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6"/>
  </p:notesMasterIdLst>
  <p:sldIdLst>
    <p:sldId id="258" r:id="rId2"/>
    <p:sldId id="349" r:id="rId3"/>
    <p:sldId id="392" r:id="rId4"/>
    <p:sldId id="424" r:id="rId5"/>
    <p:sldId id="382" r:id="rId6"/>
    <p:sldId id="421" r:id="rId7"/>
    <p:sldId id="385" r:id="rId8"/>
    <p:sldId id="408" r:id="rId9"/>
    <p:sldId id="393" r:id="rId10"/>
    <p:sldId id="388" r:id="rId11"/>
    <p:sldId id="422" r:id="rId12"/>
    <p:sldId id="423" r:id="rId13"/>
    <p:sldId id="387" r:id="rId14"/>
    <p:sldId id="391" r:id="rId15"/>
    <p:sldId id="409" r:id="rId16"/>
    <p:sldId id="390" r:id="rId17"/>
    <p:sldId id="410" r:id="rId18"/>
    <p:sldId id="405" r:id="rId19"/>
    <p:sldId id="425" r:id="rId20"/>
    <p:sldId id="412" r:id="rId21"/>
    <p:sldId id="411" r:id="rId22"/>
    <p:sldId id="401" r:id="rId23"/>
    <p:sldId id="407" r:id="rId24"/>
    <p:sldId id="413" r:id="rId25"/>
    <p:sldId id="426" r:id="rId26"/>
    <p:sldId id="427" r:id="rId27"/>
    <p:sldId id="428" r:id="rId28"/>
    <p:sldId id="432" r:id="rId29"/>
    <p:sldId id="429" r:id="rId30"/>
    <p:sldId id="430" r:id="rId31"/>
    <p:sldId id="433" r:id="rId32"/>
    <p:sldId id="434" r:id="rId33"/>
    <p:sldId id="431" r:id="rId34"/>
    <p:sldId id="397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 autoAdjust="0"/>
    <p:restoredTop sz="78695" autoAdjust="0"/>
  </p:normalViewPr>
  <p:slideViewPr>
    <p:cSldViewPr>
      <p:cViewPr varScale="1">
        <p:scale>
          <a:sx n="102" d="100"/>
          <a:sy n="102" d="100"/>
        </p:scale>
        <p:origin x="1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gs" Target="tags/tag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BCED3-A5DD-2D4F-9C92-8AB0296F9159}" type="datetimeFigureOut">
              <a:rPr lang="en-US" smtClean="0"/>
              <a:t>4/19/17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B7443-C195-E649-8CE0-A9B2964C78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7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KzdHH_kNcw" TargetMode="External"/><Relationship Id="rId4" Type="http://schemas.openxmlformats.org/officeDocument/2006/relationships/hyperlink" Target="http://audiblesight.com/?page_id=1505" TargetMode="External"/><Relationship Id="rId5" Type="http://schemas.openxmlformats.org/officeDocument/2006/relationships/hyperlink" Target="http://www.youtube.com/watch?v=HaU_uhZl7ZQ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Relationship Id="rId3" Type="http://schemas.openxmlformats.org/officeDocument/2006/relationships/hyperlink" Target="https://www.apple.com/accessibility/ios/braille-display.html" TargetMode="Externa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Relationship Id="rId3" Type="http://schemas.openxmlformats.org/officeDocument/2006/relationships/hyperlink" Target="http://www.freedomscientific.com/Products/Blindness/Focus40BrailleDisplay" TargetMode="Externa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A_XdJipwYo" TargetMode="External"/><Relationship Id="rId4" Type="http://schemas.openxmlformats.org/officeDocument/2006/relationships/hyperlink" Target="http://support.apple.com/en-us/HT202123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Relationship Id="rId3" Type="http://schemas.openxmlformats.org/officeDocument/2006/relationships/hyperlink" Target="http://goo.gl/bozjm7" TargetMode="Externa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Relationship Id="rId3" Type="http://schemas.openxmlformats.org/officeDocument/2006/relationships/hyperlink" Target="http://www.taptapseeapp.com/" TargetMode="Externa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Relationship Id="rId3" Type="http://schemas.openxmlformats.org/officeDocument/2006/relationships/hyperlink" Target="http://visionassist.slinkyware.com/" TargetMode="Externa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Relationship Id="rId3" Type="http://schemas.openxmlformats.org/officeDocument/2006/relationships/hyperlink" Target="https://itunes.apple.com/us/app/prizmo-scanning-ocr-speech/id366791896?mt=8" TargetMode="Externa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Relationship Id="rId3" Type="http://schemas.openxmlformats.org/officeDocument/2006/relationships/hyperlink" Target="https://itunes.apple.com/us/app/zoomreader/id414117816?mt=8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Relationship Id="rId3" Type="http://schemas.openxmlformats.org/officeDocument/2006/relationships/hyperlink" Target="https://www.youtube.com/watch?v=3E7h3i_5rfw" TargetMode="Externa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Relationship Id="rId3" Type="http://schemas.openxmlformats.org/officeDocument/2006/relationships/hyperlink" Target="http://www.knfbreader.com/" TargetMode="Externa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Relationship Id="rId3" Type="http://schemas.openxmlformats.org/officeDocument/2006/relationships/hyperlink" Target="http://ati.gmu.edu/training/assistive-technology-training/mobile-apps/" TargetMode="Externa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ati.gmu.edu/training/presentations/" TargetMode="External"/><Relationship Id="rId4" Type="http://schemas.openxmlformats.org/officeDocument/2006/relationships/hyperlink" Target="http://ati.gmu.edu/" TargetMode="External"/><Relationship Id="rId5" Type="http://schemas.openxmlformats.org/officeDocument/2006/relationships/hyperlink" Target="https://twitter.com/AccessibleMason?original_referer=http://ati.gmu.edu/&amp;profile_id=1230366566&amp;tw_i=535150562355208193&amp;tw_p=embeddedtimeline&amp;tw_w=468772432791093248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ati.gmu.edu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e.com/ipad/compare/" TargetMode="External"/><Relationship Id="rId4" Type="http://schemas.openxmlformats.org/officeDocument/2006/relationships/hyperlink" Target="http://www.apple.com/ipod-touch/" TargetMode="External"/><Relationship Id="rId5" Type="http://schemas.openxmlformats.org/officeDocument/2006/relationships/hyperlink" Target="http://www.apple.com/iphone/compare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79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Accessibility Vision Menu</a:t>
            </a:r>
          </a:p>
          <a:p>
            <a:pPr marL="1200150" lvl="2" indent="-342900">
              <a:buFontTx/>
              <a:buChar char="-"/>
            </a:pPr>
            <a:r>
              <a:rPr lang="en-US" dirty="0" smtClean="0"/>
              <a:t>Zoom (Magnifies the entire screen)</a:t>
            </a:r>
          </a:p>
          <a:p>
            <a:pPr marL="1657350" lvl="3" indent="-342900">
              <a:buFontTx/>
              <a:buChar char="-"/>
            </a:pPr>
            <a:endParaRPr lang="en-US" dirty="0" smtClean="0"/>
          </a:p>
          <a:p>
            <a:pPr marL="1657350" lvl="3" indent="-342900">
              <a:buFontTx/>
              <a:buChar char="-"/>
            </a:pPr>
            <a:r>
              <a:rPr lang="en-US" sz="7200" dirty="0" smtClean="0"/>
              <a:t>Double Tap 3 fingers to open the Zoom Menu</a:t>
            </a:r>
          </a:p>
          <a:p>
            <a:pPr marL="2114550" lvl="4" indent="-342900">
              <a:buFontTx/>
              <a:buChar char="-"/>
            </a:pPr>
            <a:r>
              <a:rPr lang="en-US" sz="7200" dirty="0" smtClean="0"/>
              <a:t>Zoom In</a:t>
            </a:r>
          </a:p>
          <a:p>
            <a:pPr marL="2114550" lvl="4" indent="-342900">
              <a:buFontTx/>
              <a:buChar char="-"/>
            </a:pPr>
            <a:r>
              <a:rPr lang="en-US" sz="7200" dirty="0" smtClean="0"/>
              <a:t>Window Zoom</a:t>
            </a:r>
          </a:p>
          <a:p>
            <a:pPr marL="2114550" lvl="4" indent="-342900">
              <a:buFontTx/>
              <a:buChar char="-"/>
            </a:pPr>
            <a:r>
              <a:rPr lang="en-US" sz="7200" dirty="0" smtClean="0"/>
              <a:t>Choose Filter</a:t>
            </a:r>
          </a:p>
          <a:p>
            <a:pPr marL="2114550" lvl="4" indent="-342900">
              <a:buFontTx/>
              <a:buChar char="-"/>
            </a:pPr>
            <a:r>
              <a:rPr lang="en-US" sz="7200" dirty="0" smtClean="0"/>
              <a:t>Show Controller</a:t>
            </a:r>
          </a:p>
          <a:p>
            <a:pPr marL="2114550" lvl="4" indent="-342900">
              <a:buFontTx/>
              <a:buChar char="-"/>
            </a:pPr>
            <a:r>
              <a:rPr lang="en-US" sz="7200" dirty="0" smtClean="0"/>
              <a:t>Zoom Slider</a:t>
            </a:r>
          </a:p>
          <a:p>
            <a:pPr marL="2228850" lvl="4" indent="-457200">
              <a:buFont typeface="Arial" panose="020B0604020202020204" pitchFamily="34" charset="0"/>
              <a:buChar char="•"/>
            </a:pPr>
            <a:endParaRPr lang="en-US" sz="3800" dirty="0" smtClean="0"/>
          </a:p>
          <a:p>
            <a:pPr marL="1657350" lvl="3" indent="-342900">
              <a:buFontTx/>
              <a:buChar char="-"/>
            </a:pPr>
            <a:r>
              <a:rPr lang="en-US" sz="8000" dirty="0" smtClean="0"/>
              <a:t>Drag 3 fingers to move around the screen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74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Enabling Speak Screen (NEW)</a:t>
            </a:r>
          </a:p>
          <a:p>
            <a:pPr marL="800100" lvl="1" indent="-34290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Swipe 2 fingers from the top of the screen down</a:t>
            </a:r>
          </a:p>
          <a:p>
            <a:pPr marL="800100" lvl="1" indent="-34290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Speak Screen will be automatically enabled and the Speak Screen reading bar will be activated on the screen. </a:t>
            </a:r>
          </a:p>
          <a:p>
            <a:pPr marL="800100" lvl="1" indent="-34290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Automatically start reading in any app with text content. </a:t>
            </a:r>
          </a:p>
          <a:p>
            <a:pPr marL="800100" lvl="1" indent="-342900"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Navigating the Speak Screen Reading Bar</a:t>
            </a:r>
          </a:p>
          <a:p>
            <a:pPr marL="800100" lvl="1" indent="-34290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Pause/Rewind/Fastforward</a:t>
            </a:r>
          </a:p>
          <a:p>
            <a:pPr marL="800100" lvl="1" indent="-34290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speaking 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20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Apple’s Voice Dictation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Features</a:t>
            </a:r>
          </a:p>
          <a:p>
            <a:pPr marL="800100" lvl="1" indent="-34290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 Messages &amp; Emails</a:t>
            </a:r>
          </a:p>
          <a:p>
            <a:pPr marL="800100" lvl="1" indent="-34290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 Reminders</a:t>
            </a:r>
          </a:p>
          <a:p>
            <a:pPr marL="800100" lvl="1" indent="-34290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Schedule Meetings</a:t>
            </a:r>
          </a:p>
          <a:p>
            <a:pPr marL="800100" lvl="1" indent="-34290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 Music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Siri knows what you say and what you mean!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Siri by pressing the home button for 3 seconds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69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VoiceOver</a:t>
            </a:r>
          </a:p>
          <a:p>
            <a:pPr lvl="1"/>
            <a:r>
              <a:rPr lang="en-US" sz="2400" dirty="0" smtClean="0"/>
              <a:t>Same gesture-based screen reader that is available on Mac OS </a:t>
            </a:r>
          </a:p>
          <a:p>
            <a:pPr lvl="2"/>
            <a:r>
              <a:rPr lang="en-US" dirty="0" smtClean="0"/>
              <a:t>Available on the iPad, iPhone, and iPod Touch</a:t>
            </a:r>
          </a:p>
          <a:p>
            <a:pPr lvl="2"/>
            <a:r>
              <a:rPr lang="en-US" dirty="0" smtClean="0"/>
              <a:t>Support for up to 37 different languages</a:t>
            </a:r>
          </a:p>
          <a:p>
            <a:pPr lvl="2"/>
            <a:endParaRPr lang="en-US" dirty="0" smtClean="0"/>
          </a:p>
          <a:p>
            <a:pPr lvl="2"/>
            <a:r>
              <a:rPr lang="en-US" b="1" u="sng" dirty="0" smtClean="0"/>
              <a:t>Very important feature</a:t>
            </a:r>
            <a:r>
              <a:rPr lang="en-US" b="1" dirty="0" smtClean="0"/>
              <a:t>:</a:t>
            </a:r>
            <a:r>
              <a:rPr lang="en-US" dirty="0" smtClean="0"/>
              <a:t> Can be enabled without sighted assistance using a compatible screen reader and latest version of iTunes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675CD-7B48-49D6-B29F-8E00EF69BDB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41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None/>
            </a:pPr>
            <a:r>
              <a:rPr lang="en-US" sz="3200" dirty="0" smtClean="0"/>
              <a:t>Example</a:t>
            </a:r>
            <a:r>
              <a:rPr lang="en-US" dirty="0" smtClean="0"/>
              <a:t> </a:t>
            </a:r>
            <a:r>
              <a:rPr lang="en-US" sz="3200" dirty="0" smtClean="0"/>
              <a:t>Features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Easy to use gestures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Provides access to all menus </a:t>
            </a:r>
          </a:p>
          <a:p>
            <a:pPr marL="1371600" lvl="3" indent="0">
              <a:buNone/>
            </a:pPr>
            <a:r>
              <a:rPr lang="en-US" dirty="0" smtClean="0"/>
              <a:t>	and apps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Access to Email &amp; Messages</a:t>
            </a:r>
          </a:p>
          <a:p>
            <a:pPr marL="1371600" lvl="3" indent="0">
              <a:buNone/>
            </a:pPr>
            <a:r>
              <a:rPr lang="en-US" dirty="0" smtClean="0"/>
              <a:t>with character echo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Speak Notifications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Much more!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00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2 Ways to start and stop Voice Over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1) Navigating to the Accessibility Menu</a:t>
            </a:r>
          </a:p>
          <a:p>
            <a:pPr marL="685800" lvl="1">
              <a:buFontTx/>
              <a:buChar char="-"/>
            </a:pPr>
            <a:r>
              <a:rPr lang="en-US" sz="2400" dirty="0" smtClean="0"/>
              <a:t>VoiceOver (Toggle)</a:t>
            </a:r>
          </a:p>
          <a:p>
            <a:pPr marL="685800" lvl="1">
              <a:buFontTx/>
              <a:buChar char="-"/>
            </a:pPr>
            <a:r>
              <a:rPr lang="en-US" sz="2400" dirty="0" smtClean="0"/>
              <a:t>Simply swipe the toggle switch to turn on VoiceOver</a:t>
            </a:r>
          </a:p>
          <a:p>
            <a:pPr marL="400050" lvl="1" indent="0">
              <a:buNone/>
            </a:pPr>
            <a:r>
              <a:rPr lang="en-US" sz="2400" dirty="0" smtClean="0"/>
              <a:t>2) Use Siri</a:t>
            </a:r>
          </a:p>
          <a:p>
            <a:pPr lvl="1" indent="-342900">
              <a:buFontTx/>
              <a:buChar char="-"/>
            </a:pPr>
            <a:r>
              <a:rPr lang="en-US" sz="2400" dirty="0" smtClean="0"/>
              <a:t>Hold down the menu button for 3 seconds</a:t>
            </a:r>
          </a:p>
          <a:p>
            <a:pPr lvl="1" indent="-342900">
              <a:buFontTx/>
              <a:buChar char="-"/>
            </a:pPr>
            <a:r>
              <a:rPr lang="en-US" sz="2400" dirty="0" smtClean="0"/>
              <a:t>Ask Siri to start Voice Over “Start Voice Over”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53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None/>
            </a:pPr>
            <a:r>
              <a:rPr lang="en-US" sz="2800" dirty="0" smtClean="0"/>
              <a:t>Tap Gesture</a:t>
            </a:r>
          </a:p>
          <a:p>
            <a:pPr lvl="1">
              <a:buFontTx/>
              <a:buChar char="-"/>
            </a:pPr>
            <a:r>
              <a:rPr lang="en-US" sz="2400" dirty="0" smtClean="0"/>
              <a:t>Place finger anywhere on the screen and tap</a:t>
            </a:r>
          </a:p>
          <a:p>
            <a:pPr lvl="1">
              <a:buFontTx/>
              <a:buChar char="-"/>
            </a:pPr>
            <a:r>
              <a:rPr lang="en-US" sz="2400" dirty="0" smtClean="0"/>
              <a:t>Hear audio cue (beeping) in an open area</a:t>
            </a:r>
          </a:p>
          <a:p>
            <a:pPr lvl="1">
              <a:buFontTx/>
              <a:buChar char="-"/>
            </a:pPr>
            <a:r>
              <a:rPr lang="en-US" sz="2400" dirty="0" smtClean="0"/>
              <a:t>Encounter an item, Voice Over will announce the item</a:t>
            </a:r>
          </a:p>
          <a:p>
            <a:pPr lvl="1">
              <a:buFontTx/>
              <a:buChar char="-"/>
            </a:pPr>
            <a:r>
              <a:rPr lang="en-US" sz="2400" dirty="0" smtClean="0"/>
              <a:t>Dragging your finger on the screen is a great way to explore</a:t>
            </a:r>
          </a:p>
          <a:p>
            <a:pPr marL="514350" indent="-457200"/>
            <a:r>
              <a:rPr lang="en-US" sz="2800" dirty="0" smtClean="0"/>
              <a:t>Flick Gesture</a:t>
            </a:r>
          </a:p>
          <a:p>
            <a:pPr marL="914400" lvl="1" indent="-457200"/>
            <a:r>
              <a:rPr lang="en-US" sz="2400" dirty="0" smtClean="0"/>
              <a:t>- Brush from left to right across the screen to move to items</a:t>
            </a:r>
          </a:p>
          <a:p>
            <a:pPr marL="914400" lvl="1" indent="-457200"/>
            <a:r>
              <a:rPr lang="en-US" sz="2400" dirty="0" smtClean="0"/>
              <a:t>- Flick from the left to right to go back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40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457200"/>
            <a:r>
              <a:rPr lang="en-US" dirty="0" smtClean="0"/>
              <a:t>Flick Gesture</a:t>
            </a:r>
          </a:p>
          <a:p>
            <a:pPr marL="914400" lvl="1" indent="-457200"/>
            <a:r>
              <a:rPr lang="en-US" dirty="0" smtClean="0"/>
              <a:t>Brush from left to right across the screen to move to items</a:t>
            </a:r>
          </a:p>
          <a:p>
            <a:pPr marL="914400" lvl="1" indent="-457200"/>
            <a:r>
              <a:rPr lang="en-US" dirty="0" smtClean="0"/>
              <a:t>Flick from the left to right to go back</a:t>
            </a:r>
          </a:p>
          <a:p>
            <a:r>
              <a:rPr lang="en-US" dirty="0" smtClean="0"/>
              <a:t>Double Tap Gesture</a:t>
            </a:r>
          </a:p>
          <a:p>
            <a:pPr lvl="1"/>
            <a:r>
              <a:rPr lang="en-US" dirty="0" smtClean="0"/>
              <a:t>To activate an app, double tap anywhere on the screen </a:t>
            </a:r>
          </a:p>
          <a:p>
            <a:pPr lvl="1"/>
            <a:r>
              <a:rPr lang="en-US" dirty="0" smtClean="0"/>
              <a:t>Used to activate buttons and toggle settings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84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Scrolling</a:t>
            </a:r>
          </a:p>
          <a:p>
            <a:pPr marL="685800" lvl="1">
              <a:defRPr/>
            </a:pPr>
            <a:r>
              <a:rPr lang="en-US" dirty="0" smtClean="0"/>
              <a:t> 3 finger flick right and left to scroll </a:t>
            </a:r>
          </a:p>
          <a:p>
            <a:pPr lvl="1">
              <a:defRPr/>
            </a:pPr>
            <a:r>
              <a:rPr lang="en-US" dirty="0" smtClean="0"/>
              <a:t>3 finger flick up and down to scroll</a:t>
            </a:r>
          </a:p>
          <a:p>
            <a:pPr marL="514350" indent="-457200">
              <a:defRPr/>
            </a:pPr>
            <a:r>
              <a:rPr lang="en-US" dirty="0" smtClean="0"/>
              <a:t>Spelling</a:t>
            </a:r>
          </a:p>
          <a:p>
            <a:pPr marL="914400" lvl="1" indent="-457200">
              <a:defRPr/>
            </a:pPr>
            <a:r>
              <a:rPr lang="en-US" dirty="0" smtClean="0"/>
              <a:t>1 finger flick down quickly once you are on a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675CD-7B48-49D6-B29F-8E00EF69BDB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4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Hadley School for the Blind: You Tube Video</a:t>
            </a:r>
          </a:p>
          <a:p>
            <a:pPr marL="0" indent="0">
              <a:buNone/>
            </a:pPr>
            <a:r>
              <a:rPr lang="en-US" sz="1200" dirty="0" smtClean="0">
                <a:hlinkClick r:id="rId3"/>
              </a:rPr>
              <a:t>http://www.youtube.com/watch?v=WKzdHH_kNcw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1200" dirty="0" smtClean="0"/>
              <a:t>Audible Sight: List of Gestures</a:t>
            </a:r>
          </a:p>
          <a:p>
            <a:pPr marL="0" indent="0">
              <a:buNone/>
            </a:pPr>
            <a:r>
              <a:rPr lang="en-US" sz="1200" dirty="0" smtClean="0">
                <a:hlinkClick r:id="rId4"/>
              </a:rPr>
              <a:t>http://audiblesight.com/?page_id=1505</a:t>
            </a:r>
            <a:r>
              <a:rPr lang="en-US" sz="1200" dirty="0" smtClean="0"/>
              <a:t> 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1200" dirty="0" smtClean="0"/>
              <a:t>You Tube Video: Using the Rotor Feature in iOS 7</a:t>
            </a:r>
          </a:p>
          <a:p>
            <a:pPr marL="0" indent="0">
              <a:buNone/>
            </a:pPr>
            <a:r>
              <a:rPr lang="en-US" sz="1200" dirty="0" smtClean="0">
                <a:hlinkClick r:id="rId5"/>
              </a:rPr>
              <a:t>http://www.youtube.com/watch?v=HaU_uhZl7ZQ</a:t>
            </a:r>
            <a:r>
              <a:rPr lang="en-US" sz="120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8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srgbClr val="008000"/>
                </a:solidFill>
              </a:rPr>
              <a:t>Introductions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008000"/>
                </a:solidFill>
              </a:rPr>
              <a:t>About</a:t>
            </a:r>
            <a:r>
              <a:rPr lang="en-US" sz="2000" b="1" baseline="0" dirty="0" smtClean="0">
                <a:solidFill>
                  <a:srgbClr val="008000"/>
                </a:solidFill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</a:rPr>
              <a:t>Apple Devices &amp; iOS Software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008000"/>
                </a:solidFill>
              </a:rPr>
              <a:t>Demo/Hands on Features of Built-In Accessibility</a:t>
            </a:r>
          </a:p>
          <a:p>
            <a:pPr marL="857250" lvl="1" indent="-457200">
              <a:buFont typeface="Lucida Grande"/>
              <a:buChar char="-"/>
              <a:defRPr/>
            </a:pPr>
            <a:r>
              <a:rPr lang="en-US" sz="1600" dirty="0" smtClean="0"/>
              <a:t>Color Enhancement Features</a:t>
            </a:r>
          </a:p>
          <a:p>
            <a:pPr marL="857250" lvl="1" indent="-457200">
              <a:buFont typeface="Lucida Grande"/>
              <a:buChar char="-"/>
              <a:defRPr/>
            </a:pPr>
            <a:r>
              <a:rPr lang="en-US" sz="1600" dirty="0" smtClean="0"/>
              <a:t>Large Text/Zoom Features</a:t>
            </a:r>
          </a:p>
          <a:p>
            <a:pPr marL="857250" lvl="1" indent="-457200">
              <a:buFont typeface="Lucida Grande"/>
              <a:buChar char="-"/>
              <a:defRPr/>
            </a:pPr>
            <a:r>
              <a:rPr lang="en-US" sz="1600" dirty="0" smtClean="0"/>
              <a:t>Speak Screen/ Siri</a:t>
            </a:r>
          </a:p>
          <a:p>
            <a:pPr marL="857250" lvl="1" indent="-457200">
              <a:buFont typeface="Lucida Grande"/>
              <a:buChar char="-"/>
              <a:defRPr/>
            </a:pPr>
            <a:r>
              <a:rPr lang="en-US" sz="1600" dirty="0" smtClean="0"/>
              <a:t>VoiceOver</a:t>
            </a:r>
          </a:p>
          <a:p>
            <a:pPr marL="857250" lvl="1" indent="-457200">
              <a:buFont typeface="Lucida Grande"/>
              <a:buChar char="-"/>
              <a:defRPr/>
            </a:pPr>
            <a:r>
              <a:rPr lang="en-US" sz="1600" dirty="0" smtClean="0"/>
              <a:t>Braille Displays</a:t>
            </a:r>
          </a:p>
          <a:p>
            <a:pPr marL="857250" lvl="1" indent="-457200">
              <a:buFont typeface="Lucida Grande"/>
              <a:buChar char="-"/>
              <a:defRPr/>
            </a:pPr>
            <a:r>
              <a:rPr lang="en-US" sz="1600" dirty="0" smtClean="0"/>
              <a:t>Resource Links</a:t>
            </a:r>
          </a:p>
          <a:p>
            <a:pPr marL="685800" lvl="1"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008000"/>
                </a:solidFill>
                <a:cs typeface="Corbel"/>
              </a:rPr>
              <a:t>Q&amp;A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905E62-255D-8B4F-B1C3-7B89ED5B33FC}" type="slidenum">
              <a:rPr lang="en-US" sz="1200"/>
              <a:pPr eaLnBrk="1" hangingPunct="1"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5158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Compatibility of iOS devices with  Braille Displays</a:t>
            </a:r>
          </a:p>
          <a:p>
            <a:pPr lvl="1"/>
            <a:r>
              <a:rPr lang="en-US" sz="2400" dirty="0" smtClean="0"/>
              <a:t>iPhone (3Gs) or later</a:t>
            </a:r>
          </a:p>
          <a:p>
            <a:pPr lvl="1"/>
            <a:r>
              <a:rPr lang="en-US" sz="2400" dirty="0" smtClean="0"/>
              <a:t>iPad Air &amp; Mini</a:t>
            </a:r>
          </a:p>
          <a:p>
            <a:pPr lvl="1"/>
            <a:r>
              <a:rPr lang="en-US" sz="2400" dirty="0" smtClean="0"/>
              <a:t>iPod (3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gen) or later</a:t>
            </a:r>
          </a:p>
          <a:p>
            <a:r>
              <a:rPr lang="en-US" sz="2800" dirty="0" smtClean="0"/>
              <a:t>Support for more than 40 wireless Braille displays </a:t>
            </a:r>
          </a:p>
          <a:p>
            <a:pPr lvl="1"/>
            <a:r>
              <a:rPr lang="en-US" sz="2400" dirty="0" smtClean="0"/>
              <a:t>Freedom Scientific</a:t>
            </a:r>
          </a:p>
          <a:p>
            <a:pPr lvl="1"/>
            <a:r>
              <a:rPr lang="en-US" sz="2400" dirty="0" smtClean="0"/>
              <a:t>HumanWare</a:t>
            </a:r>
          </a:p>
          <a:p>
            <a:pPr lvl="1"/>
            <a:r>
              <a:rPr lang="en-US" sz="2400" dirty="0" smtClean="0"/>
              <a:t>GW Micro</a:t>
            </a:r>
          </a:p>
          <a:p>
            <a:r>
              <a:rPr lang="en-US" sz="2800" dirty="0" smtClean="0"/>
              <a:t>Support for 25 + Braille Table Languages</a:t>
            </a:r>
          </a:p>
          <a:p>
            <a:pPr marL="0" indent="0">
              <a:buNone/>
            </a:pPr>
            <a:r>
              <a:rPr lang="en-US" sz="2800" dirty="0" smtClean="0"/>
              <a:t>                          </a:t>
            </a:r>
          </a:p>
          <a:p>
            <a:pPr marL="0" indent="0">
              <a:buNone/>
            </a:pPr>
            <a:r>
              <a:rPr lang="en-US" sz="2800" dirty="0" smtClean="0"/>
              <a:t> For complete list of supported displays &amp; languages, visit: </a:t>
            </a:r>
          </a:p>
          <a:p>
            <a:pPr marL="0" indent="0">
              <a:buNone/>
            </a:pPr>
            <a:r>
              <a:rPr lang="en-US" sz="2800" dirty="0" smtClean="0">
                <a:hlinkClick r:id="rId3"/>
              </a:rPr>
              <a:t>https://www.apple.com/accessibility/ios/braille-display.html</a:t>
            </a:r>
            <a:r>
              <a:rPr lang="en-US" sz="280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93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Focus 40 Blue Classic (Freedom Scientific)</a:t>
            </a:r>
          </a:p>
          <a:p>
            <a:pPr lvl="1">
              <a:defRPr/>
            </a:pPr>
            <a:r>
              <a:rPr lang="en-US" sz="2400" dirty="0" smtClean="0"/>
              <a:t>Out of the box connectivity (no extra software to install)</a:t>
            </a:r>
          </a:p>
          <a:p>
            <a:pPr lvl="1">
              <a:defRPr/>
            </a:pPr>
            <a:r>
              <a:rPr lang="en-US" sz="2400" dirty="0" smtClean="0"/>
              <a:t>USB &amp; Bluetooth connectivity</a:t>
            </a:r>
          </a:p>
          <a:p>
            <a:pPr lvl="1">
              <a:defRPr/>
            </a:pPr>
            <a:r>
              <a:rPr lang="en-US" sz="2400" dirty="0" smtClean="0"/>
              <a:t>User friendly 8 dot keyboard</a:t>
            </a:r>
          </a:p>
          <a:p>
            <a:pPr lvl="1">
              <a:defRPr/>
            </a:pPr>
            <a:r>
              <a:rPr lang="en-US" sz="2400" dirty="0" smtClean="0"/>
              <a:t>Compact, easy to carry design</a:t>
            </a:r>
          </a:p>
          <a:p>
            <a:pPr>
              <a:defRPr/>
            </a:pPr>
            <a:r>
              <a:rPr lang="en-US" sz="2800" dirty="0" smtClean="0"/>
              <a:t>For more information on Focus 40 Braille displays, visit: </a:t>
            </a:r>
          </a:p>
          <a:p>
            <a:pPr marL="0" indent="0">
              <a:buNone/>
              <a:defRPr/>
            </a:pPr>
            <a:r>
              <a:rPr lang="en-US" sz="2400" dirty="0" smtClean="0">
                <a:hlinkClick r:id="rId3"/>
              </a:rPr>
              <a:t>http://www.freedomscientific.com/Products/Blindness/Focus40BrailleDisplay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675CD-7B48-49D6-B29F-8E00EF69BDB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47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Things You Need to Know Before Pairing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 smtClean="0"/>
              <a:t>How to set the display for Bluetooth communication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 smtClean="0"/>
              <a:t>How to set the display so that it is discoverable by another device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 smtClean="0"/>
              <a:t>The Bluetooth pairing code for device</a:t>
            </a:r>
          </a:p>
          <a:p>
            <a:pPr marL="514350" indent="-457200"/>
            <a:r>
              <a:rPr lang="en-US" dirty="0" smtClean="0"/>
              <a:t>Vary from Device to Device</a:t>
            </a:r>
          </a:p>
          <a:p>
            <a:pPr marL="914400" lvl="1" indent="-457200"/>
            <a:r>
              <a:rPr lang="en-US" sz="2200" dirty="0" smtClean="0"/>
              <a:t>HIMS &amp; Freedom Scientific Code: 0000</a:t>
            </a:r>
          </a:p>
          <a:p>
            <a:pPr marL="914400" lvl="1" indent="-457200"/>
            <a:r>
              <a:rPr lang="en-US" sz="2200" dirty="0" smtClean="0"/>
              <a:t>Humanware: 1234</a:t>
            </a:r>
          </a:p>
          <a:p>
            <a:pPr marL="914400" lvl="1" indent="-457200"/>
            <a:r>
              <a:rPr lang="en-US" sz="2200" dirty="0" smtClean="0"/>
              <a:t>Contact the manufacturer for correct pairing code!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06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 </a:t>
            </a:r>
            <a:r>
              <a:rPr lang="en-US" sz="1200" dirty="0" smtClean="0"/>
              <a:t>Make sure that VoiceOver is turned on</a:t>
            </a:r>
          </a:p>
          <a:p>
            <a:pPr marL="0" indent="0">
              <a:buFont typeface="+mj-lt"/>
              <a:buNone/>
            </a:pPr>
            <a:endParaRPr lang="en-US" sz="1200" dirty="0" smtClean="0"/>
          </a:p>
          <a:p>
            <a:pPr marL="0" indent="0">
              <a:buFont typeface="+mj-lt"/>
              <a:buNone/>
            </a:pPr>
            <a:r>
              <a:rPr lang="en-US" sz="1200" baseline="0" dirty="0" smtClean="0"/>
              <a:t>2. </a:t>
            </a:r>
            <a:r>
              <a:rPr lang="en-US" sz="1200" dirty="0" smtClean="0"/>
              <a:t>Make sure that your display is turned on and discoverable (Open VoiceOver Braille</a:t>
            </a:r>
            <a:r>
              <a:rPr lang="en-US" sz="1200" baseline="0" dirty="0" smtClean="0"/>
              <a:t> </a:t>
            </a:r>
            <a:r>
              <a:rPr lang="en-US" sz="1200" dirty="0" smtClean="0"/>
              <a:t>Settings on iOS Device).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3. If Bluetooth is not activated, you will be prompted to turn it on in the Braille settings.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4. Once Bluetooth is on and has found the display, select the display. You will be prompted to enter the pairing code.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5. Enter the pairing code and select OK.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67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You Tube Pairing Video- Step by Step with iOS </a:t>
            </a:r>
          </a:p>
          <a:p>
            <a:pPr marL="0" indent="0">
              <a:buNone/>
            </a:pPr>
            <a:r>
              <a:rPr lang="en-US" sz="1200" dirty="0" smtClean="0">
                <a:hlinkClick r:id="rId3"/>
              </a:rPr>
              <a:t>https://www.youtube.com/watch?v=1A_XdJipwYo</a:t>
            </a:r>
            <a:r>
              <a:rPr lang="en-US" sz="1200" dirty="0" smtClean="0"/>
              <a:t> 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1200" dirty="0" smtClean="0"/>
              <a:t>Focus 40 Blue Classic Navigation Keystrokes:</a:t>
            </a:r>
          </a:p>
          <a:p>
            <a:pPr marL="0" indent="0">
              <a:buNone/>
            </a:pPr>
            <a:r>
              <a:rPr lang="en-US" sz="1200" dirty="0" smtClean="0">
                <a:hlinkClick r:id="rId4"/>
              </a:rPr>
              <a:t>http://support.apple.com/en-us/HT202123</a:t>
            </a:r>
            <a:r>
              <a:rPr lang="en-US" sz="120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77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AccessNote</a:t>
            </a:r>
            <a:r>
              <a:rPr lang="en-US" dirty="0" smtClean="0"/>
              <a:t> (Cost: Free)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Notetaking</a:t>
            </a:r>
            <a:r>
              <a:rPr lang="en-US" dirty="0" smtClean="0"/>
              <a:t> tool for those who are Blind or Visually Impaired created by the American Foundation for the Blind</a:t>
            </a:r>
          </a:p>
          <a:p>
            <a:pPr lvl="1"/>
            <a:r>
              <a:rPr lang="en-US" dirty="0" smtClean="0"/>
              <a:t>App combines </a:t>
            </a:r>
            <a:r>
              <a:rPr lang="en-US" dirty="0" err="1" smtClean="0"/>
              <a:t>notetaking</a:t>
            </a:r>
            <a:r>
              <a:rPr lang="en-US" dirty="0" smtClean="0"/>
              <a:t> capabilities with the other accessibility features and functions of the iOS device</a:t>
            </a:r>
          </a:p>
          <a:p>
            <a:pPr lvl="1"/>
            <a:r>
              <a:rPr lang="en-US" dirty="0" smtClean="0"/>
              <a:t>Input notes with either QWERTY Keyboard, refreshable Braille Display</a:t>
            </a:r>
          </a:p>
          <a:p>
            <a:pPr lvl="1"/>
            <a:r>
              <a:rPr lang="en-US" dirty="0" smtClean="0"/>
              <a:t>More Information: </a:t>
            </a:r>
            <a:r>
              <a:rPr lang="en-US" u="sng" dirty="0" smtClean="0">
                <a:hlinkClick r:id="rId3"/>
              </a:rPr>
              <a:t>http://goo.gl/bozjm7</a:t>
            </a:r>
            <a:endParaRPr lang="en-US" dirty="0" smtClean="0"/>
          </a:p>
          <a:p>
            <a:pPr lvl="1"/>
            <a:r>
              <a:rPr lang="en-US" dirty="0" smtClean="0"/>
              <a:t>Compatibility: iOS: iPad, iPhone, iPod touch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5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TapTapSee</a:t>
            </a:r>
            <a:r>
              <a:rPr lang="en-US" dirty="0" smtClean="0"/>
              <a:t> (Cost: Free)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Use this app to help identify everyday objects for anyone with a visual impairment or who is blind</a:t>
            </a:r>
          </a:p>
          <a:p>
            <a:pPr lvl="1"/>
            <a:r>
              <a:rPr lang="en-US" dirty="0" smtClean="0"/>
              <a:t>Double tap the screen, take a picture of the object, and hear what the object is spoken out loud</a:t>
            </a:r>
          </a:p>
          <a:p>
            <a:pPr lvl="1"/>
            <a:r>
              <a:rPr lang="en-US" dirty="0" smtClean="0"/>
              <a:t>Turn </a:t>
            </a:r>
            <a:r>
              <a:rPr lang="en-US" dirty="0" err="1" smtClean="0"/>
              <a:t>VoiceOver</a:t>
            </a:r>
            <a:r>
              <a:rPr lang="en-US" dirty="0" smtClean="0"/>
              <a:t> on to have the object description read out loud</a:t>
            </a:r>
          </a:p>
          <a:p>
            <a:pPr lvl="1"/>
            <a:r>
              <a:rPr lang="en-US" dirty="0" smtClean="0"/>
              <a:t>More Information: </a:t>
            </a:r>
            <a:r>
              <a:rPr lang="en-US" u="sng" dirty="0" smtClean="0">
                <a:hlinkClick r:id="rId3"/>
              </a:rPr>
              <a:t>http://www.taptapseeapp.com/</a:t>
            </a:r>
            <a:endParaRPr lang="en-US" dirty="0" smtClean="0"/>
          </a:p>
          <a:p>
            <a:pPr lvl="1"/>
            <a:r>
              <a:rPr lang="en-US" dirty="0" smtClean="0"/>
              <a:t>Compatibility: Requires iOS 7 or later: iPad, iPhone, iPod touch; Android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76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Vision Assist (Cost: $5.99)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Use your </a:t>
            </a:r>
            <a:r>
              <a:rPr lang="en-US" dirty="0" err="1" smtClean="0"/>
              <a:t>iDevice</a:t>
            </a:r>
            <a:r>
              <a:rPr lang="en-US" dirty="0" smtClean="0"/>
              <a:t> to become an instant handheld magnifier or CCTV</a:t>
            </a:r>
          </a:p>
          <a:p>
            <a:pPr lvl="1"/>
            <a:r>
              <a:rPr lang="en-US" dirty="0" smtClean="0"/>
              <a:t>Zoom images up to 20x</a:t>
            </a:r>
          </a:p>
          <a:p>
            <a:pPr lvl="1"/>
            <a:r>
              <a:rPr lang="en-US" dirty="0" smtClean="0"/>
              <a:t>Change display mode to match your best vision including black and white, color, highlights, contrasting colors, and smart text to enhance text</a:t>
            </a:r>
          </a:p>
          <a:p>
            <a:pPr lvl="1"/>
            <a:r>
              <a:rPr lang="en-US" dirty="0" smtClean="0"/>
              <a:t>Magnify documents, books, whiteboard or anything you see</a:t>
            </a:r>
          </a:p>
          <a:p>
            <a:pPr lvl="1"/>
            <a:r>
              <a:rPr lang="en-US" dirty="0" smtClean="0"/>
              <a:t>Compatible with </a:t>
            </a:r>
            <a:r>
              <a:rPr lang="en-US" dirty="0" err="1" smtClean="0"/>
              <a:t>VoiceOver</a:t>
            </a:r>
            <a:endParaRPr lang="en-US" dirty="0" smtClean="0"/>
          </a:p>
          <a:p>
            <a:pPr lvl="1"/>
            <a:r>
              <a:rPr lang="en-US" dirty="0" smtClean="0"/>
              <a:t>More Information: </a:t>
            </a:r>
            <a:r>
              <a:rPr lang="en-US" u="sng" dirty="0" smtClean="0">
                <a:hlinkClick r:id="rId3"/>
              </a:rPr>
              <a:t>http://visionassist.slinkyware.com/</a:t>
            </a:r>
            <a:endParaRPr lang="en-US" dirty="0" smtClean="0"/>
          </a:p>
          <a:p>
            <a:pPr lvl="1"/>
            <a:r>
              <a:rPr lang="en-US" dirty="0" smtClean="0"/>
              <a:t>Compatibility: iOS: iPad, iPhone, iPod touch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40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Prizmo</a:t>
            </a:r>
            <a:r>
              <a:rPr lang="en-US" dirty="0" smtClean="0"/>
              <a:t> (Cost: $9.99)</a:t>
            </a:r>
          </a:p>
          <a:p>
            <a:endParaRPr lang="en-US" dirty="0" smtClean="0"/>
          </a:p>
          <a:p>
            <a:r>
              <a:rPr lang="en-US" dirty="0" smtClean="0"/>
              <a:t>OCR Scanning App for documents, business cards, photos and more</a:t>
            </a:r>
          </a:p>
          <a:p>
            <a:r>
              <a:rPr lang="en-US" dirty="0" smtClean="0"/>
              <a:t>Export as PDF/Text file or JPG/PNG (image)</a:t>
            </a:r>
          </a:p>
          <a:p>
            <a:r>
              <a:rPr lang="en-US" dirty="0" smtClean="0"/>
              <a:t>Fully accessible with Voice Over, provides voice guidance</a:t>
            </a:r>
          </a:p>
          <a:p>
            <a:r>
              <a:rPr lang="en-US" dirty="0" smtClean="0"/>
              <a:t>Compatible with iPhone/iPad with iOS 8.</a:t>
            </a:r>
          </a:p>
          <a:p>
            <a:r>
              <a:rPr lang="en-US" dirty="0" smtClean="0">
                <a:hlinkClick r:id="rId3"/>
              </a:rPr>
              <a:t>https://itunes.apple.com/us/app/prizmo-scanning-ocr-speech/id366791896?mt=8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39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ZoomReader</a:t>
            </a:r>
            <a:r>
              <a:rPr lang="en-US" dirty="0" smtClean="0"/>
              <a:t> (Cost:  $19.99)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dirty="0" smtClean="0"/>
              <a:t>Take picture of document, OCR, read and magnify. Need to take picture of text with onboard camera. </a:t>
            </a:r>
          </a:p>
          <a:p>
            <a:r>
              <a:rPr lang="en-US" dirty="0" smtClean="0"/>
              <a:t>Compatible with iPhone 4, 4S, 5, 5C, 5S, the iPad Mini, iPad 3, iPad 4, iPad Air, the iPod Touch with 5MP Camera along with iOS 4.2 or newer.</a:t>
            </a:r>
          </a:p>
          <a:p>
            <a:r>
              <a:rPr lang="en-US" dirty="0" smtClean="0">
                <a:hlinkClick r:id="rId3"/>
              </a:rPr>
              <a:t>https://itunes.apple.com/us/app/zoomreader/id414117816?mt=8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9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31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Zoom Reader demo video: </a:t>
            </a:r>
            <a:r>
              <a:rPr lang="en-US" sz="1200" dirty="0" smtClean="0">
                <a:hlinkClick r:id="rId3"/>
              </a:rPr>
              <a:t>https://www.youtube.com/watch?v=3E7h3i_5rfw</a:t>
            </a:r>
            <a:endParaRPr lang="en-US" sz="120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054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Knfb</a:t>
            </a:r>
            <a:r>
              <a:rPr lang="en-US" dirty="0" smtClean="0"/>
              <a:t> Reader (Cost: $99.00)</a:t>
            </a:r>
          </a:p>
          <a:p>
            <a:endParaRPr lang="en-US" dirty="0" smtClean="0"/>
          </a:p>
          <a:p>
            <a:r>
              <a:rPr lang="en-US" sz="1200" dirty="0" smtClean="0"/>
              <a:t>High quality document conversion app</a:t>
            </a:r>
          </a:p>
          <a:p>
            <a:r>
              <a:rPr lang="en-US" sz="1200" dirty="0" smtClean="0"/>
              <a:t>Converts single and multiple page documents with a reading mode (fully accessible).</a:t>
            </a:r>
          </a:p>
          <a:p>
            <a:r>
              <a:rPr lang="en-US" sz="1200" dirty="0" smtClean="0"/>
              <a:t>Ability to import, OCR and read image based files. </a:t>
            </a:r>
          </a:p>
          <a:p>
            <a:r>
              <a:rPr lang="en-US" sz="1200" dirty="0" smtClean="0"/>
              <a:t>Supports multiple languages</a:t>
            </a:r>
          </a:p>
          <a:p>
            <a:r>
              <a:rPr lang="en-US" sz="1200" dirty="0" smtClean="0"/>
              <a:t>Tap and read functions</a:t>
            </a:r>
          </a:p>
          <a:p>
            <a:r>
              <a:rPr lang="en-US" sz="1200" dirty="0" smtClean="0"/>
              <a:t>Compatible with iOS 7 or higher on iPhone, iPad, iPod</a:t>
            </a:r>
          </a:p>
          <a:p>
            <a:r>
              <a:rPr lang="en-US" sz="1200" dirty="0" smtClean="0"/>
              <a:t>Visit the </a:t>
            </a:r>
            <a:r>
              <a:rPr lang="en-US" sz="1200" dirty="0" err="1" smtClean="0"/>
              <a:t>knfb</a:t>
            </a:r>
            <a:r>
              <a:rPr lang="en-US" sz="1200" dirty="0" smtClean="0"/>
              <a:t> website: </a:t>
            </a:r>
            <a:r>
              <a:rPr lang="en-US" sz="1200" dirty="0" smtClean="0">
                <a:hlinkClick r:id="rId3"/>
              </a:rPr>
              <a:t>http://www.knfbreader.com/</a:t>
            </a:r>
            <a:r>
              <a:rPr lang="en-US" sz="120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703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Visit the ATI website: </a:t>
            </a:r>
            <a:r>
              <a:rPr lang="en-US" dirty="0" smtClean="0">
                <a:hlinkClick r:id="rId3"/>
              </a:rPr>
              <a:t>http://ati.gmu.edu/training/assistive-technology-training/mobile-apps/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Refer to the handout that was provided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24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Additional questions, email: ati@gmu.edu 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1200" dirty="0" smtClean="0"/>
              <a:t>Presentation Link:</a:t>
            </a:r>
          </a:p>
          <a:p>
            <a:pPr marL="0" indent="0">
              <a:buNone/>
            </a:pPr>
            <a:r>
              <a:rPr lang="en-US" sz="1200" dirty="0" smtClean="0">
                <a:hlinkClick r:id="rId3"/>
              </a:rPr>
              <a:t>http://ati.gmu.edu/training/presentations/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1200" dirty="0" smtClean="0"/>
              <a:t>Website: </a:t>
            </a:r>
            <a:r>
              <a:rPr lang="en-US" sz="1200" dirty="0" smtClean="0">
                <a:hlinkClick r:id="rId4"/>
              </a:rPr>
              <a:t>http://ati.gmu.edu</a:t>
            </a:r>
            <a:r>
              <a:rPr lang="en-US" dirty="0" smtClean="0"/>
              <a:t>     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100" dirty="0" smtClean="0"/>
              <a:t>Follow ATI on Twitter: </a:t>
            </a:r>
            <a:r>
              <a:rPr lang="en-US" sz="1100" dirty="0" smtClean="0">
                <a:hlinkClick r:id="rId5"/>
              </a:rPr>
              <a:t>@AccessibleMason</a:t>
            </a:r>
            <a:endParaRPr lang="en-US" sz="11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17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Services for the Mason Community</a:t>
            </a:r>
          </a:p>
          <a:p>
            <a:pPr lvl="1"/>
            <a:r>
              <a:rPr lang="en-US" dirty="0" smtClean="0"/>
              <a:t>Accessible Text, Accessible Media</a:t>
            </a:r>
          </a:p>
          <a:p>
            <a:pPr lvl="1"/>
            <a:r>
              <a:rPr lang="en-US" dirty="0" smtClean="0"/>
              <a:t>Web Accessibility</a:t>
            </a:r>
          </a:p>
          <a:p>
            <a:pPr lvl="1"/>
            <a:r>
              <a:rPr lang="en-US" dirty="0" smtClean="0"/>
              <a:t>AT Assessments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Under Compliance, Diversity &amp; Ethics</a:t>
            </a:r>
          </a:p>
          <a:p>
            <a:r>
              <a:rPr lang="en-US" dirty="0" smtClean="0"/>
              <a:t>Services Beyond the Mason Community</a:t>
            </a:r>
          </a:p>
          <a:p>
            <a:pPr lvl="1"/>
            <a:r>
              <a:rPr lang="en-US" dirty="0" smtClean="0"/>
              <a:t>Accessible Text</a:t>
            </a:r>
          </a:p>
          <a:p>
            <a:pPr lvl="1"/>
            <a:r>
              <a:rPr lang="en-US" dirty="0" smtClean="0"/>
              <a:t>Training/Assessments</a:t>
            </a:r>
          </a:p>
          <a:p>
            <a:pPr lvl="1"/>
            <a:r>
              <a:rPr lang="en-US" dirty="0" smtClean="0"/>
              <a:t>Other services as needed</a:t>
            </a:r>
          </a:p>
          <a:p>
            <a:pPr marL="457200" lvl="1" indent="0">
              <a:buNone/>
            </a:pPr>
            <a:r>
              <a:rPr lang="en-US" dirty="0" smtClean="0"/>
              <a:t>           </a:t>
            </a:r>
          </a:p>
          <a:p>
            <a:pPr marL="457200" lvl="1" indent="0">
              <a:buNone/>
            </a:pPr>
            <a:r>
              <a:rPr lang="en-US" dirty="0" smtClean="0"/>
              <a:t>                     Visit </a:t>
            </a:r>
            <a:r>
              <a:rPr lang="en-US" dirty="0" smtClean="0">
                <a:hlinkClick r:id="rId3"/>
              </a:rPr>
              <a:t>http://ati.gmu.edu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47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/>
              <a:t>iPad (Latest version: iPad Air 2)</a:t>
            </a:r>
          </a:p>
          <a:p>
            <a:pPr lvl="1"/>
            <a:r>
              <a:rPr lang="en-US" dirty="0" smtClean="0">
                <a:hlinkClick r:id="rId3"/>
              </a:rPr>
              <a:t>http://www.apple.com/ipad/compare/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iPod Touch (Updated to Retina Display)</a:t>
            </a:r>
          </a:p>
          <a:p>
            <a:pPr lvl="1"/>
            <a:r>
              <a:rPr lang="en-US" dirty="0" smtClean="0">
                <a:hlinkClick r:id="rId4"/>
              </a:rPr>
              <a:t>http://www.apple.com/ipod-touch/</a:t>
            </a:r>
            <a:r>
              <a:rPr lang="en-US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iPhone (Latest version: iPhone 6)</a:t>
            </a:r>
          </a:p>
          <a:p>
            <a:pPr lvl="1"/>
            <a:r>
              <a:rPr lang="en-US" dirty="0" smtClean="0">
                <a:hlinkClick r:id="rId5"/>
              </a:rPr>
              <a:t>http://www.apple.com/iphone/compare/</a:t>
            </a:r>
            <a:r>
              <a:rPr lang="en-US" dirty="0" smtClean="0"/>
              <a:t>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this demonstration, I’m using the iPad Mini 2 with updated iOS 8.1 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94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iPad Air 2:  16 GB - $490-$500 </a:t>
            </a:r>
          </a:p>
          <a:p>
            <a:pPr marL="0" indent="0">
              <a:buNone/>
            </a:pPr>
            <a:r>
              <a:rPr lang="en-US" sz="1200" dirty="0" smtClean="0"/>
              <a:t>                         64 GB - $600- $650 </a:t>
            </a:r>
          </a:p>
          <a:p>
            <a:r>
              <a:rPr lang="en-US" sz="1200" dirty="0" smtClean="0"/>
              <a:t>iPad Mini 3: 16 GB - $390- $400 </a:t>
            </a:r>
          </a:p>
          <a:p>
            <a:pPr marL="0" indent="0">
              <a:buNone/>
            </a:pPr>
            <a:r>
              <a:rPr lang="en-US" sz="1200" dirty="0" smtClean="0"/>
              <a:t>                          64 GB - $490- $500 </a:t>
            </a:r>
          </a:p>
          <a:p>
            <a:r>
              <a:rPr lang="en-US" sz="1200" dirty="0" smtClean="0"/>
              <a:t>iPod Touch:  16 GB - $190- $200 </a:t>
            </a:r>
          </a:p>
          <a:p>
            <a:pPr marL="0" indent="0">
              <a:buNone/>
            </a:pPr>
            <a:r>
              <a:rPr lang="en-US" sz="1200" dirty="0" smtClean="0"/>
              <a:t>                           64 GB - $290- $300 </a:t>
            </a:r>
          </a:p>
          <a:p>
            <a:r>
              <a:rPr lang="en-US" sz="1200" dirty="0" smtClean="0"/>
              <a:t>iPhone 6/6 Plus: 16 GB - $199- $299 (With carrier)</a:t>
            </a:r>
          </a:p>
          <a:p>
            <a:pPr marL="0" indent="0">
              <a:buNone/>
            </a:pPr>
            <a:r>
              <a:rPr lang="en-US" sz="1200" dirty="0" smtClean="0"/>
              <a:t>                                   64 GB - $299- $399 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n-lt"/>
              </a:rPr>
              <a:t>Do your research and compare!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63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Word Prediction- Increased efficient word prediction </a:t>
            </a:r>
          </a:p>
          <a:p>
            <a:endParaRPr lang="en-US" sz="1200" dirty="0" smtClean="0"/>
          </a:p>
          <a:p>
            <a:r>
              <a:rPr lang="en-US" sz="1200" dirty="0" smtClean="0"/>
              <a:t>Speak Screen- Speaks the screen of text when enabled</a:t>
            </a:r>
          </a:p>
          <a:p>
            <a:pPr marL="0" indent="0">
              <a:buNone/>
            </a:pPr>
            <a:r>
              <a:rPr lang="en-US" sz="1200" dirty="0" smtClean="0"/>
              <a:t>                                  in Accessibility Settings</a:t>
            </a:r>
          </a:p>
          <a:p>
            <a:endParaRPr lang="en-US" sz="1200" dirty="0" smtClean="0"/>
          </a:p>
          <a:p>
            <a:r>
              <a:rPr lang="en-US" sz="1200" dirty="0" smtClean="0"/>
              <a:t>High Quality English Voice: Alex (Works with Speak Screen- Download in Voices Settings)</a:t>
            </a:r>
          </a:p>
          <a:p>
            <a:endParaRPr lang="en-US" sz="1200" dirty="0" smtClean="0"/>
          </a:p>
          <a:p>
            <a:r>
              <a:rPr lang="en-US" sz="1200" dirty="0" smtClean="0"/>
              <a:t>Grayscale Color Enhancement</a:t>
            </a:r>
          </a:p>
          <a:p>
            <a:endParaRPr lang="en-US" sz="1200" dirty="0" smtClean="0"/>
          </a:p>
          <a:p>
            <a:r>
              <a:rPr lang="en-US" sz="1200" dirty="0" smtClean="0"/>
              <a:t>Enhanced Zoom features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52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Navigating the Accessibility Menu</a:t>
            </a:r>
          </a:p>
          <a:p>
            <a:pPr lvl="1">
              <a:buFontTx/>
              <a:buChar char="-"/>
            </a:pPr>
            <a:r>
              <a:rPr lang="en-US" sz="2000" dirty="0" smtClean="0"/>
              <a:t>Settings on Home Screen</a:t>
            </a:r>
          </a:p>
          <a:p>
            <a:pPr lvl="1">
              <a:buFontTx/>
              <a:buChar char="-"/>
            </a:pPr>
            <a:r>
              <a:rPr lang="en-US" sz="2000" dirty="0" smtClean="0"/>
              <a:t>General</a:t>
            </a:r>
          </a:p>
          <a:p>
            <a:pPr lvl="1">
              <a:buFontTx/>
              <a:buChar char="-"/>
            </a:pPr>
            <a:r>
              <a:rPr lang="en-US" sz="2000" dirty="0" smtClean="0"/>
              <a:t>Accessibility</a:t>
            </a:r>
          </a:p>
          <a:p>
            <a:r>
              <a:rPr lang="en-US" sz="2400" dirty="0" smtClean="0"/>
              <a:t>Vision Menu - Color Blindness</a:t>
            </a:r>
          </a:p>
          <a:p>
            <a:pPr lvl="1">
              <a:buFontTx/>
              <a:buChar char="-"/>
            </a:pPr>
            <a:r>
              <a:rPr lang="en-US" sz="2000" dirty="0" smtClean="0"/>
              <a:t> Invert Colors</a:t>
            </a:r>
          </a:p>
          <a:p>
            <a:pPr lvl="1">
              <a:buFontTx/>
              <a:buChar char="-"/>
            </a:pPr>
            <a:r>
              <a:rPr lang="en-US" sz="2000" dirty="0" smtClean="0"/>
              <a:t>Grayscale (NEW)</a:t>
            </a:r>
          </a:p>
          <a:p>
            <a:pPr lvl="1">
              <a:buFontTx/>
              <a:buChar char="-"/>
            </a:pPr>
            <a:r>
              <a:rPr lang="en-US" sz="2000" dirty="0" smtClean="0"/>
              <a:t>Button Shapes</a:t>
            </a:r>
          </a:p>
          <a:p>
            <a:pPr lvl="1">
              <a:buFontTx/>
              <a:buChar char="-"/>
            </a:pPr>
            <a:r>
              <a:rPr lang="en-US" sz="2000" dirty="0" smtClean="0"/>
              <a:t>Increase Contrast Settings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61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chemeClr val="tx1"/>
                </a:solidFill>
              </a:rPr>
              <a:t>Other Settings: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-      Large Text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– from 20pt to 56pt text in Mail, Notes, Contacts, Messages, and Calendar</a:t>
            </a:r>
          </a:p>
          <a:p>
            <a:pPr lvl="2"/>
            <a:endParaRPr lang="en-US" sz="2400" dirty="0" smtClean="0">
              <a:solidFill>
                <a:schemeClr val="tx1"/>
              </a:solidFill>
            </a:endParaRPr>
          </a:p>
          <a:p>
            <a:pPr marL="1257300" lvl="2" indent="-342900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Bold Text </a:t>
            </a:r>
          </a:p>
          <a:p>
            <a:pPr lvl="2"/>
            <a:endParaRPr lang="en-US" sz="2400" i="1" dirty="0" smtClean="0">
              <a:solidFill>
                <a:schemeClr val="tx1"/>
              </a:solidFill>
            </a:endParaRPr>
          </a:p>
          <a:p>
            <a:pPr marL="1257300" lvl="2" indent="-342900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Reduce Motion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B7443-C195-E649-8CE0-A9B2964C782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1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TI Logo_v5_0429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22238"/>
            <a:ext cx="139223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42" y="1781595"/>
            <a:ext cx="6852861" cy="18188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0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739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7407393" cy="424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2370" y="274638"/>
            <a:ext cx="1552223" cy="55767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761096" cy="55767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3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739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90652" cy="424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3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5186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167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4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8857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44430" cy="4260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3023" y="1600200"/>
            <a:ext cx="3636903" cy="4260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4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7917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350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35022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74654" y="1535113"/>
            <a:ext cx="36617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4655" y="2174875"/>
            <a:ext cx="3661716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9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798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2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7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261320" cy="55595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39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1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1837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9337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09047"/>
            <a:ext cx="5486400" cy="7329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3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DC06FC0-DD74-4FB3-84ED-BE0B53D97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ti.gmu.edu/" TargetMode="External"/><Relationship Id="rId4" Type="http://schemas.openxmlformats.org/officeDocument/2006/relationships/hyperlink" Target="http://www.augsburg.edu/class/groves/assistive-technology/everyone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apple.com/ios/siri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KzdHH_kNcw" TargetMode="External"/><Relationship Id="rId4" Type="http://schemas.openxmlformats.org/officeDocument/2006/relationships/hyperlink" Target="http://audiblesight.com/?page_id=1505" TargetMode="External"/><Relationship Id="rId5" Type="http://schemas.openxmlformats.org/officeDocument/2006/relationships/hyperlink" Target="http://www.youtube.com/watch?v=HaU_uhZl7ZQ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apple.com/accessibility/ios/braille-display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freedomscientific.com/Products/Blindness/Focus40BrailleDisplay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A_XdJipwYo" TargetMode="External"/><Relationship Id="rId4" Type="http://schemas.openxmlformats.org/officeDocument/2006/relationships/hyperlink" Target="http://support.apple.com/en-us/HT202123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goo.gl/bozjm7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taptapseeapp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visionassist.slinkyware.com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itunes.apple.com/us/app/prizmo-scanning-ocr-speech/id366791896?mt=8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itunes.apple.com/us/app/zoomreader/id414117816?mt=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hyperlink" Target="https://www.youtube.com/watch?v=3E7h3i_5rfw" TargetMode="External"/><Relationship Id="rId5" Type="http://schemas.openxmlformats.org/officeDocument/2006/relationships/image" Target="../media/image13.png"/><Relationship Id="rId1" Type="http://schemas.openxmlformats.org/officeDocument/2006/relationships/video" Target="https://www.youtube.com/embed/3E7h3i_5rfw" TargetMode="Externa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www.knfbreader.com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video" Target="https://www.youtube.com/embed/-EjtpBKcCcg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ati.gmu.edu/resources/at-resources/mobile-apps/" TargetMode="External"/><Relationship Id="rId4" Type="http://schemas.openxmlformats.org/officeDocument/2006/relationships/hyperlink" Target="http://www.augsburg.edu/class/groves/assistive-technology/everyon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ti@gmu.edu" TargetMode="External"/><Relationship Id="rId4" Type="http://schemas.openxmlformats.org/officeDocument/2006/relationships/hyperlink" Target="http://ati.gmu.edu/training/presentations/" TargetMode="External"/><Relationship Id="rId5" Type="http://schemas.openxmlformats.org/officeDocument/2006/relationships/hyperlink" Target="http://ati.gmu.edu/" TargetMode="External"/><Relationship Id="rId6" Type="http://schemas.openxmlformats.org/officeDocument/2006/relationships/hyperlink" Target="https://twitter.com/AccessibleMason?original_referer=http://ati.gmu.edu/&amp;profile_id=1230366566&amp;tw_i=535150562355208193&amp;tw_p=embeddedtimeline&amp;tw_w=468772432791093248" TargetMode="External"/><Relationship Id="rId7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ati.gmu.ed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e.com/ipad/compare/" TargetMode="External"/><Relationship Id="rId4" Type="http://schemas.openxmlformats.org/officeDocument/2006/relationships/hyperlink" Target="http://www.apple.com/ipod-touch/" TargetMode="External"/><Relationship Id="rId5" Type="http://schemas.openxmlformats.org/officeDocument/2006/relationships/hyperlink" Target="http://www.apple.com/iphone/compare/" TargetMode="External"/><Relationship Id="rId6" Type="http://schemas.openxmlformats.org/officeDocument/2006/relationships/hyperlink" Target="https://www.apple.com/ios/what-is/" TargetMode="Externa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9537"/>
            <a:ext cx="8153400" cy="17446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i="1" dirty="0" smtClean="0">
                <a:solidFill>
                  <a:schemeClr val="tx2"/>
                </a:solidFill>
                <a:latin typeface="Arial" charset="0"/>
              </a:rPr>
              <a:t>Free to Low Cost Mobile Apps for Visually Impaired</a:t>
            </a:r>
            <a:endParaRPr lang="en-US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352800"/>
            <a:ext cx="7238999" cy="24384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3000" b="1" i="1" dirty="0" smtClean="0">
                <a:solidFill>
                  <a:srgbClr val="008000"/>
                </a:solidFill>
                <a:latin typeface="Arial" charset="0"/>
              </a:rPr>
              <a:t>Presenters: </a:t>
            </a:r>
          </a:p>
          <a:p>
            <a:pPr algn="l"/>
            <a:endParaRPr lang="en-US" sz="3000" i="1" dirty="0">
              <a:solidFill>
                <a:srgbClr val="008000"/>
              </a:solidFill>
              <a:latin typeface="Arial" charset="0"/>
            </a:endParaRPr>
          </a:p>
          <a:p>
            <a:pPr algn="l"/>
            <a:r>
              <a:rPr lang="en-US" sz="3000" i="1" dirty="0" smtClean="0">
                <a:solidFill>
                  <a:srgbClr val="008000"/>
                </a:solidFill>
                <a:latin typeface="Arial" charset="0"/>
              </a:rPr>
              <a:t>Stephanie Robbins, Program Support Specialist, Assistive Technology Initiative</a:t>
            </a:r>
          </a:p>
          <a:p>
            <a:pPr algn="l"/>
            <a:r>
              <a:rPr lang="en-US" sz="3000" i="1" dirty="0" smtClean="0">
                <a:solidFill>
                  <a:srgbClr val="008000"/>
                </a:solidFill>
                <a:latin typeface="Arial" charset="0"/>
              </a:rPr>
              <a:t>Kara Zirkle, IT Accessibility Coordinator, Assistive Technology Initiative</a:t>
            </a:r>
          </a:p>
          <a:p>
            <a:pPr algn="l"/>
            <a:r>
              <a:rPr lang="en-US" sz="3000" i="1" dirty="0" smtClean="0">
                <a:solidFill>
                  <a:srgbClr val="008000"/>
                </a:solidFill>
                <a:latin typeface="Arial" charset="0"/>
              </a:rPr>
              <a:t>Web: </a:t>
            </a:r>
            <a:r>
              <a:rPr lang="en-US" sz="3000" i="1" dirty="0" smtClean="0">
                <a:solidFill>
                  <a:srgbClr val="008000"/>
                </a:solidFill>
                <a:latin typeface="Arial" charset="0"/>
                <a:hlinkClick r:id="rId3"/>
              </a:rPr>
              <a:t>http://ati.gmu.edu</a:t>
            </a:r>
            <a:r>
              <a:rPr lang="en-US" sz="3000" i="1" dirty="0" smtClean="0">
                <a:solidFill>
                  <a:srgbClr val="008000"/>
                </a:solidFill>
                <a:latin typeface="Arial" charset="0"/>
              </a:rPr>
              <a:t> </a:t>
            </a:r>
          </a:p>
          <a:p>
            <a:pPr algn="l"/>
            <a:endParaRPr lang="en-US" sz="3000" i="1" dirty="0">
              <a:solidFill>
                <a:srgbClr val="008000"/>
              </a:solidFill>
              <a:latin typeface="Arial" charset="0"/>
            </a:endParaRPr>
          </a:p>
          <a:p>
            <a:pPr algn="l"/>
            <a:r>
              <a:rPr lang="en-US" sz="3000" b="1" i="1" dirty="0" smtClean="0">
                <a:solidFill>
                  <a:srgbClr val="008000"/>
                </a:solidFill>
                <a:latin typeface="Arial" charset="0"/>
              </a:rPr>
              <a:t>Resources </a:t>
            </a:r>
            <a:r>
              <a:rPr lang="en-US" sz="3000" b="1" i="1" dirty="0" smtClean="0">
                <a:solidFill>
                  <a:srgbClr val="008000"/>
                </a:solidFill>
                <a:latin typeface="Arial" charset="0"/>
              </a:rPr>
              <a:t>created by: </a:t>
            </a:r>
            <a:endParaRPr lang="en-US" sz="3000" b="1" i="1" dirty="0" smtClean="0">
              <a:solidFill>
                <a:srgbClr val="008000"/>
              </a:solidFill>
              <a:latin typeface="Arial" charset="0"/>
            </a:endParaRPr>
          </a:p>
          <a:p>
            <a:pPr algn="l"/>
            <a:endParaRPr lang="en-US" sz="3000" i="1" dirty="0">
              <a:solidFill>
                <a:srgbClr val="008000"/>
              </a:solidFill>
              <a:latin typeface="Arial" charset="0"/>
            </a:endParaRPr>
          </a:p>
          <a:p>
            <a:pPr algn="l"/>
            <a:r>
              <a:rPr lang="en-US" sz="3000" i="1" dirty="0" smtClean="0">
                <a:solidFill>
                  <a:srgbClr val="008000"/>
                </a:solidFill>
                <a:latin typeface="Arial" charset="0"/>
              </a:rPr>
              <a:t>Rachel </a:t>
            </a:r>
            <a:r>
              <a:rPr lang="en-US" sz="3000" i="1" dirty="0" err="1" smtClean="0">
                <a:solidFill>
                  <a:srgbClr val="008000"/>
                </a:solidFill>
                <a:latin typeface="Arial" charset="0"/>
              </a:rPr>
              <a:t>Kruzel</a:t>
            </a:r>
            <a:r>
              <a:rPr lang="en-US" sz="3000" i="1" dirty="0" smtClean="0">
                <a:solidFill>
                  <a:srgbClr val="008000"/>
                </a:solidFill>
                <a:latin typeface="Arial" charset="0"/>
              </a:rPr>
              <a:t>, Accommodations &amp; AT Specialist, Augsburg College DS</a:t>
            </a:r>
          </a:p>
          <a:p>
            <a:pPr algn="l"/>
            <a:r>
              <a:rPr lang="en-US" sz="3000" i="1" dirty="0" smtClean="0">
                <a:solidFill>
                  <a:srgbClr val="008000"/>
                </a:solidFill>
                <a:latin typeface="Arial" charset="0"/>
              </a:rPr>
              <a:t>Visit their </a:t>
            </a:r>
            <a:r>
              <a:rPr lang="en-US" sz="3000" i="1" dirty="0" smtClean="0">
                <a:solidFill>
                  <a:srgbClr val="008000"/>
                </a:solidFill>
                <a:latin typeface="Arial" charset="0"/>
              </a:rPr>
              <a:t>website for additional resources,  </a:t>
            </a:r>
            <a:r>
              <a:rPr lang="en-US" sz="3000" i="1" dirty="0" smtClean="0">
                <a:solidFill>
                  <a:srgbClr val="008000"/>
                </a:solidFill>
                <a:latin typeface="Arial" charset="0"/>
                <a:hlinkClick r:id="rId4"/>
              </a:rPr>
              <a:t>http</a:t>
            </a:r>
            <a:r>
              <a:rPr lang="en-US" sz="3000" i="1" dirty="0">
                <a:solidFill>
                  <a:srgbClr val="008000"/>
                </a:solidFill>
                <a:latin typeface="Arial" charset="0"/>
                <a:hlinkClick r:id="rId4"/>
              </a:rPr>
              <a:t>://www.augsburg.edu/class/groves/assistive-technology/everyone</a:t>
            </a:r>
            <a:r>
              <a:rPr lang="en-US" sz="3000" i="1" dirty="0" smtClean="0">
                <a:solidFill>
                  <a:srgbClr val="008000"/>
                </a:solidFill>
                <a:latin typeface="Arial" charset="0"/>
                <a:hlinkClick r:id="rId4"/>
              </a:rPr>
              <a:t>/</a:t>
            </a:r>
            <a:r>
              <a:rPr lang="en-US" sz="3000" i="1" dirty="0" smtClean="0">
                <a:solidFill>
                  <a:srgbClr val="008000"/>
                </a:solidFill>
                <a:latin typeface="Arial" charset="0"/>
              </a:rPr>
              <a:t> </a:t>
            </a:r>
          </a:p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1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Accessibility – Vision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56031"/>
            <a:ext cx="5561428" cy="3717191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Vision Menu</a:t>
            </a:r>
          </a:p>
          <a:p>
            <a:pPr marL="1200150" lvl="2" indent="-342900">
              <a:buFontTx/>
              <a:buChar char="-"/>
            </a:pPr>
            <a:r>
              <a:rPr lang="en-US" sz="8000" dirty="0" smtClean="0"/>
              <a:t>Zoom (Magnifies the entire screen)</a:t>
            </a:r>
          </a:p>
          <a:p>
            <a:pPr marL="1657350" lvl="3" indent="-342900">
              <a:buFontTx/>
              <a:buChar char="-"/>
            </a:pPr>
            <a:r>
              <a:rPr lang="en-US" sz="8000" dirty="0" smtClean="0"/>
              <a:t>Double Tap 3 fingers to open the Zoom Menu (NEW)</a:t>
            </a:r>
          </a:p>
          <a:p>
            <a:pPr marL="2114550" lvl="4" indent="-342900">
              <a:buFontTx/>
              <a:buChar char="-"/>
            </a:pPr>
            <a:r>
              <a:rPr lang="en-US" sz="8000" dirty="0" smtClean="0"/>
              <a:t>Zoom In</a:t>
            </a:r>
          </a:p>
          <a:p>
            <a:pPr marL="2114550" lvl="4" indent="-342900">
              <a:buFontTx/>
              <a:buChar char="-"/>
            </a:pPr>
            <a:r>
              <a:rPr lang="en-US" sz="8000" dirty="0" smtClean="0"/>
              <a:t>Window Zoom</a:t>
            </a:r>
          </a:p>
          <a:p>
            <a:pPr marL="2114550" lvl="4" indent="-342900">
              <a:buFontTx/>
              <a:buChar char="-"/>
            </a:pPr>
            <a:r>
              <a:rPr lang="en-US" sz="8000" dirty="0" smtClean="0"/>
              <a:t>Choose Filter</a:t>
            </a:r>
          </a:p>
          <a:p>
            <a:pPr marL="2114550" lvl="4" indent="-342900">
              <a:buFontTx/>
              <a:buChar char="-"/>
            </a:pPr>
            <a:r>
              <a:rPr lang="en-US" sz="8000" dirty="0" smtClean="0"/>
              <a:t>Show Controller</a:t>
            </a:r>
          </a:p>
          <a:p>
            <a:pPr marL="2114550" lvl="4" indent="-342900">
              <a:buFontTx/>
              <a:buChar char="-"/>
            </a:pPr>
            <a:r>
              <a:rPr lang="en-US" sz="8000" dirty="0" smtClean="0"/>
              <a:t>Zoom Slider</a:t>
            </a:r>
          </a:p>
          <a:p>
            <a:pPr marL="2228850" lvl="4" indent="-457200">
              <a:buFont typeface="Arial" panose="020B0604020202020204" pitchFamily="34" charset="0"/>
              <a:buChar char="•"/>
            </a:pPr>
            <a:endParaRPr lang="en-US" sz="8000" dirty="0" smtClean="0"/>
          </a:p>
          <a:p>
            <a:pPr marL="1657350" lvl="3" indent="-342900">
              <a:buFontTx/>
              <a:buChar char="-"/>
            </a:pPr>
            <a:r>
              <a:rPr lang="en-US" sz="8000" dirty="0" smtClean="0"/>
              <a:t>Drag 3 fingers to move around the screen</a:t>
            </a:r>
          </a:p>
          <a:p>
            <a:pPr marL="1314450" lvl="3" indent="0">
              <a:buNone/>
            </a:pPr>
            <a:endParaRPr lang="en-US" dirty="0"/>
          </a:p>
          <a:p>
            <a:pPr marL="1314450" lvl="3" indent="0">
              <a:buNone/>
            </a:pPr>
            <a:r>
              <a:rPr lang="en-US" sz="3900" dirty="0" smtClean="0"/>
              <a:t>              </a:t>
            </a:r>
          </a:p>
        </p:txBody>
      </p:sp>
      <p:pic>
        <p:nvPicPr>
          <p:cNvPr id="7" name="Picture 6" descr="Zoom Interface"/>
          <p:cNvPicPr>
            <a:picLocks noChangeAspect="1"/>
          </p:cNvPicPr>
          <p:nvPr/>
        </p:nvPicPr>
        <p:blipFill rotWithShape="1">
          <a:blip r:embed="rId3"/>
          <a:srcRect l="41438"/>
          <a:stretch/>
        </p:blipFill>
        <p:spPr>
          <a:xfrm>
            <a:off x="5791200" y="1295400"/>
            <a:ext cx="3049171" cy="4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609600"/>
            <a:ext cx="7772400" cy="87947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Accessibility – </a:t>
            </a:r>
            <a:r>
              <a:rPr lang="en-US" sz="4000" dirty="0"/>
              <a:t>Speak</a:t>
            </a:r>
            <a:r>
              <a:rPr lang="en-US" sz="3600" dirty="0"/>
              <a:t> Screen</a:t>
            </a:r>
          </a:p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61160"/>
            <a:ext cx="7772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Enabling Speak Screen (NEW)</a:t>
            </a:r>
          </a:p>
          <a:p>
            <a:pPr marL="800100" lvl="1" indent="-342900">
              <a:buFontTx/>
              <a:buChar char="-"/>
            </a:pPr>
            <a:r>
              <a:rPr lang="en-US" dirty="0" smtClean="0">
                <a:latin typeface="+mj-lt"/>
              </a:rPr>
              <a:t>Swipe 2 fingers from the top of the screen down</a:t>
            </a:r>
          </a:p>
          <a:p>
            <a:pPr marL="800100" lvl="1" indent="-342900">
              <a:buFontTx/>
              <a:buChar char="-"/>
            </a:pPr>
            <a:r>
              <a:rPr lang="en-US" dirty="0" smtClean="0">
                <a:latin typeface="+mj-lt"/>
              </a:rPr>
              <a:t>Speak Screen will be automatically enabled and the Speak Screen reading bar will be activated on the screen. </a:t>
            </a:r>
          </a:p>
          <a:p>
            <a:pPr marL="800100" lvl="1" indent="-342900">
              <a:buFontTx/>
              <a:buChar char="-"/>
            </a:pPr>
            <a:r>
              <a:rPr lang="en-US" dirty="0" smtClean="0">
                <a:latin typeface="+mj-lt"/>
              </a:rPr>
              <a:t>Automatically start reading in any app </a:t>
            </a:r>
          </a:p>
          <a:p>
            <a:pPr lvl="1"/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with text content. </a:t>
            </a:r>
          </a:p>
          <a:p>
            <a:pPr marL="800100" lvl="1" indent="-342900">
              <a:buFontTx/>
              <a:buChar char="-"/>
            </a:pPr>
            <a:endParaRPr lang="en-U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Navigating the Speak Screen Reading Bar</a:t>
            </a:r>
          </a:p>
          <a:p>
            <a:pPr marL="800100" lvl="1" indent="-342900">
              <a:buFontTx/>
              <a:buChar char="-"/>
            </a:pPr>
            <a:r>
              <a:rPr lang="en-US" dirty="0" smtClean="0">
                <a:latin typeface="+mj-lt"/>
              </a:rPr>
              <a:t>Pause/Rewind/Fastforward</a:t>
            </a:r>
          </a:p>
          <a:p>
            <a:pPr marL="800100" lvl="1" indent="-342900">
              <a:buFontTx/>
              <a:buChar char="-"/>
            </a:pPr>
            <a:r>
              <a:rPr lang="en-US" dirty="0" smtClean="0">
                <a:latin typeface="+mj-lt"/>
              </a:rPr>
              <a:t>Change speaking rate</a:t>
            </a:r>
          </a:p>
          <a:p>
            <a:pPr marL="800100" lvl="1" indent="-342900">
              <a:buFontTx/>
              <a:buChar char="-"/>
            </a:pPr>
            <a:r>
              <a:rPr lang="en-US" dirty="0" smtClean="0">
                <a:latin typeface="+mj-lt"/>
              </a:rPr>
              <a:t>Close</a:t>
            </a:r>
          </a:p>
          <a:p>
            <a:r>
              <a:rPr lang="en-US" dirty="0" smtClean="0">
                <a:latin typeface="+mj-lt"/>
              </a:rPr>
              <a:t>                                        </a:t>
            </a:r>
            <a:endParaRPr lang="en-US" sz="3200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                        </a:t>
            </a:r>
            <a:endParaRPr lang="en-US" dirty="0"/>
          </a:p>
        </p:txBody>
      </p:sp>
      <p:pic>
        <p:nvPicPr>
          <p:cNvPr id="3074" name="Picture 2" descr="Speak Screen reading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52800"/>
            <a:ext cx="1676400" cy="298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0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7772400" cy="6514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Accessibility – Intro to Siri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Apple’s Voice Dictation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Example Features</a:t>
            </a:r>
          </a:p>
          <a:p>
            <a:pPr marL="800100" lvl="1" indent="-342900">
              <a:buFontTx/>
              <a:buChar char="-"/>
            </a:pPr>
            <a:r>
              <a:rPr lang="en-US" dirty="0" smtClean="0">
                <a:latin typeface="+mj-lt"/>
              </a:rPr>
              <a:t>Send Messages &amp; Emails</a:t>
            </a:r>
          </a:p>
          <a:p>
            <a:pPr marL="800100" lvl="1" indent="-342900">
              <a:buFontTx/>
              <a:buChar char="-"/>
            </a:pPr>
            <a:r>
              <a:rPr lang="en-US" dirty="0" smtClean="0">
                <a:latin typeface="+mj-lt"/>
              </a:rPr>
              <a:t>Create Reminders</a:t>
            </a:r>
          </a:p>
          <a:p>
            <a:pPr marL="800100" lvl="1" indent="-342900">
              <a:buFontTx/>
              <a:buChar char="-"/>
            </a:pPr>
            <a:r>
              <a:rPr lang="en-US" dirty="0" smtClean="0">
                <a:latin typeface="+mj-lt"/>
              </a:rPr>
              <a:t>Schedule Meetings</a:t>
            </a:r>
          </a:p>
          <a:p>
            <a:pPr marL="800100" lvl="1" indent="-342900">
              <a:buFontTx/>
              <a:buChar char="-"/>
            </a:pPr>
            <a:r>
              <a:rPr lang="en-US" dirty="0" smtClean="0">
                <a:latin typeface="+mj-lt"/>
              </a:rPr>
              <a:t>Play Music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Siri knows what you say and what you mean!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Access Siri by pressing the home button for 3 seconds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                                    (Example Video of Siri) </a:t>
            </a:r>
          </a:p>
          <a:p>
            <a:r>
              <a:rPr lang="en-US" dirty="0" smtClean="0">
                <a:latin typeface="+mj-lt"/>
              </a:rPr>
              <a:t>	         More </a:t>
            </a:r>
            <a:r>
              <a:rPr lang="en-US" dirty="0">
                <a:latin typeface="+mj-lt"/>
              </a:rPr>
              <a:t>information about Siri features: </a:t>
            </a:r>
            <a:r>
              <a:rPr lang="en-US" dirty="0" smtClean="0">
                <a:latin typeface="+mj-lt"/>
              </a:rPr>
              <a:t>	  			</a:t>
            </a:r>
            <a:r>
              <a:rPr lang="en-US" dirty="0" smtClean="0">
                <a:latin typeface="+mj-lt"/>
                <a:hlinkClick r:id="rId3"/>
              </a:rPr>
              <a:t>https</a:t>
            </a:r>
            <a:r>
              <a:rPr lang="en-US" dirty="0">
                <a:latin typeface="+mj-lt"/>
                <a:hlinkClick r:id="rId3"/>
              </a:rPr>
              <a:t>://www.apple.com/ios/siri</a:t>
            </a:r>
            <a:r>
              <a:rPr lang="en-US" dirty="0" smtClean="0">
                <a:latin typeface="+mj-lt"/>
                <a:hlinkClick r:id="rId3"/>
              </a:rPr>
              <a:t>/</a:t>
            </a:r>
            <a:r>
              <a:rPr lang="en-US" dirty="0" smtClean="0">
                <a:latin typeface="+mj-lt"/>
              </a:rPr>
              <a:t> </a:t>
            </a:r>
          </a:p>
          <a:p>
            <a:pPr marL="800100" lvl="1" indent="-342900">
              <a:buFontTx/>
              <a:buChar char="-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00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Accessibility – VoiceOver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1"/>
            <a:ext cx="7239000" cy="5257800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US" sz="2400" dirty="0" smtClean="0"/>
              <a:t>Same </a:t>
            </a:r>
            <a:r>
              <a:rPr lang="en-US" sz="2400" dirty="0"/>
              <a:t>gesture-based screen reader that is available on Mac OS </a:t>
            </a:r>
          </a:p>
          <a:p>
            <a:pPr lvl="2"/>
            <a:r>
              <a:rPr lang="en-US" dirty="0"/>
              <a:t>Available on the iPad, </a:t>
            </a:r>
            <a:r>
              <a:rPr lang="en-US" dirty="0" smtClean="0"/>
              <a:t>iPhone, </a:t>
            </a:r>
            <a:r>
              <a:rPr lang="en-US" dirty="0"/>
              <a:t>and iPod Touch</a:t>
            </a:r>
          </a:p>
          <a:p>
            <a:pPr lvl="2"/>
            <a:r>
              <a:rPr lang="en-US" dirty="0" smtClean="0"/>
              <a:t>Support for 30 </a:t>
            </a:r>
            <a:r>
              <a:rPr lang="en-US" dirty="0"/>
              <a:t>different languages</a:t>
            </a:r>
          </a:p>
          <a:p>
            <a:pPr lvl="2"/>
            <a:endParaRPr lang="en-US" dirty="0"/>
          </a:p>
          <a:p>
            <a:pPr lvl="2"/>
            <a:r>
              <a:rPr lang="en-US" b="1" u="sng" dirty="0"/>
              <a:t>Very important feature</a:t>
            </a:r>
            <a:r>
              <a:rPr lang="en-US" b="1" dirty="0"/>
              <a:t>:</a:t>
            </a:r>
            <a:r>
              <a:rPr lang="en-US" dirty="0"/>
              <a:t> Can be enabled without sighted assistance </a:t>
            </a:r>
            <a:r>
              <a:rPr lang="en-US" dirty="0" smtClean="0"/>
              <a:t>using Siri (iOS 8)</a:t>
            </a:r>
            <a:endParaRPr lang="en-US" dirty="0"/>
          </a:p>
          <a:p>
            <a:pPr marL="0" indent="0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750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Accessibility – VoiceOver, Cont.</a:t>
            </a:r>
            <a:endParaRPr lang="en-US" sz="3600" dirty="0"/>
          </a:p>
        </p:txBody>
      </p:sp>
      <p:sp>
        <p:nvSpPr>
          <p:cNvPr id="58370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5943600" cy="4241800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dirty="0" smtClean="0"/>
              <a:t>- </a:t>
            </a:r>
            <a:r>
              <a:rPr lang="en-US" sz="3200" dirty="0" smtClean="0"/>
              <a:t>Example</a:t>
            </a:r>
            <a:r>
              <a:rPr lang="en-US" dirty="0" smtClean="0"/>
              <a:t> </a:t>
            </a:r>
            <a:r>
              <a:rPr lang="en-US" sz="3200" dirty="0" smtClean="0"/>
              <a:t>Features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Easy to use gestures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Provides access to all menus </a:t>
            </a:r>
          </a:p>
          <a:p>
            <a:pPr marL="1371600" lvl="3" indent="0">
              <a:buNone/>
            </a:pPr>
            <a:r>
              <a:rPr lang="en-US" dirty="0"/>
              <a:t>	</a:t>
            </a:r>
            <a:r>
              <a:rPr lang="en-US" dirty="0" smtClean="0"/>
              <a:t>and apps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Access to Email &amp; Messages</a:t>
            </a:r>
          </a:p>
          <a:p>
            <a:pPr marL="1371600" lvl="3" indent="0">
              <a:buNone/>
            </a:pPr>
            <a:r>
              <a:rPr lang="en-US" dirty="0"/>
              <a:t>w</a:t>
            </a:r>
            <a:r>
              <a:rPr lang="en-US" dirty="0" smtClean="0"/>
              <a:t>ith character echo</a:t>
            </a:r>
            <a:endParaRPr lang="en-US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Speak </a:t>
            </a:r>
            <a:r>
              <a:rPr lang="en-US" dirty="0" smtClean="0"/>
              <a:t>Notifications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Much more!</a:t>
            </a:r>
            <a:endParaRPr lang="en-US" dirty="0"/>
          </a:p>
          <a:p>
            <a:endParaRPr lang="en-US" sz="2000" dirty="0">
              <a:latin typeface="Arial" charset="0"/>
            </a:endParaRPr>
          </a:p>
        </p:txBody>
      </p:sp>
      <p:pic>
        <p:nvPicPr>
          <p:cNvPr id="2" name="Picture 1" descr="VoiceOver Interface"/>
          <p:cNvPicPr>
            <a:picLocks noChangeAspect="1"/>
          </p:cNvPicPr>
          <p:nvPr/>
        </p:nvPicPr>
        <p:blipFill rotWithShape="1">
          <a:blip r:embed="rId3"/>
          <a:srcRect b="1431"/>
          <a:stretch/>
        </p:blipFill>
        <p:spPr>
          <a:xfrm>
            <a:off x="5410200" y="1600201"/>
            <a:ext cx="2696848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1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Starting and Stopping VoiceOver</a:t>
            </a:r>
            <a:endParaRPr lang="en-US" sz="4000" dirty="0"/>
          </a:p>
        </p:txBody>
      </p:sp>
      <p:sp>
        <p:nvSpPr>
          <p:cNvPr id="58370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7990652" cy="3200399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2 Ways to start and stop Voice Over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1) Navigating to the Accessibility Menu</a:t>
            </a:r>
          </a:p>
          <a:p>
            <a:pPr marL="685800" lvl="1">
              <a:buFontTx/>
              <a:buChar char="-"/>
            </a:pPr>
            <a:r>
              <a:rPr lang="en-US" sz="2400" dirty="0" smtClean="0"/>
              <a:t>VoiceOver (Toggle)</a:t>
            </a:r>
          </a:p>
          <a:p>
            <a:pPr marL="685800" lvl="1">
              <a:buFontTx/>
              <a:buChar char="-"/>
            </a:pPr>
            <a:r>
              <a:rPr lang="en-US" sz="2400" dirty="0" smtClean="0"/>
              <a:t>Simply swipe the toggle switch to turn on VoiceOver</a:t>
            </a:r>
          </a:p>
          <a:p>
            <a:pPr marL="400050" lvl="1" indent="0">
              <a:buNone/>
            </a:pPr>
            <a:r>
              <a:rPr lang="en-US" sz="2400" dirty="0" smtClean="0"/>
              <a:t>2) Use Siri</a:t>
            </a:r>
          </a:p>
          <a:p>
            <a:pPr lvl="1" indent="-342900">
              <a:buFontTx/>
              <a:buChar char="-"/>
            </a:pPr>
            <a:r>
              <a:rPr lang="en-US" sz="2400" dirty="0" smtClean="0"/>
              <a:t>Hold down the menu button for 3 seconds</a:t>
            </a:r>
          </a:p>
          <a:p>
            <a:pPr lvl="1" indent="-342900">
              <a:buFontTx/>
              <a:buChar char="-"/>
            </a:pPr>
            <a:r>
              <a:rPr lang="en-US" sz="2400" dirty="0" smtClean="0"/>
              <a:t>Ask Siri to start Voice Over “Start Voice Over” </a:t>
            </a:r>
          </a:p>
          <a:p>
            <a:endParaRPr lang="en-US" sz="2000" dirty="0">
              <a:latin typeface="Arial" charset="0"/>
            </a:endParaRPr>
          </a:p>
          <a:p>
            <a:pPr marL="0" indent="0">
              <a:buNone/>
            </a:pP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VoiceOver Beginning Gestures</a:t>
            </a:r>
            <a:endParaRPr lang="en-US" dirty="0"/>
          </a:p>
        </p:txBody>
      </p:sp>
      <p:sp>
        <p:nvSpPr>
          <p:cNvPr id="58370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90652" cy="42418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Tap (Touch) Gesture</a:t>
            </a:r>
          </a:p>
          <a:p>
            <a:pPr lvl="1">
              <a:buFontTx/>
              <a:buChar char="-"/>
            </a:pPr>
            <a:r>
              <a:rPr lang="en-US" dirty="0" smtClean="0"/>
              <a:t>Place finger anywhere on the screen and tap</a:t>
            </a:r>
          </a:p>
          <a:p>
            <a:r>
              <a:rPr lang="en-US" dirty="0" smtClean="0"/>
              <a:t>Dragging Gesture</a:t>
            </a:r>
          </a:p>
          <a:p>
            <a:pPr lvl="1"/>
            <a:r>
              <a:rPr lang="en-US" dirty="0" smtClean="0"/>
              <a:t>Simply drag your finger across the screen to encounter elements (buttons, toggle settings)</a:t>
            </a:r>
          </a:p>
          <a:p>
            <a:pPr marL="514350" indent="-457200"/>
            <a:r>
              <a:rPr lang="en-US" dirty="0"/>
              <a:t>Flick Gesture</a:t>
            </a:r>
          </a:p>
          <a:p>
            <a:pPr marL="914400" lvl="1" indent="-457200"/>
            <a:r>
              <a:rPr lang="en-US" dirty="0"/>
              <a:t>Brush from left to right across the screen to move to items</a:t>
            </a:r>
          </a:p>
          <a:p>
            <a:pPr lvl="1"/>
            <a:endParaRPr lang="en-US" sz="20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6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VoiceOver Gestures, Cont. 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en-US" dirty="0"/>
              <a:t>Flick Gesture</a:t>
            </a:r>
          </a:p>
          <a:p>
            <a:pPr marL="914400" lvl="1" indent="-457200"/>
            <a:r>
              <a:rPr lang="en-US" dirty="0"/>
              <a:t>Brush from left to right across the screen to move to items</a:t>
            </a:r>
          </a:p>
          <a:p>
            <a:pPr marL="914400" lvl="1" indent="-457200"/>
            <a:r>
              <a:rPr lang="en-US" dirty="0"/>
              <a:t>Flick from the left to right to go back</a:t>
            </a:r>
          </a:p>
          <a:p>
            <a:r>
              <a:rPr lang="en-US" dirty="0" smtClean="0"/>
              <a:t>Double Tap Gesture</a:t>
            </a:r>
          </a:p>
          <a:p>
            <a:pPr lvl="1"/>
            <a:r>
              <a:rPr lang="en-US" dirty="0" smtClean="0"/>
              <a:t>To activate an app, double tap anywhere on the screen </a:t>
            </a:r>
          </a:p>
          <a:p>
            <a:pPr lvl="1"/>
            <a:r>
              <a:rPr lang="en-US" dirty="0" smtClean="0"/>
              <a:t>Used to activate buttons and toggle settings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VoiceOver Gestures, Cont. </a:t>
            </a:r>
            <a:endParaRPr lang="en-US" dirty="0"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49400"/>
            <a:ext cx="7990652" cy="4241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Scrolling</a:t>
            </a:r>
            <a:endParaRPr lang="en-US" dirty="0"/>
          </a:p>
          <a:p>
            <a:pPr marL="685800" lvl="1">
              <a:defRPr/>
            </a:pPr>
            <a:r>
              <a:rPr lang="en-US" dirty="0" smtClean="0"/>
              <a:t> 3 </a:t>
            </a:r>
            <a:r>
              <a:rPr lang="en-US" dirty="0"/>
              <a:t>finger flick right and left to scroll </a:t>
            </a:r>
          </a:p>
          <a:p>
            <a:pPr lvl="1">
              <a:defRPr/>
            </a:pPr>
            <a:r>
              <a:rPr lang="en-US" dirty="0"/>
              <a:t>3 finger flick up and down to </a:t>
            </a:r>
            <a:r>
              <a:rPr lang="en-US" dirty="0" smtClean="0"/>
              <a:t>scroll</a:t>
            </a:r>
          </a:p>
          <a:p>
            <a:pPr marL="514350" indent="-457200">
              <a:defRPr/>
            </a:pPr>
            <a:r>
              <a:rPr lang="en-US" dirty="0" smtClean="0"/>
              <a:t>Spelling</a:t>
            </a:r>
          </a:p>
          <a:p>
            <a:pPr marL="914400" lvl="1" indent="-457200">
              <a:defRPr/>
            </a:pPr>
            <a:r>
              <a:rPr lang="en-US" dirty="0" smtClean="0"/>
              <a:t>1 finger flick down quickly once you are on a word</a:t>
            </a:r>
            <a:endParaRPr lang="en-US" dirty="0"/>
          </a:p>
          <a:p>
            <a:pPr marL="0" indent="0"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7403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"/>
            <a:ext cx="7407393" cy="1143000"/>
          </a:xfrm>
        </p:spPr>
        <p:txBody>
          <a:bodyPr/>
          <a:lstStyle/>
          <a:p>
            <a:r>
              <a:rPr lang="en-US" dirty="0" smtClean="0"/>
              <a:t>VoiceOver Gesture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95400"/>
            <a:ext cx="7990652" cy="4241800"/>
          </a:xfrm>
        </p:spPr>
        <p:txBody>
          <a:bodyPr/>
          <a:lstStyle/>
          <a:p>
            <a:r>
              <a:rPr lang="en-US" dirty="0" smtClean="0"/>
              <a:t>Hadley School for the Blind: You Tube Video</a:t>
            </a:r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www.youtube.com/watch?v=WKzdHH_kNcw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Audible Sight: List of Gestures</a:t>
            </a:r>
          </a:p>
          <a:p>
            <a:pPr marL="0" indent="0">
              <a:buNone/>
            </a:pPr>
            <a:r>
              <a:rPr lang="en-US" sz="2800" dirty="0">
                <a:hlinkClick r:id="rId4"/>
              </a:rPr>
              <a:t>http://audiblesight.com/?</a:t>
            </a:r>
            <a:r>
              <a:rPr lang="en-US" sz="2800" dirty="0" smtClean="0">
                <a:hlinkClick r:id="rId4"/>
              </a:rPr>
              <a:t>page_id=1505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Using the Rotor Feature in iOS 7: You Tube Video</a:t>
            </a:r>
          </a:p>
          <a:p>
            <a:pPr marL="0" indent="0">
              <a:buNone/>
            </a:pPr>
            <a:r>
              <a:rPr lang="en-US" sz="2800" dirty="0">
                <a:hlinkClick r:id="rId5"/>
              </a:rPr>
              <a:t>http://</a:t>
            </a:r>
            <a:r>
              <a:rPr lang="en-US" sz="2800" dirty="0" smtClean="0">
                <a:hlinkClick r:id="rId5"/>
              </a:rPr>
              <a:t>www.youtube.com/watch?v=HaU_uhZl7ZQ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03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What We’ll </a:t>
            </a:r>
            <a:r>
              <a:rPr lang="en-US" dirty="0"/>
              <a:t>C</a:t>
            </a: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over</a:t>
            </a:r>
            <a:endParaRPr lang="en-US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391400" cy="3962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/>
              <a:t>About Apple Devices &amp; iOS Software</a:t>
            </a:r>
          </a:p>
          <a:p>
            <a:pPr>
              <a:defRPr/>
            </a:pPr>
            <a:r>
              <a:rPr lang="en-US" sz="2400" b="1" dirty="0" smtClean="0"/>
              <a:t>Demo/Hands on Features of Built-In Accessibility </a:t>
            </a:r>
          </a:p>
          <a:p>
            <a:pPr marL="857250" lvl="1" indent="-457200">
              <a:buFont typeface="Lucida Grande"/>
              <a:buChar char="-"/>
              <a:defRPr/>
            </a:pPr>
            <a:r>
              <a:rPr lang="en-US" sz="2400" dirty="0" smtClean="0"/>
              <a:t>Color Enhancement Features</a:t>
            </a:r>
            <a:endParaRPr lang="en-US" sz="2400" dirty="0"/>
          </a:p>
          <a:p>
            <a:pPr marL="857250" lvl="1" indent="-457200">
              <a:buFont typeface="Lucida Grande"/>
              <a:buChar char="-"/>
              <a:defRPr/>
            </a:pPr>
            <a:r>
              <a:rPr lang="en-US" sz="2400" dirty="0" smtClean="0"/>
              <a:t>Large Text/Zoom Features</a:t>
            </a:r>
          </a:p>
          <a:p>
            <a:pPr marL="857250" lvl="1" indent="-457200">
              <a:buFont typeface="Lucida Grande"/>
              <a:buChar char="-"/>
              <a:defRPr/>
            </a:pPr>
            <a:r>
              <a:rPr lang="en-US" sz="2400" dirty="0" smtClean="0"/>
              <a:t>Speak Screen/ Siri</a:t>
            </a:r>
          </a:p>
          <a:p>
            <a:pPr marL="857250" lvl="1" indent="-457200">
              <a:buFont typeface="Lucida Grande"/>
              <a:buChar char="-"/>
              <a:defRPr/>
            </a:pPr>
            <a:r>
              <a:rPr lang="en-US" sz="2400" dirty="0" smtClean="0"/>
              <a:t>VoiceOver</a:t>
            </a:r>
          </a:p>
          <a:p>
            <a:pPr marL="857250" lvl="1" indent="-457200">
              <a:buFont typeface="Lucida Grande"/>
              <a:buChar char="-"/>
              <a:defRPr/>
            </a:pPr>
            <a:r>
              <a:rPr lang="en-US" sz="2400" dirty="0" smtClean="0"/>
              <a:t>Braille Displays</a:t>
            </a:r>
          </a:p>
          <a:p>
            <a:pPr marL="857250" lvl="1" indent="-457200">
              <a:buFont typeface="Lucida Grande"/>
              <a:buChar char="-"/>
              <a:defRPr/>
            </a:pPr>
            <a:r>
              <a:rPr lang="en-US" sz="2400" dirty="0" smtClean="0"/>
              <a:t>Free to Low Cost Apps</a:t>
            </a:r>
          </a:p>
          <a:p>
            <a:pPr marL="857250" lvl="1" indent="-457200">
              <a:buFont typeface="Lucida Grande"/>
              <a:buChar char="-"/>
              <a:defRPr/>
            </a:pPr>
            <a:r>
              <a:rPr lang="en-US" sz="2400" dirty="0" smtClean="0"/>
              <a:t>Resource Links</a:t>
            </a:r>
          </a:p>
          <a:p>
            <a:pPr marL="0" indent="0">
              <a:buNone/>
              <a:defRPr/>
            </a:pPr>
            <a:endParaRPr lang="en-US" sz="2400" b="1" dirty="0" smtClean="0">
              <a:cs typeface="Corbel"/>
            </a:endParaRPr>
          </a:p>
          <a:p>
            <a:pPr marL="0" indent="0" eaLnBrk="1" hangingPunct="1">
              <a:buFont typeface="Times" charset="0"/>
              <a:buNone/>
              <a:defRPr/>
            </a:pPr>
            <a:endParaRPr lang="en-US" sz="2400" dirty="0">
              <a:latin typeface="Corbel" charset="0"/>
            </a:endParaRPr>
          </a:p>
          <a:p>
            <a:pPr eaLnBrk="1" hangingPunct="1">
              <a:defRPr/>
            </a:pPr>
            <a:endParaRPr lang="en-US" sz="1800" dirty="0">
              <a:latin typeface="Corbe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6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7407393" cy="1143000"/>
          </a:xfrm>
        </p:spPr>
        <p:txBody>
          <a:bodyPr/>
          <a:lstStyle/>
          <a:p>
            <a:r>
              <a:rPr lang="en-US" dirty="0" smtClean="0"/>
              <a:t>Braille Displays &amp; iOS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Compatibility of iOS Devices with Braille Displays</a:t>
            </a:r>
          </a:p>
          <a:p>
            <a:pPr lvl="1"/>
            <a:r>
              <a:rPr lang="en-US" sz="3100" dirty="0" smtClean="0"/>
              <a:t>iPhone (3Gs) or later</a:t>
            </a:r>
          </a:p>
          <a:p>
            <a:pPr lvl="1"/>
            <a:r>
              <a:rPr lang="en-US" sz="3100" dirty="0" smtClean="0"/>
              <a:t>iPad Air &amp; Mini</a:t>
            </a:r>
          </a:p>
          <a:p>
            <a:pPr lvl="1"/>
            <a:r>
              <a:rPr lang="en-US" sz="3100" dirty="0" smtClean="0"/>
              <a:t>iPod (3</a:t>
            </a:r>
            <a:r>
              <a:rPr lang="en-US" sz="3100" baseline="30000" dirty="0" smtClean="0"/>
              <a:t>rd</a:t>
            </a:r>
            <a:r>
              <a:rPr lang="en-US" sz="3100" dirty="0" smtClean="0"/>
              <a:t> gen) or later</a:t>
            </a:r>
          </a:p>
          <a:p>
            <a:pPr lvl="1"/>
            <a:r>
              <a:rPr lang="en-US" sz="3100" dirty="0" smtClean="0"/>
              <a:t>Latest iOS software installed</a:t>
            </a:r>
          </a:p>
          <a:p>
            <a:r>
              <a:rPr lang="en-US" sz="4000" dirty="0" smtClean="0"/>
              <a:t>Support for more than 40 wireless Braille displays </a:t>
            </a:r>
          </a:p>
          <a:p>
            <a:pPr lvl="1"/>
            <a:r>
              <a:rPr lang="en-US" sz="3100" dirty="0" smtClean="0"/>
              <a:t>Freedom Scientific</a:t>
            </a:r>
          </a:p>
          <a:p>
            <a:pPr lvl="1"/>
            <a:r>
              <a:rPr lang="en-US" sz="3100" dirty="0" smtClean="0"/>
              <a:t>HumanWare</a:t>
            </a:r>
          </a:p>
          <a:p>
            <a:pPr lvl="1"/>
            <a:r>
              <a:rPr lang="en-US" sz="3100" dirty="0" smtClean="0"/>
              <a:t>GW Micro</a:t>
            </a:r>
          </a:p>
          <a:p>
            <a:r>
              <a:rPr lang="en-US" sz="4000" dirty="0" smtClean="0"/>
              <a:t>Support for 25 + Braille Table Languages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</a:t>
            </a:r>
          </a:p>
          <a:p>
            <a:pPr marL="0" indent="0">
              <a:buNone/>
            </a:pPr>
            <a:r>
              <a:rPr lang="en-US" sz="2800" dirty="0" smtClean="0"/>
              <a:t>                     For complete list of supported displays &amp; languages</a:t>
            </a:r>
            <a:r>
              <a:rPr lang="en-US" sz="2800" dirty="0"/>
              <a:t>, visit: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               </a:t>
            </a:r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www.apple.com/accessibility/ios/braille-display.html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39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cs typeface="+mj-cs"/>
              </a:rPr>
              <a:t>Pairing Braille Display with iOS Device</a:t>
            </a:r>
            <a:endParaRPr lang="en-US" sz="3600" dirty="0"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241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/>
              <a:t>Focus 40 Blue Classic (Freedom Scientific)</a:t>
            </a:r>
          </a:p>
          <a:p>
            <a:pPr lvl="1">
              <a:defRPr/>
            </a:pPr>
            <a:r>
              <a:rPr lang="en-US" sz="2400" dirty="0" smtClean="0"/>
              <a:t>Out of the box connectivity (no extra software to install)</a:t>
            </a:r>
          </a:p>
          <a:p>
            <a:pPr lvl="1">
              <a:defRPr/>
            </a:pPr>
            <a:r>
              <a:rPr lang="en-US" sz="2400" dirty="0"/>
              <a:t>USB &amp; Bluetooth connectivity</a:t>
            </a:r>
          </a:p>
          <a:p>
            <a:pPr lvl="1">
              <a:defRPr/>
            </a:pPr>
            <a:r>
              <a:rPr lang="en-US" sz="2400" dirty="0" smtClean="0"/>
              <a:t>User friendly 8 dot keyboard</a:t>
            </a:r>
          </a:p>
          <a:p>
            <a:pPr lvl="1">
              <a:defRPr/>
            </a:pPr>
            <a:r>
              <a:rPr lang="en-US" sz="2400" dirty="0" smtClean="0"/>
              <a:t>Compact, easy to carry design</a:t>
            </a:r>
          </a:p>
          <a:p>
            <a:pPr>
              <a:defRPr/>
            </a:pPr>
            <a:r>
              <a:rPr lang="en-US" sz="2800" dirty="0" smtClean="0"/>
              <a:t>For more information on Focus 40 Braille displays</a:t>
            </a:r>
            <a:r>
              <a:rPr lang="en-US" sz="2800" dirty="0"/>
              <a:t>, visit: </a:t>
            </a:r>
            <a:endParaRPr lang="en-US" sz="2800" dirty="0" smtClean="0"/>
          </a:p>
          <a:p>
            <a:pPr marL="0" indent="0">
              <a:buNone/>
              <a:defRPr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www.freedomscientific.com/Products/Blindness/Focus40BrailleDisplay</a:t>
            </a:r>
            <a:endParaRPr lang="en-US" sz="2400" dirty="0" smtClean="0"/>
          </a:p>
          <a:p>
            <a:pPr marL="0" indent="0">
              <a:buNone/>
              <a:defRPr/>
            </a:pPr>
            <a:endParaRPr lang="en-US" sz="2400" dirty="0" smtClean="0"/>
          </a:p>
          <a:p>
            <a:pPr lvl="1">
              <a:defRPr/>
            </a:pPr>
            <a:endParaRPr lang="en-US" sz="2400" dirty="0" smtClean="0"/>
          </a:p>
          <a:p>
            <a:pPr lvl="1">
              <a:defRPr/>
            </a:pPr>
            <a:endParaRPr lang="en-US" sz="2400" dirty="0"/>
          </a:p>
          <a:p>
            <a:pPr>
              <a:defRPr/>
            </a:pPr>
            <a:endParaRPr lang="en-US" sz="2800" dirty="0" smtClean="0"/>
          </a:p>
          <a:p>
            <a:pPr marL="0" indent="0"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6850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Pairing Braille Display, Cont.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371600"/>
            <a:ext cx="7990652" cy="4241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 Things You Need to Know Before Pairing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 smtClean="0"/>
              <a:t>How to set the display for Bluetooth communication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 smtClean="0"/>
              <a:t>How to set the display so that it is discoverable by another device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B</a:t>
            </a:r>
            <a:r>
              <a:rPr lang="en-US" dirty="0" smtClean="0"/>
              <a:t>luetooth pairing code for device</a:t>
            </a:r>
          </a:p>
          <a:p>
            <a:pPr marL="514350" indent="-457200"/>
            <a:r>
              <a:rPr lang="en-US" dirty="0" smtClean="0"/>
              <a:t>Vary from Device to Device</a:t>
            </a:r>
          </a:p>
          <a:p>
            <a:pPr marL="914400" lvl="1" indent="-457200"/>
            <a:r>
              <a:rPr lang="en-US" sz="2200" dirty="0" smtClean="0"/>
              <a:t>HIMS &amp; Freedom Scientific Code: 0000</a:t>
            </a:r>
          </a:p>
          <a:p>
            <a:pPr marL="914400" lvl="1" indent="-457200"/>
            <a:r>
              <a:rPr lang="en-US" sz="2200" dirty="0" smtClean="0"/>
              <a:t>Humanware: 1234</a:t>
            </a:r>
          </a:p>
          <a:p>
            <a:pPr marL="914400" lvl="1" indent="-457200"/>
            <a:r>
              <a:rPr lang="en-US" sz="2200" dirty="0" smtClean="0"/>
              <a:t>Contact the manufacturer for correct pairing code! </a:t>
            </a:r>
          </a:p>
          <a:p>
            <a:pPr marL="1371600" lvl="2" indent="-514350">
              <a:buFont typeface="+mj-lt"/>
              <a:buAutoNum type="arabicPeriod"/>
            </a:pPr>
            <a:endParaRPr lang="en-US" dirty="0"/>
          </a:p>
          <a:p>
            <a:pPr marL="85725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0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407393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Steps for Pairing Display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418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Make sure that VoiceOver is turned on.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2. Make sure that your display is turned on and discoverable (Open VoiceOver Braille Settings on iOS device).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3. If Bluetooth is not activated, you will be prompted to turn it   on in the Braille settings.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4. Once Bluetooth is on and has found the display, select the display. You will be prompted to enter the pairing code. 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                  5. Enter the pairing code and select OK.</a:t>
            </a:r>
          </a:p>
        </p:txBody>
      </p:sp>
    </p:spTree>
    <p:extLst>
      <p:ext uri="{BB962C8B-B14F-4D97-AF65-F5344CB8AC3E}">
        <p14:creationId xmlns:p14="http://schemas.microsoft.com/office/powerpoint/2010/main" val="290568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Braille Display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You Tube Pairing Video- Step by Step with iOS </a:t>
            </a:r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www.youtube.com/watch?v=1A_XdJipwYo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Focus 40 Blue Classic Navigation Keystrokes:</a:t>
            </a:r>
          </a:p>
          <a:p>
            <a:pPr marL="0" indent="0">
              <a:buNone/>
            </a:pPr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support.apple.com/en-us/HT202123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15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err="1"/>
              <a:t>AccessNote</a:t>
            </a:r>
            <a:r>
              <a:rPr lang="en-US" dirty="0"/>
              <a:t> (Cost: Free)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dirty="0" err="1" smtClean="0"/>
              <a:t>Notetaking</a:t>
            </a:r>
            <a:r>
              <a:rPr lang="en-US" dirty="0" smtClean="0"/>
              <a:t> </a:t>
            </a:r>
            <a:r>
              <a:rPr lang="en-US" dirty="0"/>
              <a:t>tool for those who are Blind or Visually Impaired created by the American Foundation for the Blind</a:t>
            </a:r>
          </a:p>
          <a:p>
            <a:pPr lvl="1"/>
            <a:r>
              <a:rPr lang="en-US" dirty="0"/>
              <a:t>App combines </a:t>
            </a:r>
            <a:r>
              <a:rPr lang="en-US" dirty="0" err="1"/>
              <a:t>notetaking</a:t>
            </a:r>
            <a:r>
              <a:rPr lang="en-US" dirty="0"/>
              <a:t> capabilities with the other accessibility features and functions of the iOS device</a:t>
            </a:r>
          </a:p>
          <a:p>
            <a:pPr lvl="1"/>
            <a:r>
              <a:rPr lang="en-US" dirty="0"/>
              <a:t>Input notes with either QWERTY Keyboard, refreshable Braille Display</a:t>
            </a:r>
          </a:p>
          <a:p>
            <a:pPr lvl="1"/>
            <a:r>
              <a:rPr lang="en-US" dirty="0"/>
              <a:t>More Information: </a:t>
            </a:r>
            <a:r>
              <a:rPr lang="en-US" u="sng" dirty="0">
                <a:hlinkClick r:id="rId3"/>
              </a:rPr>
              <a:t>http://goo.gl/bozjm7</a:t>
            </a:r>
            <a:endParaRPr lang="en-US" dirty="0"/>
          </a:p>
          <a:p>
            <a:pPr lvl="1"/>
            <a:r>
              <a:rPr lang="en-US" dirty="0"/>
              <a:t>Compatibility: </a:t>
            </a:r>
            <a:r>
              <a:rPr lang="en-US" dirty="0" smtClean="0"/>
              <a:t>iOS App store &amp; Google Play Store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err="1"/>
              <a:t>TapTapSee</a:t>
            </a:r>
            <a:r>
              <a:rPr lang="en-US" dirty="0"/>
              <a:t> (Cost: Free)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dirty="0" smtClean="0"/>
              <a:t>Use </a:t>
            </a:r>
            <a:r>
              <a:rPr lang="en-US" dirty="0"/>
              <a:t>this app to help identify everyday objects for anyone with a visual impairment or who is blind</a:t>
            </a:r>
          </a:p>
          <a:p>
            <a:pPr lvl="1"/>
            <a:r>
              <a:rPr lang="en-US" dirty="0"/>
              <a:t>Double tap the screen, take a picture of the object, and hear what the object is spoken out loud</a:t>
            </a:r>
          </a:p>
          <a:p>
            <a:pPr lvl="1"/>
            <a:r>
              <a:rPr lang="en-US" dirty="0"/>
              <a:t>Turn </a:t>
            </a:r>
            <a:r>
              <a:rPr lang="en-US" dirty="0" err="1"/>
              <a:t>VoiceOver</a:t>
            </a:r>
            <a:r>
              <a:rPr lang="en-US" dirty="0"/>
              <a:t> on to have the object description read out loud</a:t>
            </a:r>
          </a:p>
          <a:p>
            <a:pPr lvl="1"/>
            <a:r>
              <a:rPr lang="en-US" dirty="0"/>
              <a:t>More Information: </a:t>
            </a:r>
            <a:r>
              <a:rPr lang="en-US" u="sng" dirty="0">
                <a:hlinkClick r:id="rId3"/>
              </a:rPr>
              <a:t>http://www.taptapseeapp.com/</a:t>
            </a:r>
            <a:endParaRPr lang="en-US" dirty="0"/>
          </a:p>
          <a:p>
            <a:pPr lvl="1"/>
            <a:r>
              <a:rPr lang="en-US" dirty="0"/>
              <a:t>Compatibility: </a:t>
            </a:r>
            <a:r>
              <a:rPr lang="en-US" dirty="0" smtClean="0"/>
              <a:t>iOS 7 or later, Google Play Store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Vision Assist (Cost: $5.99)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US" dirty="0" smtClean="0"/>
              <a:t>Use </a:t>
            </a:r>
            <a:r>
              <a:rPr lang="en-US" dirty="0"/>
              <a:t>your </a:t>
            </a:r>
            <a:r>
              <a:rPr lang="en-US" dirty="0" err="1"/>
              <a:t>iDevice</a:t>
            </a:r>
            <a:r>
              <a:rPr lang="en-US" dirty="0"/>
              <a:t> to become an instant handheld magnifier or CCTV</a:t>
            </a:r>
          </a:p>
          <a:p>
            <a:pPr lvl="1"/>
            <a:r>
              <a:rPr lang="en-US" dirty="0"/>
              <a:t>Zoom images up to 20x</a:t>
            </a:r>
          </a:p>
          <a:p>
            <a:pPr lvl="1"/>
            <a:r>
              <a:rPr lang="en-US" dirty="0"/>
              <a:t>Change display mode to match your best vision including black and white, color, highlights, contrasting colors, and smart text to enhance text</a:t>
            </a:r>
          </a:p>
          <a:p>
            <a:pPr lvl="1"/>
            <a:r>
              <a:rPr lang="en-US" dirty="0"/>
              <a:t>Magnify documents, books, whiteboard or anything you see</a:t>
            </a:r>
          </a:p>
          <a:p>
            <a:pPr lvl="1"/>
            <a:r>
              <a:rPr lang="en-US" dirty="0"/>
              <a:t>Compatible with </a:t>
            </a:r>
            <a:r>
              <a:rPr lang="en-US" dirty="0" err="1"/>
              <a:t>VoiceOver</a:t>
            </a:r>
            <a:endParaRPr lang="en-US" dirty="0"/>
          </a:p>
          <a:p>
            <a:pPr lvl="1"/>
            <a:r>
              <a:rPr lang="en-US" dirty="0"/>
              <a:t>More Information: </a:t>
            </a:r>
            <a:r>
              <a:rPr lang="en-US" u="sng" dirty="0">
                <a:hlinkClick r:id="rId3"/>
              </a:rPr>
              <a:t>http://visionassist.slinkyware.com/</a:t>
            </a:r>
            <a:endParaRPr lang="en-US" dirty="0"/>
          </a:p>
          <a:p>
            <a:pPr lvl="1"/>
            <a:r>
              <a:rPr lang="en-US" dirty="0"/>
              <a:t>Compatibility: iOS: iPad, iPhone, iPod touch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Prizmo</a:t>
            </a:r>
            <a:r>
              <a:rPr lang="en-US" dirty="0" smtClean="0"/>
              <a:t> (Cost: $9.99)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OCR Scanning App for documents, business cards, photos and more</a:t>
            </a:r>
          </a:p>
          <a:p>
            <a:r>
              <a:rPr lang="en-US" dirty="0" smtClean="0"/>
              <a:t>Export as PDF/Text file or JPG/PNG (image)</a:t>
            </a:r>
          </a:p>
          <a:p>
            <a:r>
              <a:rPr lang="en-US" dirty="0" smtClean="0"/>
              <a:t>Fully accessible with Voice Over, provides voice guidance</a:t>
            </a:r>
          </a:p>
          <a:p>
            <a:r>
              <a:rPr lang="en-US" dirty="0" smtClean="0"/>
              <a:t>Compatible with iPhone/iPad with iOS 8.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itunes.apple.com/us/app/prizmo-scanning-ocr-speech/id366791896?mt=8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ZoomReader</a:t>
            </a:r>
            <a:r>
              <a:rPr lang="en-US" dirty="0" smtClean="0"/>
              <a:t> (Cost</a:t>
            </a:r>
            <a:r>
              <a:rPr lang="en-US" dirty="0"/>
              <a:t>:  $</a:t>
            </a:r>
            <a:r>
              <a:rPr lang="en-US" dirty="0" smtClean="0"/>
              <a:t>19.99)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Take picture of document, OCR, read and magnify. Need to take picture of text with onboard camera. </a:t>
            </a:r>
            <a:endParaRPr lang="en-US" dirty="0" smtClean="0"/>
          </a:p>
          <a:p>
            <a:r>
              <a:rPr lang="en-US" dirty="0"/>
              <a:t>Compatible with iPhone 4, 4S, 5, 5C, 5S, the iPad Mini, iPad 3, iPad 4, iPad Air, the iPod Touch with 5MP Camera along with iOS 4.2 or newer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itunes.apple.com/us/app/zoomreader/id414117816?mt=8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0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defTabSz="457200" rtl="0">
              <a:spcBef>
                <a:spcPct val="0"/>
              </a:spcBef>
            </a:pPr>
            <a:r>
              <a:rPr lang="en-US" sz="3200" dirty="0" smtClean="0"/>
              <a:t>Zoom Reader DEMO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990652" cy="4699001"/>
          </a:xfrm>
        </p:spPr>
        <p:txBody>
          <a:bodyPr/>
          <a:lstStyle/>
          <a:p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www.youtube.com/watch?v=3E7h3i_5rfw</a:t>
            </a:r>
            <a:endParaRPr lang="en-US" sz="1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3E7h3i_5rfw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17600" y="1685925"/>
            <a:ext cx="6350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Knfb</a:t>
            </a:r>
            <a:r>
              <a:rPr lang="en-US" dirty="0" smtClean="0"/>
              <a:t> Reader (Cost: $99.00)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High quality document conversion app</a:t>
            </a:r>
          </a:p>
          <a:p>
            <a:r>
              <a:rPr lang="en-US" sz="2800" dirty="0" smtClean="0"/>
              <a:t>Converts single and multiple page documents with a reading mode (fully accessible).</a:t>
            </a:r>
          </a:p>
          <a:p>
            <a:r>
              <a:rPr lang="en-US" sz="2800" dirty="0" smtClean="0"/>
              <a:t>Ability to import, OCR and read image based files. </a:t>
            </a:r>
          </a:p>
          <a:p>
            <a:r>
              <a:rPr lang="en-US" sz="2800" dirty="0" smtClean="0"/>
              <a:t>Supports multiple languages</a:t>
            </a:r>
          </a:p>
          <a:p>
            <a:r>
              <a:rPr lang="en-US" sz="2800" dirty="0" smtClean="0"/>
              <a:t>Tap and read functions</a:t>
            </a:r>
          </a:p>
          <a:p>
            <a:r>
              <a:rPr lang="en-US" sz="2800" dirty="0" smtClean="0"/>
              <a:t>Compatible with iOS 7 or higher on iPhone, iPad, iPod</a:t>
            </a:r>
          </a:p>
          <a:p>
            <a:r>
              <a:rPr lang="en-US" sz="2800" dirty="0" smtClean="0"/>
              <a:t>Visit the </a:t>
            </a:r>
            <a:r>
              <a:rPr lang="en-US" sz="2800" dirty="0" err="1" smtClean="0"/>
              <a:t>knfb</a:t>
            </a:r>
            <a:r>
              <a:rPr lang="en-US" sz="2800" dirty="0"/>
              <a:t> website: </a:t>
            </a:r>
            <a:r>
              <a:rPr lang="en-US" sz="2800" dirty="0">
                <a:hlinkClick r:id="rId3"/>
              </a:rPr>
              <a:t>http://www.knfbreader.com</a:t>
            </a:r>
            <a:r>
              <a:rPr lang="en-US" sz="2800" dirty="0" smtClean="0">
                <a:hlinkClick r:id="rId3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03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Knfb</a:t>
            </a:r>
            <a:r>
              <a:rPr lang="en-US" dirty="0" smtClean="0"/>
              <a:t> Reader Demo</a:t>
            </a:r>
            <a:endParaRPr lang="en-US" dirty="0"/>
          </a:p>
        </p:txBody>
      </p:sp>
      <p:pic>
        <p:nvPicPr>
          <p:cNvPr id="4" name="-EjtpBKcCc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6574" y="1752600"/>
            <a:ext cx="6228644" cy="350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83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03" y="172092"/>
            <a:ext cx="7407393" cy="1143000"/>
          </a:xfrm>
        </p:spPr>
        <p:txBody>
          <a:bodyPr/>
          <a:lstStyle/>
          <a:p>
            <a:r>
              <a:rPr lang="en-US" dirty="0" smtClean="0"/>
              <a:t>For more App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772400" cy="3352800"/>
          </a:xfrm>
        </p:spPr>
        <p:txBody>
          <a:bodyPr/>
          <a:lstStyle/>
          <a:p>
            <a:r>
              <a:rPr lang="en-US" dirty="0"/>
              <a:t>Visit the ATI website: </a:t>
            </a:r>
            <a:r>
              <a:rPr lang="en-US" dirty="0">
                <a:hlinkClick r:id="rId3"/>
              </a:rPr>
              <a:t>http://ati.gmu.edu/resources/at-resources/mobile-apps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Visit the </a:t>
            </a:r>
            <a:r>
              <a:rPr lang="en-US" dirty="0"/>
              <a:t>Augsburg College DS website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www.augsburg.edu/class/groves/assistive-technology/everyone/</a:t>
            </a: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43052" cy="4546601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 smtClean="0"/>
              <a:t>Additional questions, email: </a:t>
            </a:r>
            <a:r>
              <a:rPr lang="en-US" sz="3800" dirty="0" smtClean="0">
                <a:hlinkClick r:id="rId3"/>
              </a:rPr>
              <a:t>ati@gmu.edu</a:t>
            </a:r>
            <a:r>
              <a:rPr lang="en-US" sz="3800" dirty="0" smtClean="0"/>
              <a:t> </a:t>
            </a:r>
          </a:p>
          <a:p>
            <a:pPr marL="0" indent="0">
              <a:buNone/>
            </a:pPr>
            <a:endParaRPr lang="en-US" sz="3800" dirty="0" smtClean="0"/>
          </a:p>
          <a:p>
            <a:r>
              <a:rPr lang="en-US" sz="3800" dirty="0" smtClean="0"/>
              <a:t>Presentation Link:</a:t>
            </a:r>
          </a:p>
          <a:p>
            <a:pPr marL="0" indent="0">
              <a:buNone/>
            </a:pPr>
            <a:r>
              <a:rPr lang="en-US" sz="3800" dirty="0" smtClean="0">
                <a:hlinkClick r:id="rId4"/>
              </a:rPr>
              <a:t>http</a:t>
            </a:r>
            <a:r>
              <a:rPr lang="en-US" sz="3800" dirty="0">
                <a:hlinkClick r:id="rId4"/>
              </a:rPr>
              <a:t>://ati.gmu.edu/training/presentations</a:t>
            </a:r>
            <a:r>
              <a:rPr lang="en-US" sz="3800" dirty="0" smtClean="0">
                <a:hlinkClick r:id="rId4"/>
              </a:rPr>
              <a:t>/</a:t>
            </a:r>
            <a:endParaRPr lang="en-US" sz="3800" dirty="0" smtClean="0"/>
          </a:p>
          <a:p>
            <a:pPr marL="0" indent="0">
              <a:buNone/>
            </a:pPr>
            <a:endParaRPr lang="en-US" sz="3800" dirty="0" smtClean="0"/>
          </a:p>
          <a:p>
            <a:r>
              <a:rPr lang="en-US" sz="3800" dirty="0" smtClean="0"/>
              <a:t>Website: </a:t>
            </a:r>
            <a:r>
              <a:rPr lang="en-US" sz="3800" dirty="0" smtClean="0">
                <a:hlinkClick r:id="rId5"/>
              </a:rPr>
              <a:t>http://ati.gmu.edu</a:t>
            </a:r>
            <a:endParaRPr lang="en-US" sz="3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</a:t>
            </a:r>
            <a:r>
              <a:rPr lang="en-US" sz="3400" dirty="0" smtClean="0"/>
              <a:t>Follow </a:t>
            </a:r>
            <a:r>
              <a:rPr lang="en-US" sz="3400" dirty="0"/>
              <a:t>ATI on Twitter: </a:t>
            </a:r>
            <a:r>
              <a:rPr lang="en-US" sz="3400" dirty="0">
                <a:hlinkClick r:id="rId6"/>
              </a:rPr>
              <a:t>@AccessibleMason</a:t>
            </a:r>
            <a:endParaRPr lang="en-US" sz="34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Twitter Log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640066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ATI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295400"/>
            <a:ext cx="7990652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Services for the Mason Community</a:t>
            </a:r>
          </a:p>
          <a:p>
            <a:pPr lvl="1"/>
            <a:r>
              <a:rPr lang="en-US" dirty="0" smtClean="0"/>
              <a:t>Accessible Text, Accessible Media</a:t>
            </a:r>
          </a:p>
          <a:p>
            <a:pPr lvl="1"/>
            <a:r>
              <a:rPr lang="en-US" dirty="0" smtClean="0"/>
              <a:t>Web Accessibility</a:t>
            </a:r>
          </a:p>
          <a:p>
            <a:pPr lvl="1"/>
            <a:r>
              <a:rPr lang="en-US" dirty="0" smtClean="0"/>
              <a:t>AT Assessments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Under Compliance, Diversity &amp; Ethics</a:t>
            </a:r>
          </a:p>
          <a:p>
            <a:r>
              <a:rPr lang="en-US" dirty="0" smtClean="0"/>
              <a:t>Services Beyond the Mason Community</a:t>
            </a:r>
          </a:p>
          <a:p>
            <a:pPr lvl="1"/>
            <a:r>
              <a:rPr lang="en-US" dirty="0" smtClean="0"/>
              <a:t>Accessible Text</a:t>
            </a:r>
          </a:p>
          <a:p>
            <a:pPr lvl="1"/>
            <a:r>
              <a:rPr lang="en-US" dirty="0" smtClean="0"/>
              <a:t>Training/Assessments</a:t>
            </a:r>
          </a:p>
          <a:p>
            <a:pPr lvl="1"/>
            <a:r>
              <a:rPr lang="en-US" dirty="0" smtClean="0"/>
              <a:t>Other services as needed</a:t>
            </a:r>
          </a:p>
          <a:p>
            <a:pPr marL="457200" lvl="1" indent="0">
              <a:buNone/>
            </a:pPr>
            <a:r>
              <a:rPr lang="en-US" dirty="0" smtClean="0"/>
              <a:t>          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Visit </a:t>
            </a:r>
            <a:r>
              <a:rPr lang="en-US" dirty="0" smtClean="0">
                <a:hlinkClick r:id="rId3"/>
              </a:rPr>
              <a:t>http://ati.gmu.edu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9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00"/>
            <a:ext cx="7407393" cy="1143000"/>
          </a:xfrm>
        </p:spPr>
        <p:txBody>
          <a:bodyPr/>
          <a:lstStyle/>
          <a:p>
            <a:r>
              <a:rPr lang="en-US" dirty="0" smtClean="0"/>
              <a:t>iOS Devices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17696" y="1143000"/>
            <a:ext cx="5897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 smtClean="0">
                <a:latin typeface="+mn-lt"/>
              </a:rPr>
              <a:t>iPad (Latest version: iPad Air 2, iPad Mini 3)</a:t>
            </a:r>
          </a:p>
          <a:p>
            <a:pPr lvl="1"/>
            <a:r>
              <a:rPr lang="en-US" dirty="0" smtClean="0">
                <a:latin typeface="+mn-lt"/>
                <a:hlinkClick r:id="rId3"/>
              </a:rPr>
              <a:t>http</a:t>
            </a:r>
            <a:r>
              <a:rPr lang="en-US" dirty="0">
                <a:latin typeface="+mn-lt"/>
                <a:hlinkClick r:id="rId3"/>
              </a:rPr>
              <a:t>://www.apple.com/ipad/compare</a:t>
            </a:r>
            <a:r>
              <a:rPr lang="en-US" dirty="0" smtClean="0">
                <a:latin typeface="+mn-lt"/>
                <a:hlinkClick r:id="rId3"/>
              </a:rPr>
              <a:t>/</a:t>
            </a:r>
            <a:endParaRPr lang="en-US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+mn-lt"/>
              </a:rPr>
              <a:t>iPod Touch (Updated to Retina Display)</a:t>
            </a:r>
          </a:p>
          <a:p>
            <a:pPr lvl="1"/>
            <a:r>
              <a:rPr lang="en-US" dirty="0" smtClean="0">
                <a:latin typeface="+mn-lt"/>
                <a:hlinkClick r:id="rId4"/>
              </a:rPr>
              <a:t>http</a:t>
            </a:r>
            <a:r>
              <a:rPr lang="en-US" dirty="0">
                <a:latin typeface="+mn-lt"/>
                <a:hlinkClick r:id="rId4"/>
              </a:rPr>
              <a:t>://www.apple.com/ipod-touch</a:t>
            </a:r>
            <a:r>
              <a:rPr lang="en-US" dirty="0" smtClean="0">
                <a:latin typeface="+mn-lt"/>
                <a:hlinkClick r:id="rId4"/>
              </a:rPr>
              <a:t>/</a:t>
            </a:r>
            <a:r>
              <a:rPr lang="en-US" dirty="0" smtClean="0">
                <a:latin typeface="+mn-lt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+mn-lt"/>
              </a:rPr>
              <a:t>iPhone (Latest version: iPhone 6/6Plus)</a:t>
            </a:r>
          </a:p>
          <a:p>
            <a:pPr lvl="1"/>
            <a:r>
              <a:rPr lang="en-US" dirty="0">
                <a:latin typeface="+mn-lt"/>
                <a:hlinkClick r:id="rId5"/>
              </a:rPr>
              <a:t>http://www.apple.com/iphone/compare</a:t>
            </a:r>
            <a:r>
              <a:rPr lang="en-US" dirty="0" smtClean="0">
                <a:latin typeface="+mn-lt"/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122609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For this demonstration, I’m using the iPad Mini 2 with updated iOS 8.1.1</a:t>
            </a:r>
          </a:p>
          <a:p>
            <a:r>
              <a:rPr lang="en-US" dirty="0">
                <a:latin typeface="+mn-lt"/>
                <a:hlinkClick r:id="rId6"/>
              </a:rPr>
              <a:t>https://www.apple.com/ios/what-is</a:t>
            </a:r>
            <a:r>
              <a:rPr lang="en-US" dirty="0" smtClean="0">
                <a:latin typeface="+mn-lt"/>
                <a:hlinkClick r:id="rId6"/>
              </a:rPr>
              <a:t>/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pic>
        <p:nvPicPr>
          <p:cNvPr id="1027" name="Picture 3" descr="iPad 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3400"/>
            <a:ext cx="3770888" cy="188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05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407393" cy="1143000"/>
          </a:xfrm>
        </p:spPr>
        <p:txBody>
          <a:bodyPr/>
          <a:lstStyle/>
          <a:p>
            <a:r>
              <a:rPr lang="en-US" dirty="0" smtClean="0"/>
              <a:t>Device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990652" cy="4241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iPad Air 2:  16 GB - $490-$500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64 GB - $600- $650 </a:t>
            </a:r>
          </a:p>
          <a:p>
            <a:r>
              <a:rPr lang="en-US" sz="2800" dirty="0" smtClean="0"/>
              <a:t>iPad Mini 3: 16 GB - $390- $400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64 GB - $490- $500 </a:t>
            </a:r>
          </a:p>
          <a:p>
            <a:r>
              <a:rPr lang="en-US" sz="2800" dirty="0" smtClean="0"/>
              <a:t>iPod Touch:  16 GB - $190- $200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64 GB - $290- $300 </a:t>
            </a:r>
          </a:p>
          <a:p>
            <a:r>
              <a:rPr lang="en-US" sz="2800" dirty="0" smtClean="0"/>
              <a:t>iPhone 6/6 Plus: 16 GB - $199- $299 (With carrier)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64 GB - $299- $399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570199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Do your research and compare!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8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iOS 8 Accessibility Features 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990652" cy="4343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Word Prediction- Increased efficient word prediction </a:t>
            </a:r>
          </a:p>
          <a:p>
            <a:endParaRPr lang="en-US" sz="2400" dirty="0"/>
          </a:p>
          <a:p>
            <a:r>
              <a:rPr lang="en-US" sz="2400" dirty="0" smtClean="0"/>
              <a:t>Speak Screen- Speaks the screen of text when </a:t>
            </a:r>
          </a:p>
          <a:p>
            <a:pPr marL="0" indent="0">
              <a:buNone/>
            </a:pPr>
            <a:r>
              <a:rPr lang="en-US" sz="2400" dirty="0" smtClean="0"/>
              <a:t>          enabled in Accessibility Settings</a:t>
            </a:r>
          </a:p>
          <a:p>
            <a:endParaRPr lang="en-US" sz="2400" dirty="0" smtClean="0"/>
          </a:p>
          <a:p>
            <a:r>
              <a:rPr lang="en-US" sz="2400" dirty="0" smtClean="0"/>
              <a:t>High Quality English Voice- Alex (Works with Speak Screen- Download in Voices Settings)</a:t>
            </a:r>
          </a:p>
          <a:p>
            <a:endParaRPr lang="en-US" sz="2400" dirty="0"/>
          </a:p>
          <a:p>
            <a:r>
              <a:rPr lang="en-US" sz="2400" dirty="0" smtClean="0"/>
              <a:t>Grayscale Color Enhancement/Enhanced Zoom Features           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6" name="Picture 2" descr="Word Predic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41"/>
          <a:stretch/>
        </p:blipFill>
        <p:spPr bwMode="auto">
          <a:xfrm>
            <a:off x="7162800" y="1905000"/>
            <a:ext cx="1600200" cy="15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4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136"/>
            <a:ext cx="7388578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Accessibility - Color Enhancements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61356" y="1417638"/>
            <a:ext cx="6091844" cy="458719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Navigating the Accessibility Menu</a:t>
            </a:r>
          </a:p>
          <a:p>
            <a:pPr lvl="1">
              <a:buFontTx/>
              <a:buChar char="-"/>
            </a:pPr>
            <a:r>
              <a:rPr lang="en-US" sz="2800" dirty="0" smtClean="0"/>
              <a:t>Settings on Home Screen</a:t>
            </a:r>
          </a:p>
          <a:p>
            <a:pPr lvl="1">
              <a:buFontTx/>
              <a:buChar char="-"/>
            </a:pPr>
            <a:r>
              <a:rPr lang="en-US" sz="2800" dirty="0" smtClean="0"/>
              <a:t>General</a:t>
            </a:r>
          </a:p>
          <a:p>
            <a:pPr lvl="1">
              <a:buFontTx/>
              <a:buChar char="-"/>
            </a:pPr>
            <a:r>
              <a:rPr lang="en-US" sz="2800" dirty="0" smtClean="0"/>
              <a:t>Accessibility</a:t>
            </a:r>
          </a:p>
          <a:p>
            <a:endParaRPr lang="en-US" dirty="0" smtClean="0"/>
          </a:p>
          <a:p>
            <a:r>
              <a:rPr lang="en-US" dirty="0" smtClean="0"/>
              <a:t>Vision Menu </a:t>
            </a:r>
          </a:p>
          <a:p>
            <a:pPr lvl="1">
              <a:buFontTx/>
              <a:buChar char="-"/>
            </a:pPr>
            <a:r>
              <a:rPr lang="en-US" sz="2800" dirty="0" smtClean="0"/>
              <a:t> Invert Colors</a:t>
            </a:r>
          </a:p>
          <a:p>
            <a:pPr lvl="1">
              <a:buFontTx/>
              <a:buChar char="-"/>
            </a:pPr>
            <a:r>
              <a:rPr lang="en-US" sz="2800" dirty="0" smtClean="0"/>
              <a:t>Grayscale (NEW)</a:t>
            </a:r>
          </a:p>
          <a:p>
            <a:pPr lvl="1">
              <a:buFontTx/>
              <a:buChar char="-"/>
            </a:pPr>
            <a:r>
              <a:rPr lang="en-US" sz="2800" dirty="0" smtClean="0"/>
              <a:t>Button Shapes</a:t>
            </a:r>
          </a:p>
          <a:p>
            <a:pPr lvl="1">
              <a:buFontTx/>
              <a:buChar char="-"/>
            </a:pPr>
            <a:r>
              <a:rPr lang="en-US" sz="2800" dirty="0" smtClean="0"/>
              <a:t>Increase Contrast Settings</a:t>
            </a:r>
          </a:p>
          <a:p>
            <a:pPr lvl="1">
              <a:buFontTx/>
              <a:buChar char="-"/>
            </a:pPr>
            <a:endParaRPr lang="en-US" sz="2000" dirty="0"/>
          </a:p>
          <a:p>
            <a:pPr marL="457200" lvl="1" indent="0">
              <a:buNone/>
            </a:pPr>
            <a:r>
              <a:rPr lang="en-US" sz="3600" dirty="0" smtClean="0"/>
              <a:t>               </a:t>
            </a:r>
          </a:p>
          <a:p>
            <a:pPr marL="457200" lvl="1" indent="0">
              <a:buNone/>
            </a:pPr>
            <a:r>
              <a:rPr lang="en-US" sz="3600" dirty="0" smtClean="0"/>
              <a:t>              Demo &amp; Practice</a:t>
            </a:r>
            <a:endParaRPr lang="en-US" sz="3600" dirty="0"/>
          </a:p>
        </p:txBody>
      </p:sp>
      <p:pic>
        <p:nvPicPr>
          <p:cNvPr id="5" name="Picture 4" descr="&quot;&quot;"/>
          <p:cNvPicPr>
            <a:picLocks noChangeAspect="1"/>
          </p:cNvPicPr>
          <p:nvPr/>
        </p:nvPicPr>
        <p:blipFill rotWithShape="1">
          <a:blip r:embed="rId3"/>
          <a:srcRect r="79270" b="80208"/>
          <a:stretch/>
        </p:blipFill>
        <p:spPr>
          <a:xfrm>
            <a:off x="4267200" y="1676400"/>
            <a:ext cx="607938" cy="601381"/>
          </a:xfrm>
          <a:prstGeom prst="rect">
            <a:avLst/>
          </a:prstGeom>
        </p:spPr>
      </p:pic>
      <p:pic>
        <p:nvPicPr>
          <p:cNvPr id="6" name="Picture 5" descr="Accessibility Interface"/>
          <p:cNvPicPr>
            <a:picLocks noChangeAspect="1"/>
          </p:cNvPicPr>
          <p:nvPr/>
        </p:nvPicPr>
        <p:blipFill rotWithShape="1">
          <a:blip r:embed="rId4"/>
          <a:srcRect r="66667"/>
          <a:stretch/>
        </p:blipFill>
        <p:spPr>
          <a:xfrm>
            <a:off x="5486400" y="1828800"/>
            <a:ext cx="2514600" cy="41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8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57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Accessibility – Large Text Enhancements</a:t>
            </a:r>
          </a:p>
          <a:p>
            <a:endParaRPr lang="en-US" sz="35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chemeClr val="tx1"/>
                </a:solidFill>
              </a:rPr>
              <a:t>Accessibility Vision Menu: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-    Larger </a:t>
            </a:r>
            <a:r>
              <a:rPr lang="en-US" sz="2400" dirty="0">
                <a:solidFill>
                  <a:schemeClr val="tx1"/>
                </a:solidFill>
              </a:rPr>
              <a:t>Text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: Increase from </a:t>
            </a:r>
            <a:r>
              <a:rPr lang="en-US" sz="2400" dirty="0">
                <a:solidFill>
                  <a:schemeClr val="tx1"/>
                </a:solidFill>
              </a:rPr>
              <a:t>20pt to 56pt text in Mail, Notes, </a:t>
            </a:r>
            <a:r>
              <a:rPr lang="en-US" sz="2400" dirty="0" smtClean="0">
                <a:solidFill>
                  <a:schemeClr val="tx1"/>
                </a:solidFill>
              </a:rPr>
              <a:t>   	Contacts</a:t>
            </a:r>
            <a:r>
              <a:rPr lang="en-US" sz="2400" dirty="0">
                <a:solidFill>
                  <a:schemeClr val="tx1"/>
                </a:solidFill>
              </a:rPr>
              <a:t>, Messages, and Calendar</a:t>
            </a: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marL="1257300" lvl="2" indent="-342900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Bold Text </a:t>
            </a:r>
          </a:p>
          <a:p>
            <a:pPr lvl="2"/>
            <a:endParaRPr lang="en-US" sz="2400" i="1" dirty="0">
              <a:solidFill>
                <a:schemeClr val="tx1"/>
              </a:solidFill>
            </a:endParaRPr>
          </a:p>
          <a:p>
            <a:pPr marL="1257300" lvl="2" indent="-342900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Reduce Motion</a:t>
            </a:r>
            <a:endParaRPr lang="en-US" sz="2400" dirty="0">
              <a:solidFill>
                <a:schemeClr val="tx1"/>
              </a:solidFill>
            </a:endParaRPr>
          </a:p>
          <a:p>
            <a:pPr marL="1257300" lvl="2" indent="-342900">
              <a:buFontTx/>
              <a:buChar char="-"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displaying bold tex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71"/>
          <a:stretch/>
        </p:blipFill>
        <p:spPr bwMode="auto">
          <a:xfrm>
            <a:off x="4542648" y="3276600"/>
            <a:ext cx="390419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50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5038&quot;&gt;&lt;object type=&quot;3&quot; unique_id=&quot;15039&quot;&gt;&lt;property id=&quot;20148&quot; value=&quot;5&quot;/&gt;&lt;property id=&quot;20300&quot; value=&quot;Slide 1 - &amp;quot;Free to Low Cost Mobile Apps for Visually Impaired&amp;quot;&quot;/&gt;&lt;property id=&quot;20307&quot; value=&quot;258&quot;/&gt;&lt;/object&gt;&lt;object type=&quot;3&quot; unique_id=&quot;15394&quot;&gt;&lt;property id=&quot;20148&quot; value=&quot;5&quot;/&gt;&lt;property id=&quot;20300&quot; value=&quot;Slide 2 - &amp;quot;What We’ll Cover&amp;quot;&quot;/&gt;&lt;property id=&quot;20307&quot; value=&quot;349&quot;/&gt;&lt;/object&gt;&lt;object type=&quot;3&quot; unique_id=&quot;15395&quot;&gt;&lt;property id=&quot;20148&quot; value=&quot;5&quot;/&gt;&lt;property id=&quot;20300&quot; value=&quot;Slide 3 - &amp;quot;Introductions&amp;quot;&quot;/&gt;&lt;property id=&quot;20307&quot; value=&quot;392&quot;/&gt;&lt;/object&gt;&lt;object type=&quot;3&quot; unique_id=&quot;15396&quot;&gt;&lt;property id=&quot;20148&quot; value=&quot;5&quot;/&gt;&lt;property id=&quot;20300&quot; value=&quot;Slide 4 - &amp;quot;About the ATI&amp;quot;&quot;/&gt;&lt;property id=&quot;20307&quot; value=&quot;424&quot;/&gt;&lt;/object&gt;&lt;object type=&quot;3&quot; unique_id=&quot;15397&quot;&gt;&lt;property id=&quot;20148&quot; value=&quot;5&quot;/&gt;&lt;property id=&quot;20300&quot; value=&quot;Slide 5 - &amp;quot;iOS Devices&amp;quot;&quot;/&gt;&lt;property id=&quot;20307&quot; value=&quot;382&quot;/&gt;&lt;/object&gt;&lt;object type=&quot;3&quot; unique_id=&quot;15398&quot;&gt;&lt;property id=&quot;20148&quot; value=&quot;5&quot;/&gt;&lt;property id=&quot;20300&quot; value=&quot;Slide 6 - &amp;quot;Device Pricing&amp;quot;&quot;/&gt;&lt;property id=&quot;20307&quot; value=&quot;421&quot;/&gt;&lt;/object&gt;&lt;object type=&quot;3&quot; unique_id=&quot;15399&quot;&gt;&lt;property id=&quot;20148&quot; value=&quot;5&quot;/&gt;&lt;property id=&quot;20300&quot; value=&quot;Slide 7 - &amp;quot;NEW iOS 8 Accessibility Features  &amp;quot;&quot;/&gt;&lt;property id=&quot;20307&quot; value=&quot;385&quot;/&gt;&lt;/object&gt;&lt;object type=&quot;3&quot; unique_id=&quot;15400&quot;&gt;&lt;property id=&quot;20148&quot; value=&quot;5&quot;/&gt;&lt;property id=&quot;20300&quot; value=&quot;Slide 8 - &amp;quot;Accessibility - Color Enhancements&amp;quot;&quot;/&gt;&lt;property id=&quot;20307&quot; value=&quot;408&quot;/&gt;&lt;/object&gt;&lt;object type=&quot;3&quot; unique_id=&quot;15401&quot;&gt;&lt;property id=&quot;20148&quot; value=&quot;5&quot;/&gt;&lt;property id=&quot;20300&quot; value=&quot;Slide 9&quot;/&gt;&lt;property id=&quot;20307&quot; value=&quot;393&quot;/&gt;&lt;/object&gt;&lt;object type=&quot;3&quot; unique_id=&quot;15402&quot;&gt;&lt;property id=&quot;20148&quot; value=&quot;5&quot;/&gt;&lt;property id=&quot;20300&quot; value=&quot;Slide 10 - &amp;quot;Accessibility – Vision&amp;quot;&quot;/&gt;&lt;property id=&quot;20307&quot; value=&quot;388&quot;/&gt;&lt;/object&gt;&lt;object type=&quot;3&quot; unique_id=&quot;15403&quot;&gt;&lt;property id=&quot;20148&quot; value=&quot;5&quot;/&gt;&lt;property id=&quot;20300&quot; value=&quot;Slide 11&quot;/&gt;&lt;property id=&quot;20307&quot; value=&quot;422&quot;/&gt;&lt;/object&gt;&lt;object type=&quot;3&quot; unique_id=&quot;15404&quot;&gt;&lt;property id=&quot;20148&quot; value=&quot;5&quot;/&gt;&lt;property id=&quot;20300&quot; value=&quot;Slide 12&quot;/&gt;&lt;property id=&quot;20307&quot; value=&quot;423&quot;/&gt;&lt;/object&gt;&lt;object type=&quot;3&quot; unique_id=&quot;15405&quot;&gt;&lt;property id=&quot;20148&quot; value=&quot;5&quot;/&gt;&lt;property id=&quot;20300&quot; value=&quot;Slide 13 - &amp;quot;Accessibility – VoiceOver&amp;quot;&quot;/&gt;&lt;property id=&quot;20307&quot; value=&quot;387&quot;/&gt;&lt;/object&gt;&lt;object type=&quot;3&quot; unique_id=&quot;15406&quot;&gt;&lt;property id=&quot;20148&quot; value=&quot;5&quot;/&gt;&lt;property id=&quot;20300&quot; value=&quot;Slide 14 - &amp;quot;Accessibility – VoiceOver, Cont.&amp;quot;&quot;/&gt;&lt;property id=&quot;20307&quot; value=&quot;391&quot;/&gt;&lt;/object&gt;&lt;object type=&quot;3&quot; unique_id=&quot;15407&quot;&gt;&lt;property id=&quot;20148&quot; value=&quot;5&quot;/&gt;&lt;property id=&quot;20300&quot; value=&quot;Slide 15 - &amp;quot;Starting and Stopping VoiceOver&amp;quot;&quot;/&gt;&lt;property id=&quot;20307&quot; value=&quot;409&quot;/&gt;&lt;/object&gt;&lt;object type=&quot;3&quot; unique_id=&quot;15408&quot;&gt;&lt;property id=&quot;20148&quot; value=&quot;5&quot;/&gt;&lt;property id=&quot;20300&quot; value=&quot;Slide 16 - &amp;quot;VoiceOver Beginning Gestures&amp;quot;&quot;/&gt;&lt;property id=&quot;20307&quot; value=&quot;390&quot;/&gt;&lt;/object&gt;&lt;object type=&quot;3&quot; unique_id=&quot;15409&quot;&gt;&lt;property id=&quot;20148&quot; value=&quot;5&quot;/&gt;&lt;property id=&quot;20300&quot; value=&quot;Slide 17 - &amp;quot;VoiceOver Gestures, Cont. &amp;amp;#x09;&amp;quot;&quot;/&gt;&lt;property id=&quot;20307&quot; value=&quot;410&quot;/&gt;&lt;/object&gt;&lt;object type=&quot;3&quot; unique_id=&quot;15410&quot;&gt;&lt;property id=&quot;20148&quot; value=&quot;5&quot;/&gt;&lt;property id=&quot;20300&quot; value=&quot;Slide 18 - &amp;quot;VoiceOver Gestures, Cont. &amp;quot;&quot;/&gt;&lt;property id=&quot;20307&quot; value=&quot;405&quot;/&gt;&lt;/object&gt;&lt;object type=&quot;3&quot; unique_id=&quot;15411&quot;&gt;&lt;property id=&quot;20148&quot; value=&quot;5&quot;/&gt;&lt;property id=&quot;20300&quot; value=&quot;Slide 19 - &amp;quot;VoiceOver Gesture Resources&amp;quot;&quot;/&gt;&lt;property id=&quot;20307&quot; value=&quot;425&quot;/&gt;&lt;/object&gt;&lt;object type=&quot;3&quot; unique_id=&quot;15412&quot;&gt;&lt;property id=&quot;20148&quot; value=&quot;5&quot;/&gt;&lt;property id=&quot;20300&quot; value=&quot;Slide 20 - &amp;quot;Braille Displays &amp;amp; iOS&amp;quot;&quot;/&gt;&lt;property id=&quot;20307&quot; value=&quot;412&quot;/&gt;&lt;/object&gt;&lt;object type=&quot;3&quot; unique_id=&quot;15413&quot;&gt;&lt;property id=&quot;20148&quot; value=&quot;5&quot;/&gt;&lt;property id=&quot;20300&quot; value=&quot;Slide 21 - &amp;quot;Pairing Braille Display with iOS Device&amp;quot;&quot;/&gt;&lt;property id=&quot;20307&quot; value=&quot;411&quot;/&gt;&lt;/object&gt;&lt;object type=&quot;3&quot; unique_id=&quot;15414&quot;&gt;&lt;property id=&quot;20148&quot; value=&quot;5&quot;/&gt;&lt;property id=&quot;20300&quot; value=&quot;Slide 22 - &amp;quot;Pairing Braille Display, Cont. &amp;quot;&quot;/&gt;&lt;property id=&quot;20307&quot; value=&quot;401&quot;/&gt;&lt;/object&gt;&lt;object type=&quot;3&quot; unique_id=&quot;15415&quot;&gt;&lt;property id=&quot;20148&quot; value=&quot;5&quot;/&gt;&lt;property id=&quot;20300&quot; value=&quot;Slide 23 - &amp;quot;Steps for Pairing Display&amp;quot;&quot;/&gt;&lt;property id=&quot;20307&quot; value=&quot;407&quot;/&gt;&lt;/object&gt;&lt;object type=&quot;3&quot; unique_id=&quot;15416&quot;&gt;&lt;property id=&quot;20148&quot; value=&quot;5&quot;/&gt;&lt;property id=&quot;20300&quot; value=&quot;Slide 24 - &amp;quot;Braille Display Resources&amp;quot;&quot;/&gt;&lt;property id=&quot;20307&quot; value=&quot;413&quot;/&gt;&lt;/object&gt;&lt;object type=&quot;3&quot; unique_id=&quot;15417&quot;&gt;&lt;property id=&quot;20148&quot; value=&quot;5&quot;/&gt;&lt;property id=&quot;20300&quot; value=&quot;Slide 25 - &amp;quot;AccessNote (Cost: Free) &amp;quot;&quot;/&gt;&lt;property id=&quot;20307&quot; value=&quot;426&quot;/&gt;&lt;/object&gt;&lt;object type=&quot;3&quot; unique_id=&quot;15418&quot;&gt;&lt;property id=&quot;20148&quot; value=&quot;5&quot;/&gt;&lt;property id=&quot;20300&quot; value=&quot;Slide 26 - &amp;quot;TapTapSee (Cost: Free)  &amp;quot;&quot;/&gt;&lt;property id=&quot;20307&quot; value=&quot;427&quot;/&gt;&lt;/object&gt;&lt;object type=&quot;3&quot; unique_id=&quot;15419&quot;&gt;&lt;property id=&quot;20148&quot; value=&quot;5&quot;/&gt;&lt;property id=&quot;20300&quot; value=&quot;Slide 27 - &amp;quot;Vision Assist (Cost: $5.99) &amp;quot;&quot;/&gt;&lt;property id=&quot;20307&quot; value=&quot;428&quot;/&gt;&lt;/object&gt;&lt;object type=&quot;3&quot; unique_id=&quot;15420&quot;&gt;&lt;property id=&quot;20148&quot; value=&quot;5&quot;/&gt;&lt;property id=&quot;20300&quot; value=&quot;Slide 28 - &amp;quot;Prizmo (Cost: $9.99)&amp;quot;&quot;/&gt;&lt;property id=&quot;20307&quot; value=&quot;432&quot;/&gt;&lt;/object&gt;&lt;object type=&quot;3&quot; unique_id=&quot;15421&quot;&gt;&lt;property id=&quot;20148&quot; value=&quot;5&quot;/&gt;&lt;property id=&quot;20300&quot; value=&quot;Slide 29 - &amp;quot;ZoomReader (Cost:  $19.99) &amp;quot;&quot;/&gt;&lt;property id=&quot;20307&quot; value=&quot;429&quot;/&gt;&lt;/object&gt;&lt;object type=&quot;3&quot; unique_id=&quot;15422&quot;&gt;&lt;property id=&quot;20148&quot; value=&quot;5&quot;/&gt;&lt;property id=&quot;20300&quot; value=&quot;Slide 30 - &amp;quot;Zoom Reader DEMO &amp;quot;&quot;/&gt;&lt;property id=&quot;20307&quot; value=&quot;430&quot;/&gt;&lt;/object&gt;&lt;object type=&quot;3&quot; unique_id=&quot;15423&quot;&gt;&lt;property id=&quot;20148&quot; value=&quot;5&quot;/&gt;&lt;property id=&quot;20300&quot; value=&quot;Slide 31 - &amp;quot;Knfb Reader (Cost: $99.00)&amp;quot;&quot;/&gt;&lt;property id=&quot;20307&quot; value=&quot;433&quot;/&gt;&lt;/object&gt;&lt;object type=&quot;3&quot; unique_id=&quot;15424&quot;&gt;&lt;property id=&quot;20148&quot; value=&quot;5&quot;/&gt;&lt;property id=&quot;20300&quot; value=&quot;Slide 33 - &amp;quot;For more App Information&amp;quot;&quot;/&gt;&lt;property id=&quot;20307&quot; value=&quot;431&quot;/&gt;&lt;/object&gt;&lt;object type=&quot;3&quot; unique_id=&quot;15425&quot;&gt;&lt;property id=&quot;20148&quot; value=&quot;5&quot;/&gt;&lt;property id=&quot;20300&quot; value=&quot;Slide 34 - &amp;quot;Q &amp;amp; A&amp;quot;&quot;/&gt;&lt;property id=&quot;20307&quot; value=&quot;397&quot;/&gt;&lt;/object&gt;&lt;object type=&quot;3&quot; unique_id=&quot;15611&quot;&gt;&lt;property id=&quot;20148&quot; value=&quot;5&quot;/&gt;&lt;property id=&quot;20300&quot; value=&quot;Slide 32 - &amp;quot;Knfb Reader Demo&amp;quot;&quot;/&gt;&lt;property id=&quot;20307&quot; value=&quot;434&quot;/&gt;&lt;/object&gt;&lt;/object&gt;&lt;object type=&quot;8&quot; unique_id=&quot;151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ATI Theme for PPT_043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@AccessibleMason_WebinarOpener_pt1_Oct 22</Template>
  <TotalTime>3793</TotalTime>
  <Words>2858</Words>
  <Application>Microsoft Macintosh PowerPoint</Application>
  <PresentationFormat>On-screen Show (4:3)</PresentationFormat>
  <Paragraphs>561</Paragraphs>
  <Slides>34</Slides>
  <Notes>33</Notes>
  <HiddenSlides>2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Calibri</vt:lpstr>
      <vt:lpstr>Corbel</vt:lpstr>
      <vt:lpstr>Lucida Grande</vt:lpstr>
      <vt:lpstr>MS PGothic</vt:lpstr>
      <vt:lpstr>ＭＳ Ｐゴシック</vt:lpstr>
      <vt:lpstr>Times</vt:lpstr>
      <vt:lpstr>Times New Roman</vt:lpstr>
      <vt:lpstr>Arial</vt:lpstr>
      <vt:lpstr>ATI Theme for PPT_043014</vt:lpstr>
      <vt:lpstr>Free to Low Cost Mobile Apps for Visually Impaired</vt:lpstr>
      <vt:lpstr>What We’ll Cover</vt:lpstr>
      <vt:lpstr>Introductions</vt:lpstr>
      <vt:lpstr>About the ATI</vt:lpstr>
      <vt:lpstr>iOS Devices</vt:lpstr>
      <vt:lpstr>Device Pricing</vt:lpstr>
      <vt:lpstr>NEW iOS 8 Accessibility Features  </vt:lpstr>
      <vt:lpstr>Accessibility - Color Enhancements</vt:lpstr>
      <vt:lpstr>PowerPoint Presentation</vt:lpstr>
      <vt:lpstr>Accessibility – Vision</vt:lpstr>
      <vt:lpstr>PowerPoint Presentation</vt:lpstr>
      <vt:lpstr>PowerPoint Presentation</vt:lpstr>
      <vt:lpstr>Accessibility – VoiceOver</vt:lpstr>
      <vt:lpstr>Accessibility – VoiceOver, Cont.</vt:lpstr>
      <vt:lpstr>Starting and Stopping VoiceOver</vt:lpstr>
      <vt:lpstr>VoiceOver Beginning Gestures</vt:lpstr>
      <vt:lpstr>VoiceOver Gestures, Cont.  </vt:lpstr>
      <vt:lpstr>VoiceOver Gestures, Cont. </vt:lpstr>
      <vt:lpstr>VoiceOver Gesture Resources</vt:lpstr>
      <vt:lpstr>Braille Displays &amp; iOS</vt:lpstr>
      <vt:lpstr>Pairing Braille Display with iOS Device</vt:lpstr>
      <vt:lpstr>Pairing Braille Display, Cont. </vt:lpstr>
      <vt:lpstr>Steps for Pairing Display</vt:lpstr>
      <vt:lpstr>Braille Display Resources</vt:lpstr>
      <vt:lpstr>AccessNote (Cost: Free) </vt:lpstr>
      <vt:lpstr>TapTapSee (Cost: Free)  </vt:lpstr>
      <vt:lpstr>Vision Assist (Cost: $5.99) </vt:lpstr>
      <vt:lpstr>Prizmo (Cost: $9.99)</vt:lpstr>
      <vt:lpstr>ZoomReader (Cost:  $19.99) </vt:lpstr>
      <vt:lpstr>Zoom Reader DEMO </vt:lpstr>
      <vt:lpstr>Knfb Reader (Cost: $99.00)</vt:lpstr>
      <vt:lpstr>Knfb Reader Demo</vt:lpstr>
      <vt:lpstr>For more App Information</vt:lpstr>
      <vt:lpstr>Q &amp; A</vt:lpstr>
    </vt:vector>
  </TitlesOfParts>
  <Company>George Mason University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Mason Template 2: Title Slide</dc:title>
  <dc:creator>2009 ETF</dc:creator>
  <cp:lastModifiedBy>Microsoft Office User</cp:lastModifiedBy>
  <cp:revision>216</cp:revision>
  <dcterms:created xsi:type="dcterms:W3CDTF">2010-02-22T20:04:52Z</dcterms:created>
  <dcterms:modified xsi:type="dcterms:W3CDTF">2017-04-19T16:04:39Z</dcterms:modified>
</cp:coreProperties>
</file>