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5.xml" ContentType="application/vnd.openxmlformats-officedocument.presentationml.comments+xml"/>
  <Override PartName="/ppt/notesSlides/notesSlide25.xml" ContentType="application/vnd.openxmlformats-officedocument.presentationml.notesSlide+xml"/>
  <Override PartName="/ppt/charts/chart2.xml" ContentType="application/vnd.openxmlformats-officedocument.drawingml.chart+xml"/>
  <Override PartName="/ppt/comments/comment6.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6"/>
  </p:notesMasterIdLst>
  <p:sldIdLst>
    <p:sldId id="258" r:id="rId2"/>
    <p:sldId id="349" r:id="rId3"/>
    <p:sldId id="421" r:id="rId4"/>
    <p:sldId id="422" r:id="rId5"/>
    <p:sldId id="382" r:id="rId6"/>
    <p:sldId id="385" r:id="rId7"/>
    <p:sldId id="423" r:id="rId8"/>
    <p:sldId id="388" r:id="rId9"/>
    <p:sldId id="393" r:id="rId10"/>
    <p:sldId id="387" r:id="rId11"/>
    <p:sldId id="391" r:id="rId12"/>
    <p:sldId id="409" r:id="rId13"/>
    <p:sldId id="425" r:id="rId14"/>
    <p:sldId id="440" r:id="rId15"/>
    <p:sldId id="424" r:id="rId16"/>
    <p:sldId id="431" r:id="rId17"/>
    <p:sldId id="384" r:id="rId18"/>
    <p:sldId id="390" r:id="rId19"/>
    <p:sldId id="410" r:id="rId20"/>
    <p:sldId id="405" r:id="rId21"/>
    <p:sldId id="412" r:id="rId22"/>
    <p:sldId id="411" r:id="rId23"/>
    <p:sldId id="401" r:id="rId24"/>
    <p:sldId id="407" r:id="rId25"/>
    <p:sldId id="413" r:id="rId26"/>
    <p:sldId id="397" r:id="rId27"/>
    <p:sldId id="414" r:id="rId28"/>
    <p:sldId id="351" r:id="rId29"/>
    <p:sldId id="398" r:id="rId30"/>
    <p:sldId id="429" r:id="rId31"/>
    <p:sldId id="430" r:id="rId32"/>
    <p:sldId id="399" r:id="rId33"/>
    <p:sldId id="432" r:id="rId34"/>
    <p:sldId id="433" r:id="rId35"/>
    <p:sldId id="415" r:id="rId36"/>
    <p:sldId id="374" r:id="rId37"/>
    <p:sldId id="426" r:id="rId38"/>
    <p:sldId id="417" r:id="rId39"/>
    <p:sldId id="428" r:id="rId40"/>
    <p:sldId id="379" r:id="rId41"/>
    <p:sldId id="418" r:id="rId42"/>
    <p:sldId id="419" r:id="rId43"/>
    <p:sldId id="416" r:id="rId44"/>
    <p:sldId id="436" r:id="rId45"/>
    <p:sldId id="377" r:id="rId46"/>
    <p:sldId id="437" r:id="rId47"/>
    <p:sldId id="420" r:id="rId48"/>
    <p:sldId id="427" r:id="rId49"/>
    <p:sldId id="435" r:id="rId50"/>
    <p:sldId id="438" r:id="rId51"/>
    <p:sldId id="434" r:id="rId52"/>
    <p:sldId id="439" r:id="rId53"/>
    <p:sldId id="380" r:id="rId54"/>
    <p:sldId id="381" r:id="rId55"/>
  </p:sldIdLst>
  <p:sldSz cx="9144000" cy="6858000" type="screen4x3"/>
  <p:notesSz cx="6858000" cy="9144000"/>
  <p:custDataLst>
    <p:tags r:id="rId5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Zirkle" initials="KZ" lastIdx="8" clrIdx="0">
    <p:extLst/>
  </p:cmAuthor>
  <p:cmAuthor id="2" name="Korey  Singlet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86067" autoAdjust="0"/>
  </p:normalViewPr>
  <p:slideViewPr>
    <p:cSldViewPr>
      <p:cViewPr varScale="1">
        <p:scale>
          <a:sx n="115" d="100"/>
          <a:sy n="115" d="100"/>
        </p:scale>
        <p:origin x="-1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overlay val="0"/>
    </c:title>
    <c:autoTitleDeleted val="0"/>
    <c:plotArea>
      <c:layout/>
      <c:barChart>
        <c:barDir val="col"/>
        <c:grouping val="clustered"/>
        <c:varyColors val="0"/>
        <c:ser>
          <c:idx val="0"/>
          <c:order val="0"/>
          <c:tx>
            <c:strRef>
              <c:f>Sheet1!$B$1</c:f>
              <c:strCache>
                <c:ptCount val="1"/>
                <c:pt idx="0">
                  <c:v>Completed Acc Media Requests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FY12</c:v>
                </c:pt>
                <c:pt idx="1">
                  <c:v>FY13</c:v>
                </c:pt>
                <c:pt idx="2">
                  <c:v>FY14</c:v>
                </c:pt>
                <c:pt idx="3">
                  <c:v>FY15 (so far)</c:v>
                </c:pt>
              </c:strCache>
            </c:strRef>
          </c:cat>
          <c:val>
            <c:numRef>
              <c:f>Sheet1!$B$2:$B$5</c:f>
              <c:numCache>
                <c:formatCode>General</c:formatCode>
                <c:ptCount val="4"/>
                <c:pt idx="0">
                  <c:v>147</c:v>
                </c:pt>
                <c:pt idx="1">
                  <c:v>337</c:v>
                </c:pt>
                <c:pt idx="2">
                  <c:v>1034</c:v>
                </c:pt>
                <c:pt idx="3">
                  <c:v>1197</c:v>
                </c:pt>
              </c:numCache>
            </c:numRef>
          </c:val>
        </c:ser>
        <c:dLbls>
          <c:showLegendKey val="0"/>
          <c:showVal val="1"/>
          <c:showCatName val="0"/>
          <c:showSerName val="0"/>
          <c:showPercent val="0"/>
          <c:showBubbleSize val="0"/>
        </c:dLbls>
        <c:gapWidth val="150"/>
        <c:overlap val="-25"/>
        <c:axId val="241664384"/>
        <c:axId val="241667072"/>
      </c:barChart>
      <c:catAx>
        <c:axId val="241664384"/>
        <c:scaling>
          <c:orientation val="minMax"/>
        </c:scaling>
        <c:delete val="0"/>
        <c:axPos val="b"/>
        <c:numFmt formatCode="General" sourceLinked="0"/>
        <c:majorTickMark val="none"/>
        <c:minorTickMark val="none"/>
        <c:tickLblPos val="nextTo"/>
        <c:crossAx val="241667072"/>
        <c:crosses val="autoZero"/>
        <c:auto val="1"/>
        <c:lblAlgn val="ctr"/>
        <c:lblOffset val="100"/>
        <c:noMultiLvlLbl val="0"/>
      </c:catAx>
      <c:valAx>
        <c:axId val="241667072"/>
        <c:scaling>
          <c:orientation val="minMax"/>
        </c:scaling>
        <c:delete val="1"/>
        <c:axPos val="l"/>
        <c:numFmt formatCode="General" sourceLinked="1"/>
        <c:majorTickMark val="none"/>
        <c:minorTickMark val="none"/>
        <c:tickLblPos val="nextTo"/>
        <c:crossAx val="241664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dirty="0"/>
              <a:t>Web/Application Accessibility </a:t>
            </a:r>
            <a:r>
              <a:rPr lang="en-US" dirty="0" smtClean="0"/>
              <a:t>Reviews*</a:t>
            </a:r>
            <a:endParaRPr lang="en-US" dirty="0"/>
          </a:p>
        </c:rich>
      </c:tx>
      <c:overlay val="0"/>
    </c:title>
    <c:autoTitleDeleted val="0"/>
    <c:plotArea>
      <c:layout/>
      <c:barChart>
        <c:barDir val="col"/>
        <c:grouping val="clustered"/>
        <c:varyColors val="0"/>
        <c:ser>
          <c:idx val="0"/>
          <c:order val="0"/>
          <c:tx>
            <c:strRef>
              <c:f>Sheet1!$B$1</c:f>
              <c:strCache>
                <c:ptCount val="1"/>
                <c:pt idx="0">
                  <c:v>Web/Application Accessibility Reviews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FY12</c:v>
                </c:pt>
                <c:pt idx="1">
                  <c:v>FY13</c:v>
                </c:pt>
                <c:pt idx="2">
                  <c:v>FY14</c:v>
                </c:pt>
                <c:pt idx="3">
                  <c:v>FY15 (so far)</c:v>
                </c:pt>
              </c:strCache>
            </c:strRef>
          </c:cat>
          <c:val>
            <c:numRef>
              <c:f>Sheet1!$B$2:$B$5</c:f>
              <c:numCache>
                <c:formatCode>General</c:formatCode>
                <c:ptCount val="4"/>
                <c:pt idx="0">
                  <c:v>51</c:v>
                </c:pt>
                <c:pt idx="1">
                  <c:v>71</c:v>
                </c:pt>
                <c:pt idx="2">
                  <c:v>297</c:v>
                </c:pt>
                <c:pt idx="3">
                  <c:v>171</c:v>
                </c:pt>
              </c:numCache>
            </c:numRef>
          </c:val>
        </c:ser>
        <c:dLbls>
          <c:showLegendKey val="0"/>
          <c:showVal val="1"/>
          <c:showCatName val="0"/>
          <c:showSerName val="0"/>
          <c:showPercent val="0"/>
          <c:showBubbleSize val="0"/>
        </c:dLbls>
        <c:gapWidth val="150"/>
        <c:overlap val="-25"/>
        <c:axId val="32754304"/>
        <c:axId val="207508992"/>
      </c:barChart>
      <c:catAx>
        <c:axId val="32754304"/>
        <c:scaling>
          <c:orientation val="minMax"/>
        </c:scaling>
        <c:delete val="0"/>
        <c:axPos val="b"/>
        <c:numFmt formatCode="General" sourceLinked="0"/>
        <c:majorTickMark val="none"/>
        <c:minorTickMark val="none"/>
        <c:tickLblPos val="nextTo"/>
        <c:crossAx val="207508992"/>
        <c:crosses val="autoZero"/>
        <c:auto val="1"/>
        <c:lblAlgn val="ctr"/>
        <c:lblOffset val="100"/>
        <c:noMultiLvlLbl val="0"/>
      </c:catAx>
      <c:valAx>
        <c:axId val="207508992"/>
        <c:scaling>
          <c:orientation val="minMax"/>
        </c:scaling>
        <c:delete val="1"/>
        <c:axPos val="l"/>
        <c:numFmt formatCode="General" sourceLinked="1"/>
        <c:majorTickMark val="none"/>
        <c:minorTickMark val="none"/>
        <c:tickLblPos val="nextTo"/>
        <c:crossAx val="32754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3-19T10:33:41.906" idx="1">
    <p:pos x="5063" y="1768"/>
    <p:text>Changed to ITS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3-19T10:37:45.463" idx="2">
    <p:pos x="2587" y="1203"/>
    <p:text>Changed to ITS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3-19T10:38:59.296" idx="3">
    <p:pos x="4275" y="2385"/>
    <p:text>Changed to ITS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3-19T10:39:29.724" idx="4">
    <p:pos x="2809" y="1031"/>
    <p:text>Changed to ITS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3-19T10:41:05.506" idx="5">
    <p:pos x="2557" y="2445"/>
    <p:text>changed to ITS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3-19T10:42:11.746" idx="6">
    <p:pos x="3163" y="2021"/>
    <p:text>Do you need to mention that the audit was 2014?  So they can understand the jump?  Also, we do quarterly reports now so this number of 32 will substantially raise.</p:text>
    <p:extLst>
      <p:ext uri="{C676402C-5697-4E1C-873F-D02D1690AC5C}">
        <p15:threadingInfo xmlns:p15="http://schemas.microsoft.com/office/powerpoint/2012/main" timeZoneBias="240"/>
      </p:ext>
    </p:extLst>
  </p:cm>
  <p:cm authorId="1" dt="2015-03-19T10:46:11.358" idx="7">
    <p:pos x="3163" y="2117"/>
    <p:text>Our Automated number for 2015 is 128</p:text>
    <p:extLst>
      <p:ext uri="{C676402C-5697-4E1C-873F-D02D1690AC5C}">
        <p15:threadingInfo xmlns:p15="http://schemas.microsoft.com/office/powerpoint/2012/main" timeZoneBias="240">
          <p15:parentCm authorId="1" idx="6"/>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image" Target="../media/image16.jpg"/><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6523A-98D4-CD4D-84FD-1F4700437FC8}" type="doc">
      <dgm:prSet loTypeId="urn:microsoft.com/office/officeart/2008/layout/AscendingPictureAccentProcess" loCatId="" qsTypeId="urn:microsoft.com/office/officeart/2005/8/quickstyle/simple1" qsCatId="simple" csTypeId="urn:microsoft.com/office/officeart/2005/8/colors/accent1_2" csCatId="accent1" phldr="1"/>
      <dgm:spPr/>
      <dgm:t>
        <a:bodyPr/>
        <a:lstStyle/>
        <a:p>
          <a:endParaRPr lang="en-US"/>
        </a:p>
      </dgm:t>
    </dgm:pt>
    <dgm:pt modelId="{93E1D18B-0006-5047-8624-3D46434467E0}">
      <dgm:prSet phldrT="[Text]" custT="1"/>
      <dgm:spPr>
        <a:solidFill>
          <a:srgbClr val="FFCC66"/>
        </a:solidFill>
        <a:effectLst>
          <a:outerShdw blurRad="50800" dist="38100" dir="5400000" algn="t" rotWithShape="0">
            <a:prstClr val="black">
              <a:alpha val="40000"/>
            </a:prstClr>
          </a:outerShdw>
        </a:effectLst>
      </dgm:spPr>
      <dgm:t>
        <a:bodyPr/>
        <a:lstStyle/>
        <a:p>
          <a:r>
            <a:rPr lang="en-US" sz="1200" dirty="0" smtClean="0">
              <a:solidFill>
                <a:srgbClr val="000000"/>
              </a:solidFill>
            </a:rPr>
            <a:t>EMAIL REQUEST SUBMISSION RECEIVED VIA ATI WEBSITE </a:t>
          </a:r>
          <a:endParaRPr lang="en-US" sz="1200" dirty="0">
            <a:solidFill>
              <a:srgbClr val="000000"/>
            </a:solidFill>
          </a:endParaRPr>
        </a:p>
      </dgm:t>
    </dgm:pt>
    <dgm:pt modelId="{BB7B3514-0260-4746-8AA8-3853B18013F7}" type="parTrans" cxnId="{B980F5A3-44BD-E043-AC5B-822979659203}">
      <dgm:prSet/>
      <dgm:spPr/>
      <dgm:t>
        <a:bodyPr/>
        <a:lstStyle/>
        <a:p>
          <a:endParaRPr lang="en-US"/>
        </a:p>
      </dgm:t>
    </dgm:pt>
    <dgm:pt modelId="{53AD7881-DB4B-1A4D-AD0A-87CD8D3608DB}" type="sibTrans" cxnId="{B980F5A3-44BD-E043-AC5B-82297965920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0849A64D-62C5-CF4E-A696-EA10FD2E41C7}">
      <dgm:prSet phldrT="[Text]" custT="1"/>
      <dgm:spPr>
        <a:solidFill>
          <a:srgbClr val="FFCC66"/>
        </a:solidFill>
        <a:effectLst>
          <a:outerShdw blurRad="50800" dist="38100" dir="5400000" algn="t" rotWithShape="0">
            <a:prstClr val="black">
              <a:alpha val="40000"/>
            </a:prstClr>
          </a:outerShdw>
        </a:effectLst>
      </dgm:spPr>
      <dgm:t>
        <a:bodyPr/>
        <a:lstStyle/>
        <a:p>
          <a:r>
            <a:rPr lang="en-US" sz="1200" dirty="0" smtClean="0">
              <a:solidFill>
                <a:srgbClr val="000000"/>
              </a:solidFill>
            </a:rPr>
            <a:t>ACCMEDIA COORDINATOR PREPS FILE</a:t>
          </a:r>
          <a:endParaRPr lang="en-US" sz="1200" dirty="0">
            <a:solidFill>
              <a:srgbClr val="000000"/>
            </a:solidFill>
          </a:endParaRPr>
        </a:p>
      </dgm:t>
    </dgm:pt>
    <dgm:pt modelId="{8AE937E5-83CC-3B4D-9FA3-C63922E11AC0}" type="parTrans" cxnId="{25917E2F-6098-EE4D-8D62-538F1A6F1F9B}">
      <dgm:prSet/>
      <dgm:spPr/>
      <dgm:t>
        <a:bodyPr/>
        <a:lstStyle/>
        <a:p>
          <a:endParaRPr lang="en-US"/>
        </a:p>
      </dgm:t>
    </dgm:pt>
    <dgm:pt modelId="{D7232F93-64AE-DF44-8AB9-3D49B45E4B2E}" type="sibTrans" cxnId="{25917E2F-6098-EE4D-8D62-538F1A6F1F9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F1DC7EC2-EACD-B440-9EB4-25E85BD43EEC}">
      <dgm:prSet phldrT="[Text]" custT="1"/>
      <dgm:spPr>
        <a:solidFill>
          <a:srgbClr val="FFCC66"/>
        </a:solidFill>
        <a:effectLst>
          <a:outerShdw blurRad="50800" dist="38100" dir="5400000" algn="t" rotWithShape="0">
            <a:prstClr val="black">
              <a:alpha val="40000"/>
            </a:prstClr>
          </a:outerShdw>
        </a:effectLst>
      </dgm:spPr>
      <dgm:t>
        <a:bodyPr/>
        <a:lstStyle/>
        <a:p>
          <a:r>
            <a:rPr lang="en-US" sz="1200" b="1" dirty="0" smtClean="0">
              <a:solidFill>
                <a:srgbClr val="000000"/>
              </a:solidFill>
            </a:rPr>
            <a:t>YOUTUBE/KALTURA (Primary) </a:t>
          </a:r>
          <a:r>
            <a:rPr lang="en-US" sz="1200" b="0" dirty="0" smtClean="0">
              <a:solidFill>
                <a:srgbClr val="000000"/>
              </a:solidFill>
            </a:rPr>
            <a:t>or </a:t>
          </a:r>
          <a:r>
            <a:rPr lang="en-US" sz="1200" dirty="0" smtClean="0">
              <a:solidFill>
                <a:srgbClr val="000000"/>
              </a:solidFill>
            </a:rPr>
            <a:t>DOCSOFT.GMU.EDU</a:t>
          </a:r>
          <a:endParaRPr lang="en-US" sz="1200" b="1" dirty="0">
            <a:solidFill>
              <a:srgbClr val="000000"/>
            </a:solidFill>
          </a:endParaRPr>
        </a:p>
      </dgm:t>
    </dgm:pt>
    <dgm:pt modelId="{B1675E22-CF88-2947-8FB0-F97EE0029D96}" type="parTrans" cxnId="{93887638-DDA0-5144-9F47-1FA5230F5ABF}">
      <dgm:prSet/>
      <dgm:spPr/>
      <dgm:t>
        <a:bodyPr/>
        <a:lstStyle/>
        <a:p>
          <a:endParaRPr lang="en-US"/>
        </a:p>
      </dgm:t>
    </dgm:pt>
    <dgm:pt modelId="{20AB2A8F-B667-A043-B717-D947D4DFBE42}" type="sibTrans" cxnId="{93887638-DDA0-5144-9F47-1FA5230F5AB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05AEE21A-4E67-174D-AD3C-F2AAA9A84CEF}">
      <dgm:prSet custT="1"/>
      <dgm:spPr>
        <a:solidFill>
          <a:srgbClr val="FFCC66"/>
        </a:solidFill>
        <a:effectLst>
          <a:outerShdw blurRad="50800" dist="38100" dir="5400000" algn="t" rotWithShape="0">
            <a:prstClr val="black">
              <a:alpha val="40000"/>
            </a:prstClr>
          </a:outerShdw>
        </a:effectLst>
      </dgm:spPr>
      <dgm:t>
        <a:bodyPr/>
        <a:lstStyle/>
        <a:p>
          <a:r>
            <a:rPr lang="en-US" sz="1200" dirty="0" smtClean="0">
              <a:solidFill>
                <a:srgbClr val="000000"/>
              </a:solidFill>
            </a:rPr>
            <a:t>EDIT WITH DOCSOFT:TE/</a:t>
          </a:r>
          <a:r>
            <a:rPr lang="en-US" sz="1200" b="1" dirty="0" smtClean="0">
              <a:solidFill>
                <a:srgbClr val="000000"/>
              </a:solidFill>
            </a:rPr>
            <a:t>MOVIECAPTIONER/YOUTUBE (Primary)</a:t>
          </a:r>
          <a:endParaRPr lang="en-US" sz="1200" b="1" dirty="0">
            <a:solidFill>
              <a:srgbClr val="000000"/>
            </a:solidFill>
          </a:endParaRPr>
        </a:p>
      </dgm:t>
    </dgm:pt>
    <dgm:pt modelId="{3E81BF9E-0306-8045-A98A-12D6E454C312}" type="parTrans" cxnId="{B1FE5742-F668-954D-9031-C36F206F4AC3}">
      <dgm:prSet/>
      <dgm:spPr/>
      <dgm:t>
        <a:bodyPr/>
        <a:lstStyle/>
        <a:p>
          <a:endParaRPr lang="en-US"/>
        </a:p>
      </dgm:t>
    </dgm:pt>
    <dgm:pt modelId="{111B9DDA-65CB-A144-A4C8-1D1C4BED362B}" type="sibTrans" cxnId="{B1FE5742-F668-954D-9031-C36F206F4AC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FA38AA41-01CF-5141-BC47-E361421B44FB}">
      <dgm:prSet custT="1"/>
      <dgm:spPr>
        <a:solidFill>
          <a:schemeClr val="accent3">
            <a:lumMod val="75000"/>
          </a:schemeClr>
        </a:solidFill>
        <a:effectLst>
          <a:outerShdw blurRad="50800" dist="38100" dir="5400000" algn="t" rotWithShape="0">
            <a:prstClr val="black">
              <a:alpha val="40000"/>
            </a:prstClr>
          </a:outerShdw>
        </a:effectLst>
      </dgm:spPr>
      <dgm:t>
        <a:bodyPr/>
        <a:lstStyle/>
        <a:p>
          <a:r>
            <a:rPr lang="en-US" sz="1200" b="1" dirty="0" smtClean="0">
              <a:solidFill>
                <a:srgbClr val="000000"/>
              </a:solidFill>
            </a:rPr>
            <a:t>UPLOAD FINAL VIDEO AND SRT FILE TO YOUTUBE or KALTURA, THEN SEND LINK(S) OR PUSH VIDEO</a:t>
          </a:r>
          <a:endParaRPr lang="en-US" sz="1200" b="1" dirty="0">
            <a:solidFill>
              <a:srgbClr val="000000"/>
            </a:solidFill>
          </a:endParaRPr>
        </a:p>
      </dgm:t>
    </dgm:pt>
    <dgm:pt modelId="{B10371BC-4806-3946-97A9-45021B1104D1}" type="parTrans" cxnId="{D0B7E4F2-C89B-FE47-B36C-20F40EED7141}">
      <dgm:prSet/>
      <dgm:spPr/>
      <dgm:t>
        <a:bodyPr/>
        <a:lstStyle/>
        <a:p>
          <a:endParaRPr lang="en-US"/>
        </a:p>
      </dgm:t>
    </dgm:pt>
    <dgm:pt modelId="{5A1DF6AF-120F-CD4B-9BF2-E41654BD7775}" type="sibTrans" cxnId="{D0B7E4F2-C89B-FE47-B36C-20F40EED7141}">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075CF4F3-6F22-244E-AE3D-95AE61A7168A}">
      <dgm:prSet custT="1"/>
      <dgm:spPr>
        <a:solidFill>
          <a:srgbClr val="77933C"/>
        </a:solidFill>
        <a:effectLst>
          <a:outerShdw blurRad="50800" dist="38100" dir="5400000" algn="t" rotWithShape="0">
            <a:prstClr val="black">
              <a:alpha val="40000"/>
            </a:prstClr>
          </a:outerShdw>
        </a:effectLst>
      </dgm:spPr>
      <dgm:t>
        <a:bodyPr/>
        <a:lstStyle/>
        <a:p>
          <a:r>
            <a:rPr lang="en-US" sz="1400" b="1" dirty="0" smtClean="0">
              <a:solidFill>
                <a:srgbClr val="000000"/>
              </a:solidFill>
            </a:rPr>
            <a:t>Outsource to 3</a:t>
          </a:r>
          <a:r>
            <a:rPr lang="en-US" sz="1400" b="1" baseline="30000" dirty="0" smtClean="0">
              <a:solidFill>
                <a:srgbClr val="000000"/>
              </a:solidFill>
            </a:rPr>
            <a:t>rd </a:t>
          </a:r>
          <a:r>
            <a:rPr lang="en-US" sz="1400" b="1" dirty="0" smtClean="0">
              <a:solidFill>
                <a:srgbClr val="000000"/>
              </a:solidFill>
            </a:rPr>
            <a:t>party </a:t>
          </a:r>
        </a:p>
        <a:p>
          <a:r>
            <a:rPr lang="en-US" sz="1400" b="1" dirty="0" smtClean="0">
              <a:solidFill>
                <a:srgbClr val="000000"/>
              </a:solidFill>
            </a:rPr>
            <a:t>(automatic for videos </a:t>
          </a:r>
          <a:r>
            <a:rPr lang="en-US" sz="1400" b="1" u="sng" dirty="0" smtClean="0">
              <a:solidFill>
                <a:srgbClr val="000000"/>
              </a:solidFill>
            </a:rPr>
            <a:t>over 15 minutes</a:t>
          </a:r>
          <a:r>
            <a:rPr lang="en-US" sz="1400" b="1" dirty="0" smtClean="0">
              <a:solidFill>
                <a:srgbClr val="000000"/>
              </a:solidFill>
            </a:rPr>
            <a:t> or </a:t>
          </a:r>
          <a:r>
            <a:rPr lang="en-US" sz="1400" b="1" u="sng" dirty="0" smtClean="0">
              <a:solidFill>
                <a:srgbClr val="000000"/>
              </a:solidFill>
            </a:rPr>
            <a:t>immediate need</a:t>
          </a:r>
          <a:r>
            <a:rPr lang="en-US" sz="1400" b="1" dirty="0" smtClean="0">
              <a:solidFill>
                <a:srgbClr val="000000"/>
              </a:solidFill>
            </a:rPr>
            <a:t>)</a:t>
          </a:r>
          <a:endParaRPr lang="en-US" sz="1400" b="1" dirty="0">
            <a:solidFill>
              <a:srgbClr val="000000"/>
            </a:solidFill>
          </a:endParaRPr>
        </a:p>
      </dgm:t>
    </dgm:pt>
    <dgm:pt modelId="{8A5C883C-F426-BE4A-A5AE-9D018AF3252E}" type="parTrans" cxnId="{CB81E593-3B94-0B4C-B65F-9572631CCD65}">
      <dgm:prSet/>
      <dgm:spPr/>
      <dgm:t>
        <a:bodyPr/>
        <a:lstStyle/>
        <a:p>
          <a:endParaRPr lang="en-US"/>
        </a:p>
      </dgm:t>
    </dgm:pt>
    <dgm:pt modelId="{752B3512-CA85-C942-A3B5-67666F85D2ED}" type="sibTrans" cxnId="{CB81E593-3B94-0B4C-B65F-9572631CCD65}">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3554381F-DFB0-2740-BB9A-EA413D540DC7}">
      <dgm:prSet/>
      <dgm:spPr/>
      <dgm:t>
        <a:bodyPr/>
        <a:lstStyle/>
        <a:p>
          <a:endParaRPr lang="en-US" dirty="0"/>
        </a:p>
      </dgm:t>
    </dgm:pt>
    <dgm:pt modelId="{265714B4-1E0F-B44C-8D75-7DA42172ED2B}" type="sibTrans" cxnId="{F744C707-71BD-CE41-A292-0C77B768EE5D}">
      <dgm:prSet/>
      <dgm:spPr/>
      <dgm:t>
        <a:bodyPr/>
        <a:lstStyle/>
        <a:p>
          <a:endParaRPr lang="en-US"/>
        </a:p>
      </dgm:t>
    </dgm:pt>
    <dgm:pt modelId="{8804FA48-B7DE-C24D-A163-32ED7EB48DF7}" type="parTrans" cxnId="{F744C707-71BD-CE41-A292-0C77B768EE5D}">
      <dgm:prSet/>
      <dgm:spPr/>
      <dgm:t>
        <a:bodyPr/>
        <a:lstStyle/>
        <a:p>
          <a:endParaRPr lang="en-US"/>
        </a:p>
      </dgm:t>
    </dgm:pt>
    <dgm:pt modelId="{691EC104-DA40-CE46-8140-26FE972052AC}">
      <dgm:prSet custT="1"/>
      <dgm:spPr>
        <a:solidFill>
          <a:srgbClr val="FFCC66"/>
        </a:solidFill>
        <a:effectLst>
          <a:outerShdw blurRad="50800" dist="38100" dir="5400000" algn="t" rotWithShape="0">
            <a:prstClr val="black">
              <a:alpha val="40000"/>
            </a:prstClr>
          </a:outerShdw>
        </a:effectLst>
      </dgm:spPr>
      <dgm:t>
        <a:bodyPr/>
        <a:lstStyle/>
        <a:p>
          <a:r>
            <a:rPr lang="en-US" sz="1200" b="0" u="sng" dirty="0" smtClean="0">
              <a:solidFill>
                <a:srgbClr val="000000"/>
              </a:solidFill>
            </a:rPr>
            <a:t>DOCSOFT ONLY</a:t>
          </a:r>
          <a:r>
            <a:rPr lang="en-US" sz="1200" b="0" dirty="0" smtClean="0">
              <a:solidFill>
                <a:srgbClr val="000000"/>
              </a:solidFill>
            </a:rPr>
            <a:t>:</a:t>
          </a:r>
          <a:r>
            <a:rPr lang="en-US" sz="1200" dirty="0" smtClean="0">
              <a:solidFill>
                <a:srgbClr val="000000"/>
              </a:solidFill>
            </a:rPr>
            <a:t> DOWNLOAD SRT file</a:t>
          </a:r>
          <a:endParaRPr lang="en-US" sz="1200" dirty="0">
            <a:solidFill>
              <a:srgbClr val="000000"/>
            </a:solidFill>
          </a:endParaRPr>
        </a:p>
      </dgm:t>
    </dgm:pt>
    <dgm:pt modelId="{9157F270-FED1-A040-BAD5-D1657F4398C8}" type="sibTrans" cxnId="{D200477F-4D8F-ED42-A425-1E8FCC084CAD}">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pt>
    <dgm:pt modelId="{5962EBA7-4C9F-2846-A60F-CDC84BA074D1}" type="parTrans" cxnId="{D200477F-4D8F-ED42-A425-1E8FCC084CAD}">
      <dgm:prSet/>
      <dgm:spPr/>
      <dgm:t>
        <a:bodyPr/>
        <a:lstStyle/>
        <a:p>
          <a:endParaRPr lang="en-US"/>
        </a:p>
      </dgm:t>
    </dgm:pt>
    <dgm:pt modelId="{FBD9ACB7-62E0-C048-A2B4-C40C0E7FC5BE}" type="pres">
      <dgm:prSet presAssocID="{B4E6523A-98D4-CD4D-84FD-1F4700437FC8}" presName="Name0" presStyleCnt="0">
        <dgm:presLayoutVars>
          <dgm:chMax val="7"/>
          <dgm:chPref val="7"/>
          <dgm:dir/>
        </dgm:presLayoutVars>
      </dgm:prSet>
      <dgm:spPr/>
      <dgm:t>
        <a:bodyPr/>
        <a:lstStyle/>
        <a:p>
          <a:endParaRPr lang="en-US"/>
        </a:p>
      </dgm:t>
    </dgm:pt>
    <dgm:pt modelId="{18FB2E7C-496B-CC4B-ADB6-C9DDAC4023AE}" type="pres">
      <dgm:prSet presAssocID="{B4E6523A-98D4-CD4D-84FD-1F4700437FC8}" presName="dot1" presStyleLbl="alignNode1" presStyleIdx="0" presStyleCnt="18"/>
      <dgm:spPr/>
    </dgm:pt>
    <dgm:pt modelId="{5FA4D442-2501-4845-9FC3-D571B58FE1DF}" type="pres">
      <dgm:prSet presAssocID="{B4E6523A-98D4-CD4D-84FD-1F4700437FC8}" presName="dot2" presStyleLbl="alignNode1" presStyleIdx="1" presStyleCnt="18"/>
      <dgm:spPr/>
    </dgm:pt>
    <dgm:pt modelId="{6CD52DE0-AF9B-1644-9055-E87FBBCFAA83}" type="pres">
      <dgm:prSet presAssocID="{B4E6523A-98D4-CD4D-84FD-1F4700437FC8}" presName="dot3" presStyleLbl="alignNode1" presStyleIdx="2" presStyleCnt="18"/>
      <dgm:spPr/>
    </dgm:pt>
    <dgm:pt modelId="{B21D9188-8900-AC4D-B40B-29C62F095512}" type="pres">
      <dgm:prSet presAssocID="{B4E6523A-98D4-CD4D-84FD-1F4700437FC8}" presName="dot4" presStyleLbl="alignNode1" presStyleIdx="3" presStyleCnt="18"/>
      <dgm:spPr/>
    </dgm:pt>
    <dgm:pt modelId="{584DB5A7-5D95-A948-A566-DCC0071B0B1D}" type="pres">
      <dgm:prSet presAssocID="{B4E6523A-98D4-CD4D-84FD-1F4700437FC8}" presName="dot5" presStyleLbl="alignNode1" presStyleIdx="4" presStyleCnt="18"/>
      <dgm:spPr/>
    </dgm:pt>
    <dgm:pt modelId="{8AC4A5F8-B603-0842-8672-9B984EBB3568}" type="pres">
      <dgm:prSet presAssocID="{B4E6523A-98D4-CD4D-84FD-1F4700437FC8}" presName="dot6" presStyleLbl="alignNode1" presStyleIdx="5" presStyleCnt="18"/>
      <dgm:spPr/>
    </dgm:pt>
    <dgm:pt modelId="{28A9CE08-4CB5-5948-AE23-3131841D7036}" type="pres">
      <dgm:prSet presAssocID="{B4E6523A-98D4-CD4D-84FD-1F4700437FC8}" presName="dot7" presStyleLbl="alignNode1" presStyleIdx="6" presStyleCnt="18"/>
      <dgm:spPr/>
    </dgm:pt>
    <dgm:pt modelId="{973061BC-EAD4-C24D-88AD-A43F143F2DD4}" type="pres">
      <dgm:prSet presAssocID="{B4E6523A-98D4-CD4D-84FD-1F4700437FC8}" presName="dot8" presStyleLbl="alignNode1" presStyleIdx="7" presStyleCnt="18"/>
      <dgm:spPr/>
    </dgm:pt>
    <dgm:pt modelId="{21452AC3-635D-1047-A0E6-F05F1A22FA4F}" type="pres">
      <dgm:prSet presAssocID="{B4E6523A-98D4-CD4D-84FD-1F4700437FC8}" presName="dot9" presStyleLbl="alignNode1" presStyleIdx="8" presStyleCnt="18"/>
      <dgm:spPr/>
    </dgm:pt>
    <dgm:pt modelId="{AC581951-17CC-6C46-B361-D4D892593B10}" type="pres">
      <dgm:prSet presAssocID="{B4E6523A-98D4-CD4D-84FD-1F4700437FC8}" presName="dot10" presStyleLbl="alignNode1" presStyleIdx="9" presStyleCnt="18"/>
      <dgm:spPr/>
    </dgm:pt>
    <dgm:pt modelId="{027DBC89-FABC-A243-BACA-B8721F31079E}" type="pres">
      <dgm:prSet presAssocID="{B4E6523A-98D4-CD4D-84FD-1F4700437FC8}" presName="dot11" presStyleLbl="alignNode1" presStyleIdx="10" presStyleCnt="18" custLinFactX="-109074" custLinFactNeighborX="-200000" custLinFactNeighborY="32535"/>
      <dgm:spPr/>
      <dgm:t>
        <a:bodyPr/>
        <a:lstStyle/>
        <a:p>
          <a:endParaRPr lang="en-US"/>
        </a:p>
      </dgm:t>
    </dgm:pt>
    <dgm:pt modelId="{8EAD0801-526B-9F4D-9817-7B0DC2F94E32}" type="pres">
      <dgm:prSet presAssocID="{B4E6523A-98D4-CD4D-84FD-1F4700437FC8}" presName="dotArrow1" presStyleLbl="alignNode1" presStyleIdx="11" presStyleCnt="18" custFlipVert="1" custScaleX="95033" custScaleY="86815" custLinFactX="-600000" custLinFactY="600000" custLinFactNeighborX="-615037" custLinFactNeighborY="634209"/>
      <dgm:spPr/>
      <dgm:t>
        <a:bodyPr/>
        <a:lstStyle/>
        <a:p>
          <a:endParaRPr lang="en-US"/>
        </a:p>
      </dgm:t>
    </dgm:pt>
    <dgm:pt modelId="{F9C0153E-1C1C-D44F-9BB0-53E1E8A7B82C}" type="pres">
      <dgm:prSet presAssocID="{B4E6523A-98D4-CD4D-84FD-1F4700437FC8}" presName="dotArrow2" presStyleLbl="alignNode1" presStyleIdx="12" presStyleCnt="18" custLinFactX="-500000" custLinFactY="700000" custLinFactNeighborX="-576769" custLinFactNeighborY="734348"/>
      <dgm:spPr/>
    </dgm:pt>
    <dgm:pt modelId="{1CE9D36F-45A3-5049-935F-3CF4415451A0}" type="pres">
      <dgm:prSet presAssocID="{B4E6523A-98D4-CD4D-84FD-1F4700437FC8}" presName="dotArrow3" presStyleLbl="alignNode1" presStyleIdx="13" presStyleCnt="18" custLinFactX="-1178995" custLinFactY="700000" custLinFactNeighborX="-1200000" custLinFactNeighborY="709089"/>
      <dgm:spPr/>
    </dgm:pt>
    <dgm:pt modelId="{F7D101C3-154A-F141-8E5C-5260C3968E80}" type="pres">
      <dgm:prSet presAssocID="{B4E6523A-98D4-CD4D-84FD-1F4700437FC8}" presName="dotArrow4" presStyleLbl="alignNode1" presStyleIdx="14" presStyleCnt="18" custLinFactX="-950402" custLinFactY="639998" custLinFactNeighborX="-1000000" custLinFactNeighborY="700000"/>
      <dgm:spPr/>
    </dgm:pt>
    <dgm:pt modelId="{F240E64F-C1BB-B04C-B93B-44A890F3D5F8}" type="pres">
      <dgm:prSet presAssocID="{B4E6523A-98D4-CD4D-84FD-1F4700437FC8}" presName="dotArrow5" presStyleLbl="alignNode1" presStyleIdx="15" presStyleCnt="18" custLinFactX="-1200000" custLinFactY="578986" custLinFactNeighborX="-1227290" custLinFactNeighborY="600000"/>
      <dgm:spPr/>
      <dgm:t>
        <a:bodyPr/>
        <a:lstStyle/>
        <a:p>
          <a:endParaRPr lang="en-US"/>
        </a:p>
      </dgm:t>
    </dgm:pt>
    <dgm:pt modelId="{C6B24385-C6F2-164D-8550-3628D740D496}" type="pres">
      <dgm:prSet presAssocID="{B4E6523A-98D4-CD4D-84FD-1F4700437FC8}" presName="dotArrow6" presStyleLbl="alignNode1" presStyleIdx="16" presStyleCnt="18" custLinFactX="-421463" custLinFactY="652060" custLinFactNeighborX="-500000" custLinFactNeighborY="700000"/>
      <dgm:spPr/>
    </dgm:pt>
    <dgm:pt modelId="{7ADA4520-DC3E-534B-BC8A-62E580D12785}" type="pres">
      <dgm:prSet presAssocID="{B4E6523A-98D4-CD4D-84FD-1F4700437FC8}" presName="dotArrow7" presStyleLbl="alignNode1" presStyleIdx="17" presStyleCnt="18" custLinFactX="-300000" custLinFactY="600000" custLinFactNeighborX="-331907" custLinFactNeighborY="632392"/>
      <dgm:spPr/>
      <dgm:t>
        <a:bodyPr/>
        <a:lstStyle/>
        <a:p>
          <a:endParaRPr lang="en-US"/>
        </a:p>
      </dgm:t>
    </dgm:pt>
    <dgm:pt modelId="{3820B55D-9759-304C-B5AD-2D696696370C}" type="pres">
      <dgm:prSet presAssocID="{93E1D18B-0006-5047-8624-3D46434467E0}" presName="parTx1" presStyleLbl="node1" presStyleIdx="0" presStyleCnt="7" custScaleX="367955" custScaleY="109602" custLinFactX="31086" custLinFactNeighborX="100000" custLinFactNeighborY="25786"/>
      <dgm:spPr/>
      <dgm:t>
        <a:bodyPr/>
        <a:lstStyle/>
        <a:p>
          <a:endParaRPr lang="en-US"/>
        </a:p>
      </dgm:t>
    </dgm:pt>
    <dgm:pt modelId="{F16A0C77-2CDB-BF4A-9F60-D4606F9D27BF}" type="pres">
      <dgm:prSet presAssocID="{53AD7881-DB4B-1A4D-AD0A-87CD8D3608DB}" presName="picture1" presStyleCnt="0"/>
      <dgm:spPr/>
    </dgm:pt>
    <dgm:pt modelId="{1B730303-1AB6-7045-AD52-F4E21A720C86}" type="pres">
      <dgm:prSet presAssocID="{53AD7881-DB4B-1A4D-AD0A-87CD8D3608DB}" presName="imageRepeatNode" presStyleLbl="fgImgPlace1" presStyleIdx="0" presStyleCnt="7" custScaleX="118028" custScaleY="113187" custLinFactNeighborX="-16200"/>
      <dgm:spPr/>
      <dgm:t>
        <a:bodyPr/>
        <a:lstStyle/>
        <a:p>
          <a:endParaRPr lang="en-US"/>
        </a:p>
      </dgm:t>
    </dgm:pt>
    <dgm:pt modelId="{03BCC200-5E32-4F46-9B7F-7E109F6BD88B}" type="pres">
      <dgm:prSet presAssocID="{0849A64D-62C5-CF4E-A696-EA10FD2E41C7}" presName="parTx2" presStyleLbl="node1" presStyleIdx="1" presStyleCnt="7" custScaleX="294065" custLinFactNeighborX="92501" custLinFactNeighborY="-10045"/>
      <dgm:spPr/>
      <dgm:t>
        <a:bodyPr/>
        <a:lstStyle/>
        <a:p>
          <a:endParaRPr lang="en-US"/>
        </a:p>
      </dgm:t>
    </dgm:pt>
    <dgm:pt modelId="{37903796-BBED-CB4E-B9D5-012F98D93E05}" type="pres">
      <dgm:prSet presAssocID="{D7232F93-64AE-DF44-8AB9-3D49B45E4B2E}" presName="picture2" presStyleCnt="0"/>
      <dgm:spPr/>
    </dgm:pt>
    <dgm:pt modelId="{7AC31D30-637C-EE41-A2FB-59439EF2C208}" type="pres">
      <dgm:prSet presAssocID="{D7232F93-64AE-DF44-8AB9-3D49B45E4B2E}" presName="imageRepeatNode" presStyleLbl="fgImgPlace1" presStyleIdx="1" presStyleCnt="7" custLinFactNeighborX="2565" custLinFactNeighborY="-9368"/>
      <dgm:spPr/>
      <dgm:t>
        <a:bodyPr/>
        <a:lstStyle/>
        <a:p>
          <a:endParaRPr lang="en-US"/>
        </a:p>
      </dgm:t>
    </dgm:pt>
    <dgm:pt modelId="{D642EE58-8332-224A-AD2D-6DB49B68DE26}" type="pres">
      <dgm:prSet presAssocID="{F1DC7EC2-EACD-B440-9EB4-25E85BD43EEC}" presName="parTx3" presStyleLbl="node1" presStyleIdx="2" presStyleCnt="7" custScaleX="270163" custLinFactNeighborX="80960" custLinFactNeighborY="11130"/>
      <dgm:spPr/>
      <dgm:t>
        <a:bodyPr/>
        <a:lstStyle/>
        <a:p>
          <a:endParaRPr lang="en-US"/>
        </a:p>
      </dgm:t>
    </dgm:pt>
    <dgm:pt modelId="{1BE3BC44-5E3D-6D45-BCD1-1794552AADCC}" type="pres">
      <dgm:prSet presAssocID="{20AB2A8F-B667-A043-B717-D947D4DFBE42}" presName="picture3" presStyleCnt="0"/>
      <dgm:spPr/>
    </dgm:pt>
    <dgm:pt modelId="{85118AA3-2A67-C849-A2B9-95FD69665432}" type="pres">
      <dgm:prSet presAssocID="{20AB2A8F-B667-A043-B717-D947D4DFBE42}" presName="imageRepeatNode" presStyleLbl="fgImgPlace1" presStyleIdx="2" presStyleCnt="7"/>
      <dgm:spPr/>
      <dgm:t>
        <a:bodyPr/>
        <a:lstStyle/>
        <a:p>
          <a:endParaRPr lang="en-US"/>
        </a:p>
      </dgm:t>
    </dgm:pt>
    <dgm:pt modelId="{BBB22CB9-5614-8640-93DD-BB5FC232ECB9}" type="pres">
      <dgm:prSet presAssocID="{691EC104-DA40-CE46-8140-26FE972052AC}" presName="parTx4" presStyleLbl="node1" presStyleIdx="3" presStyleCnt="7" custScaleX="224952" custScaleY="118532" custLinFactNeighborX="58088" custLinFactNeighborY="6213"/>
      <dgm:spPr/>
      <dgm:t>
        <a:bodyPr/>
        <a:lstStyle/>
        <a:p>
          <a:endParaRPr lang="en-US"/>
        </a:p>
      </dgm:t>
    </dgm:pt>
    <dgm:pt modelId="{C57EA960-5AC0-9F4C-A887-24326DD40711}" type="pres">
      <dgm:prSet presAssocID="{691EC104-DA40-CE46-8140-26FE972052AC}" presName="desTx4" presStyleLbl="revTx" presStyleIdx="0" presStyleCnt="1">
        <dgm:presLayoutVars>
          <dgm:bulletEnabled val="1"/>
        </dgm:presLayoutVars>
      </dgm:prSet>
      <dgm:spPr/>
      <dgm:t>
        <a:bodyPr/>
        <a:lstStyle/>
        <a:p>
          <a:endParaRPr lang="en-US"/>
        </a:p>
      </dgm:t>
    </dgm:pt>
    <dgm:pt modelId="{8B0875D5-4564-8F41-B68D-95B353BC6348}" type="pres">
      <dgm:prSet presAssocID="{9157F270-FED1-A040-BAD5-D1657F4398C8}" presName="picture4" presStyleCnt="0"/>
      <dgm:spPr/>
    </dgm:pt>
    <dgm:pt modelId="{82B8A4D0-E97C-EC4A-B3B5-4C3B8AADE28D}" type="pres">
      <dgm:prSet presAssocID="{9157F270-FED1-A040-BAD5-D1657F4398C8}" presName="imageRepeatNode" presStyleLbl="fgImgPlace1" presStyleIdx="3" presStyleCnt="7"/>
      <dgm:spPr/>
      <dgm:t>
        <a:bodyPr/>
        <a:lstStyle/>
        <a:p>
          <a:endParaRPr lang="en-US"/>
        </a:p>
      </dgm:t>
    </dgm:pt>
    <dgm:pt modelId="{D1FB97A7-D106-184C-B995-D1FA75934ACB}" type="pres">
      <dgm:prSet presAssocID="{05AEE21A-4E67-174D-AD3C-F2AAA9A84CEF}" presName="parTx5" presStyleLbl="node1" presStyleIdx="4" presStyleCnt="7" custScaleX="221222" custScaleY="188508" custLinFactNeighborX="57734" custLinFactNeighborY="13066"/>
      <dgm:spPr/>
      <dgm:t>
        <a:bodyPr/>
        <a:lstStyle/>
        <a:p>
          <a:endParaRPr lang="en-US"/>
        </a:p>
      </dgm:t>
    </dgm:pt>
    <dgm:pt modelId="{CC1F6911-8D27-BA44-BB27-F52CD37FC4D1}" type="pres">
      <dgm:prSet presAssocID="{111B9DDA-65CB-A144-A4C8-1D1C4BED362B}" presName="picture5" presStyleCnt="0"/>
      <dgm:spPr/>
    </dgm:pt>
    <dgm:pt modelId="{FC1CBD62-AC8E-1A41-97A6-DBB0EF76241E}" type="pres">
      <dgm:prSet presAssocID="{111B9DDA-65CB-A144-A4C8-1D1C4BED362B}" presName="imageRepeatNode" presStyleLbl="fgImgPlace1" presStyleIdx="4" presStyleCnt="7"/>
      <dgm:spPr/>
      <dgm:t>
        <a:bodyPr/>
        <a:lstStyle/>
        <a:p>
          <a:endParaRPr lang="en-US"/>
        </a:p>
      </dgm:t>
    </dgm:pt>
    <dgm:pt modelId="{E47A90E1-8BF8-B24D-950F-47BB019593C7}" type="pres">
      <dgm:prSet presAssocID="{FA38AA41-01CF-5141-BC47-E361421B44FB}" presName="parTx6" presStyleLbl="node1" presStyleIdx="5" presStyleCnt="7" custScaleX="207154" custScaleY="180798" custLinFactNeighborX="58368" custLinFactNeighborY="-29469"/>
      <dgm:spPr/>
      <dgm:t>
        <a:bodyPr/>
        <a:lstStyle/>
        <a:p>
          <a:endParaRPr lang="en-US"/>
        </a:p>
      </dgm:t>
    </dgm:pt>
    <dgm:pt modelId="{241FC8EF-E3B7-DB4B-850E-B63E57429F4D}" type="pres">
      <dgm:prSet presAssocID="{5A1DF6AF-120F-CD4B-9BF2-E41654BD7775}" presName="picture6" presStyleCnt="0"/>
      <dgm:spPr/>
    </dgm:pt>
    <dgm:pt modelId="{966400FA-D312-2A4D-930F-A06CAF21DBBE}" type="pres">
      <dgm:prSet presAssocID="{5A1DF6AF-120F-CD4B-9BF2-E41654BD7775}" presName="imageRepeatNode" presStyleLbl="fgImgPlace1" presStyleIdx="5" presStyleCnt="7"/>
      <dgm:spPr/>
      <dgm:t>
        <a:bodyPr/>
        <a:lstStyle/>
        <a:p>
          <a:endParaRPr lang="en-US"/>
        </a:p>
      </dgm:t>
    </dgm:pt>
    <dgm:pt modelId="{40CBE831-1CAD-3641-B840-5A4E275D2F9A}" type="pres">
      <dgm:prSet presAssocID="{075CF4F3-6F22-244E-AE3D-95AE61A7168A}" presName="parTx7" presStyleLbl="node1" presStyleIdx="6" presStyleCnt="7" custScaleX="158579" custScaleY="333434" custLinFactX="-190120" custLinFactY="300000" custLinFactNeighborX="-200000" custLinFactNeighborY="329029"/>
      <dgm:spPr/>
      <dgm:t>
        <a:bodyPr/>
        <a:lstStyle/>
        <a:p>
          <a:endParaRPr lang="en-US"/>
        </a:p>
      </dgm:t>
    </dgm:pt>
    <dgm:pt modelId="{58E3E0EB-0774-3B44-A0F5-FC3B33BC3B97}" type="pres">
      <dgm:prSet presAssocID="{752B3512-CA85-C942-A3B5-67666F85D2ED}" presName="picture7" presStyleCnt="0"/>
      <dgm:spPr/>
    </dgm:pt>
    <dgm:pt modelId="{75469C62-8B3C-A941-AA72-B79E4EB0EA62}" type="pres">
      <dgm:prSet presAssocID="{752B3512-CA85-C942-A3B5-67666F85D2ED}" presName="imageRepeatNode" presStyleLbl="fgImgPlace1" presStyleIdx="6" presStyleCnt="7" custScaleX="164152" custScaleY="130637" custLinFactX="-200000" custLinFactY="197096" custLinFactNeighborX="-270804" custLinFactNeighborY="200000"/>
      <dgm:spPr/>
      <dgm:t>
        <a:bodyPr/>
        <a:lstStyle/>
        <a:p>
          <a:endParaRPr lang="en-US"/>
        </a:p>
      </dgm:t>
    </dgm:pt>
  </dgm:ptLst>
  <dgm:cxnLst>
    <dgm:cxn modelId="{B7E6395B-D5B2-0D49-BCDF-C303C5A4622D}" type="presOf" srcId="{53AD7881-DB4B-1A4D-AD0A-87CD8D3608DB}" destId="{1B730303-1AB6-7045-AD52-F4E21A720C86}" srcOrd="0" destOrd="0" presId="urn:microsoft.com/office/officeart/2008/layout/AscendingPictureAccentProcess"/>
    <dgm:cxn modelId="{CB81E593-3B94-0B4C-B65F-9572631CCD65}" srcId="{B4E6523A-98D4-CD4D-84FD-1F4700437FC8}" destId="{075CF4F3-6F22-244E-AE3D-95AE61A7168A}" srcOrd="6" destOrd="0" parTransId="{8A5C883C-F426-BE4A-A5AE-9D018AF3252E}" sibTransId="{752B3512-CA85-C942-A3B5-67666F85D2ED}"/>
    <dgm:cxn modelId="{CA506C59-03C1-744E-BD50-C0DB2DDA60D7}" type="presOf" srcId="{F1DC7EC2-EACD-B440-9EB4-25E85BD43EEC}" destId="{D642EE58-8332-224A-AD2D-6DB49B68DE26}" srcOrd="0" destOrd="0" presId="urn:microsoft.com/office/officeart/2008/layout/AscendingPictureAccentProcess"/>
    <dgm:cxn modelId="{566CEA27-25DF-4E46-8D46-397DB6E998AE}" type="presOf" srcId="{B4E6523A-98D4-CD4D-84FD-1F4700437FC8}" destId="{FBD9ACB7-62E0-C048-A2B4-C40C0E7FC5BE}" srcOrd="0" destOrd="0" presId="urn:microsoft.com/office/officeart/2008/layout/AscendingPictureAccentProcess"/>
    <dgm:cxn modelId="{93887638-DDA0-5144-9F47-1FA5230F5ABF}" srcId="{B4E6523A-98D4-CD4D-84FD-1F4700437FC8}" destId="{F1DC7EC2-EACD-B440-9EB4-25E85BD43EEC}" srcOrd="2" destOrd="0" parTransId="{B1675E22-CF88-2947-8FB0-F97EE0029D96}" sibTransId="{20AB2A8F-B667-A043-B717-D947D4DFBE42}"/>
    <dgm:cxn modelId="{D0B7E4F2-C89B-FE47-B36C-20F40EED7141}" srcId="{B4E6523A-98D4-CD4D-84FD-1F4700437FC8}" destId="{FA38AA41-01CF-5141-BC47-E361421B44FB}" srcOrd="5" destOrd="0" parTransId="{B10371BC-4806-3946-97A9-45021B1104D1}" sibTransId="{5A1DF6AF-120F-CD4B-9BF2-E41654BD7775}"/>
    <dgm:cxn modelId="{C59C1ACE-4552-0649-AFB3-BDC5D3F03B55}" type="presOf" srcId="{752B3512-CA85-C942-A3B5-67666F85D2ED}" destId="{75469C62-8B3C-A941-AA72-B79E4EB0EA62}" srcOrd="0" destOrd="0" presId="urn:microsoft.com/office/officeart/2008/layout/AscendingPictureAccentProcess"/>
    <dgm:cxn modelId="{3FCEEDB1-0BC9-0C4B-B19E-1B6218F1BD13}" type="presOf" srcId="{05AEE21A-4E67-174D-AD3C-F2AAA9A84CEF}" destId="{D1FB97A7-D106-184C-B995-D1FA75934ACB}" srcOrd="0" destOrd="0" presId="urn:microsoft.com/office/officeart/2008/layout/AscendingPictureAccentProcess"/>
    <dgm:cxn modelId="{31835F07-6EE7-EE4A-AFC6-87778EF6634D}" type="presOf" srcId="{FA38AA41-01CF-5141-BC47-E361421B44FB}" destId="{E47A90E1-8BF8-B24D-950F-47BB019593C7}" srcOrd="0" destOrd="0" presId="urn:microsoft.com/office/officeart/2008/layout/AscendingPictureAccentProcess"/>
    <dgm:cxn modelId="{B980F5A3-44BD-E043-AC5B-822979659203}" srcId="{B4E6523A-98D4-CD4D-84FD-1F4700437FC8}" destId="{93E1D18B-0006-5047-8624-3D46434467E0}" srcOrd="0" destOrd="0" parTransId="{BB7B3514-0260-4746-8AA8-3853B18013F7}" sibTransId="{53AD7881-DB4B-1A4D-AD0A-87CD8D3608DB}"/>
    <dgm:cxn modelId="{E0D6BAFB-47D9-1546-9FBA-E2F32B567E70}" type="presOf" srcId="{9157F270-FED1-A040-BAD5-D1657F4398C8}" destId="{82B8A4D0-E97C-EC4A-B3B5-4C3B8AADE28D}" srcOrd="0" destOrd="0" presId="urn:microsoft.com/office/officeart/2008/layout/AscendingPictureAccentProcess"/>
    <dgm:cxn modelId="{F2978030-1442-8A4E-A743-686BC6296C8C}" type="presOf" srcId="{93E1D18B-0006-5047-8624-3D46434467E0}" destId="{3820B55D-9759-304C-B5AD-2D696696370C}" srcOrd="0" destOrd="0" presId="urn:microsoft.com/office/officeart/2008/layout/AscendingPictureAccentProcess"/>
    <dgm:cxn modelId="{D7057644-6212-B84C-8F74-0261EA6D709D}" type="presOf" srcId="{075CF4F3-6F22-244E-AE3D-95AE61A7168A}" destId="{40CBE831-1CAD-3641-B840-5A4E275D2F9A}" srcOrd="0" destOrd="0" presId="urn:microsoft.com/office/officeart/2008/layout/AscendingPictureAccentProcess"/>
    <dgm:cxn modelId="{F744C707-71BD-CE41-A292-0C77B768EE5D}" srcId="{691EC104-DA40-CE46-8140-26FE972052AC}" destId="{3554381F-DFB0-2740-BB9A-EA413D540DC7}" srcOrd="0" destOrd="0" parTransId="{8804FA48-B7DE-C24D-A163-32ED7EB48DF7}" sibTransId="{265714B4-1E0F-B44C-8D75-7DA42172ED2B}"/>
    <dgm:cxn modelId="{25917E2F-6098-EE4D-8D62-538F1A6F1F9B}" srcId="{B4E6523A-98D4-CD4D-84FD-1F4700437FC8}" destId="{0849A64D-62C5-CF4E-A696-EA10FD2E41C7}" srcOrd="1" destOrd="0" parTransId="{8AE937E5-83CC-3B4D-9FA3-C63922E11AC0}" sibTransId="{D7232F93-64AE-DF44-8AB9-3D49B45E4B2E}"/>
    <dgm:cxn modelId="{D200477F-4D8F-ED42-A425-1E8FCC084CAD}" srcId="{B4E6523A-98D4-CD4D-84FD-1F4700437FC8}" destId="{691EC104-DA40-CE46-8140-26FE972052AC}" srcOrd="3" destOrd="0" parTransId="{5962EBA7-4C9F-2846-A60F-CDC84BA074D1}" sibTransId="{9157F270-FED1-A040-BAD5-D1657F4398C8}"/>
    <dgm:cxn modelId="{13F3EB14-296C-E34E-B6BE-C515FEDAD8AB}" type="presOf" srcId="{D7232F93-64AE-DF44-8AB9-3D49B45E4B2E}" destId="{7AC31D30-637C-EE41-A2FB-59439EF2C208}" srcOrd="0" destOrd="0" presId="urn:microsoft.com/office/officeart/2008/layout/AscendingPictureAccentProcess"/>
    <dgm:cxn modelId="{A9B01792-3CE7-D348-87C3-9938168F1C81}" type="presOf" srcId="{691EC104-DA40-CE46-8140-26FE972052AC}" destId="{BBB22CB9-5614-8640-93DD-BB5FC232ECB9}" srcOrd="0" destOrd="0" presId="urn:microsoft.com/office/officeart/2008/layout/AscendingPictureAccentProcess"/>
    <dgm:cxn modelId="{09D523D0-82E8-8241-9B8A-587A53B22E2D}" type="presOf" srcId="{111B9DDA-65CB-A144-A4C8-1D1C4BED362B}" destId="{FC1CBD62-AC8E-1A41-97A6-DBB0EF76241E}" srcOrd="0" destOrd="0" presId="urn:microsoft.com/office/officeart/2008/layout/AscendingPictureAccentProcess"/>
    <dgm:cxn modelId="{27108070-9CD1-E749-A0F3-DD11C8BBAD11}" type="presOf" srcId="{5A1DF6AF-120F-CD4B-9BF2-E41654BD7775}" destId="{966400FA-D312-2A4D-930F-A06CAF21DBBE}" srcOrd="0" destOrd="0" presId="urn:microsoft.com/office/officeart/2008/layout/AscendingPictureAccentProcess"/>
    <dgm:cxn modelId="{513461FE-1F15-DC44-977A-E0CCAC730F1B}" type="presOf" srcId="{20AB2A8F-B667-A043-B717-D947D4DFBE42}" destId="{85118AA3-2A67-C849-A2B9-95FD69665432}" srcOrd="0" destOrd="0" presId="urn:microsoft.com/office/officeart/2008/layout/AscendingPictureAccentProcess"/>
    <dgm:cxn modelId="{6E4786CD-B3E6-724E-9BFA-94612B2D0590}" type="presOf" srcId="{3554381F-DFB0-2740-BB9A-EA413D540DC7}" destId="{C57EA960-5AC0-9F4C-A887-24326DD40711}" srcOrd="0" destOrd="0" presId="urn:microsoft.com/office/officeart/2008/layout/AscendingPictureAccentProcess"/>
    <dgm:cxn modelId="{B1FE5742-F668-954D-9031-C36F206F4AC3}" srcId="{B4E6523A-98D4-CD4D-84FD-1F4700437FC8}" destId="{05AEE21A-4E67-174D-AD3C-F2AAA9A84CEF}" srcOrd="4" destOrd="0" parTransId="{3E81BF9E-0306-8045-A98A-12D6E454C312}" sibTransId="{111B9DDA-65CB-A144-A4C8-1D1C4BED362B}"/>
    <dgm:cxn modelId="{06EAC7BC-68B1-0345-9B7E-044826DBE527}" type="presOf" srcId="{0849A64D-62C5-CF4E-A696-EA10FD2E41C7}" destId="{03BCC200-5E32-4F46-9B7F-7E109F6BD88B}" srcOrd="0" destOrd="0" presId="urn:microsoft.com/office/officeart/2008/layout/AscendingPictureAccentProcess"/>
    <dgm:cxn modelId="{4ECC9634-67CA-6B43-8A94-9D8F117395CD}" type="presParOf" srcId="{FBD9ACB7-62E0-C048-A2B4-C40C0E7FC5BE}" destId="{18FB2E7C-496B-CC4B-ADB6-C9DDAC4023AE}" srcOrd="0" destOrd="0" presId="urn:microsoft.com/office/officeart/2008/layout/AscendingPictureAccentProcess"/>
    <dgm:cxn modelId="{4D42E013-48B6-9D45-BAB2-0166B24CC7A4}" type="presParOf" srcId="{FBD9ACB7-62E0-C048-A2B4-C40C0E7FC5BE}" destId="{5FA4D442-2501-4845-9FC3-D571B58FE1DF}" srcOrd="1" destOrd="0" presId="urn:microsoft.com/office/officeart/2008/layout/AscendingPictureAccentProcess"/>
    <dgm:cxn modelId="{3C2C912C-4F80-4D43-BE13-52E7899D211A}" type="presParOf" srcId="{FBD9ACB7-62E0-C048-A2B4-C40C0E7FC5BE}" destId="{6CD52DE0-AF9B-1644-9055-E87FBBCFAA83}" srcOrd="2" destOrd="0" presId="urn:microsoft.com/office/officeart/2008/layout/AscendingPictureAccentProcess"/>
    <dgm:cxn modelId="{12EC7DB7-1194-FA45-BFB8-827F0383E635}" type="presParOf" srcId="{FBD9ACB7-62E0-C048-A2B4-C40C0E7FC5BE}" destId="{B21D9188-8900-AC4D-B40B-29C62F095512}" srcOrd="3" destOrd="0" presId="urn:microsoft.com/office/officeart/2008/layout/AscendingPictureAccentProcess"/>
    <dgm:cxn modelId="{0F92D845-A3C5-5D48-A07A-AAA44DAFE40A}" type="presParOf" srcId="{FBD9ACB7-62E0-C048-A2B4-C40C0E7FC5BE}" destId="{584DB5A7-5D95-A948-A566-DCC0071B0B1D}" srcOrd="4" destOrd="0" presId="urn:microsoft.com/office/officeart/2008/layout/AscendingPictureAccentProcess"/>
    <dgm:cxn modelId="{95043117-5213-5442-A1DF-F99AA2B1BFFD}" type="presParOf" srcId="{FBD9ACB7-62E0-C048-A2B4-C40C0E7FC5BE}" destId="{8AC4A5F8-B603-0842-8672-9B984EBB3568}" srcOrd="5" destOrd="0" presId="urn:microsoft.com/office/officeart/2008/layout/AscendingPictureAccentProcess"/>
    <dgm:cxn modelId="{C4648F5F-388D-EA4F-8E0A-1ACB5E03CC72}" type="presParOf" srcId="{FBD9ACB7-62E0-C048-A2B4-C40C0E7FC5BE}" destId="{28A9CE08-4CB5-5948-AE23-3131841D7036}" srcOrd="6" destOrd="0" presId="urn:microsoft.com/office/officeart/2008/layout/AscendingPictureAccentProcess"/>
    <dgm:cxn modelId="{C2C9A57E-B55D-034D-AEBF-E64FAA82344A}" type="presParOf" srcId="{FBD9ACB7-62E0-C048-A2B4-C40C0E7FC5BE}" destId="{973061BC-EAD4-C24D-88AD-A43F143F2DD4}" srcOrd="7" destOrd="0" presId="urn:microsoft.com/office/officeart/2008/layout/AscendingPictureAccentProcess"/>
    <dgm:cxn modelId="{A1378F5A-087A-E244-A20C-415AA9878902}" type="presParOf" srcId="{FBD9ACB7-62E0-C048-A2B4-C40C0E7FC5BE}" destId="{21452AC3-635D-1047-A0E6-F05F1A22FA4F}" srcOrd="8" destOrd="0" presId="urn:microsoft.com/office/officeart/2008/layout/AscendingPictureAccentProcess"/>
    <dgm:cxn modelId="{CE347110-4883-D840-B1D1-F844C3284B9B}" type="presParOf" srcId="{FBD9ACB7-62E0-C048-A2B4-C40C0E7FC5BE}" destId="{AC581951-17CC-6C46-B361-D4D892593B10}" srcOrd="9" destOrd="0" presId="urn:microsoft.com/office/officeart/2008/layout/AscendingPictureAccentProcess"/>
    <dgm:cxn modelId="{25BDB99E-0CF0-E644-B4C1-B0AD5EAFFD6C}" type="presParOf" srcId="{FBD9ACB7-62E0-C048-A2B4-C40C0E7FC5BE}" destId="{027DBC89-FABC-A243-BACA-B8721F31079E}" srcOrd="10" destOrd="0" presId="urn:microsoft.com/office/officeart/2008/layout/AscendingPictureAccentProcess"/>
    <dgm:cxn modelId="{950BF487-0ED8-D44F-ACFD-D07FF27CE6A1}" type="presParOf" srcId="{FBD9ACB7-62E0-C048-A2B4-C40C0E7FC5BE}" destId="{8EAD0801-526B-9F4D-9817-7B0DC2F94E32}" srcOrd="11" destOrd="0" presId="urn:microsoft.com/office/officeart/2008/layout/AscendingPictureAccentProcess"/>
    <dgm:cxn modelId="{7678397D-157D-CA42-B924-432F437E57B7}" type="presParOf" srcId="{FBD9ACB7-62E0-C048-A2B4-C40C0E7FC5BE}" destId="{F9C0153E-1C1C-D44F-9BB0-53E1E8A7B82C}" srcOrd="12" destOrd="0" presId="urn:microsoft.com/office/officeart/2008/layout/AscendingPictureAccentProcess"/>
    <dgm:cxn modelId="{9D574621-E37F-784D-B678-7BDF88A9AD9E}" type="presParOf" srcId="{FBD9ACB7-62E0-C048-A2B4-C40C0E7FC5BE}" destId="{1CE9D36F-45A3-5049-935F-3CF4415451A0}" srcOrd="13" destOrd="0" presId="urn:microsoft.com/office/officeart/2008/layout/AscendingPictureAccentProcess"/>
    <dgm:cxn modelId="{3259ED3D-9337-6D40-8DF4-EB73C649C329}" type="presParOf" srcId="{FBD9ACB7-62E0-C048-A2B4-C40C0E7FC5BE}" destId="{F7D101C3-154A-F141-8E5C-5260C3968E80}" srcOrd="14" destOrd="0" presId="urn:microsoft.com/office/officeart/2008/layout/AscendingPictureAccentProcess"/>
    <dgm:cxn modelId="{CB488427-3A9D-2148-9230-1C7829CE794E}" type="presParOf" srcId="{FBD9ACB7-62E0-C048-A2B4-C40C0E7FC5BE}" destId="{F240E64F-C1BB-B04C-B93B-44A890F3D5F8}" srcOrd="15" destOrd="0" presId="urn:microsoft.com/office/officeart/2008/layout/AscendingPictureAccentProcess"/>
    <dgm:cxn modelId="{B3324FEF-06C0-9342-A4D2-F1E81F724E8F}" type="presParOf" srcId="{FBD9ACB7-62E0-C048-A2B4-C40C0E7FC5BE}" destId="{C6B24385-C6F2-164D-8550-3628D740D496}" srcOrd="16" destOrd="0" presId="urn:microsoft.com/office/officeart/2008/layout/AscendingPictureAccentProcess"/>
    <dgm:cxn modelId="{DDEF19F1-281F-1743-B9D0-BFA5586EF14E}" type="presParOf" srcId="{FBD9ACB7-62E0-C048-A2B4-C40C0E7FC5BE}" destId="{7ADA4520-DC3E-534B-BC8A-62E580D12785}" srcOrd="17" destOrd="0" presId="urn:microsoft.com/office/officeart/2008/layout/AscendingPictureAccentProcess"/>
    <dgm:cxn modelId="{FAB05F4C-395A-6A4D-8E9C-A33E5F2ED84F}" type="presParOf" srcId="{FBD9ACB7-62E0-C048-A2B4-C40C0E7FC5BE}" destId="{3820B55D-9759-304C-B5AD-2D696696370C}" srcOrd="18" destOrd="0" presId="urn:microsoft.com/office/officeart/2008/layout/AscendingPictureAccentProcess"/>
    <dgm:cxn modelId="{66B012AA-F76C-C845-9429-6ECEA4FEFEEF}" type="presParOf" srcId="{FBD9ACB7-62E0-C048-A2B4-C40C0E7FC5BE}" destId="{F16A0C77-2CDB-BF4A-9F60-D4606F9D27BF}" srcOrd="19" destOrd="0" presId="urn:microsoft.com/office/officeart/2008/layout/AscendingPictureAccentProcess"/>
    <dgm:cxn modelId="{ED6F7D8B-698A-F549-9B0B-FF36435E7E8E}" type="presParOf" srcId="{F16A0C77-2CDB-BF4A-9F60-D4606F9D27BF}" destId="{1B730303-1AB6-7045-AD52-F4E21A720C86}" srcOrd="0" destOrd="0" presId="urn:microsoft.com/office/officeart/2008/layout/AscendingPictureAccentProcess"/>
    <dgm:cxn modelId="{18B5EE85-9407-8546-84E6-FC053CE6B3E5}" type="presParOf" srcId="{FBD9ACB7-62E0-C048-A2B4-C40C0E7FC5BE}" destId="{03BCC200-5E32-4F46-9B7F-7E109F6BD88B}" srcOrd="20" destOrd="0" presId="urn:microsoft.com/office/officeart/2008/layout/AscendingPictureAccentProcess"/>
    <dgm:cxn modelId="{A1130955-9DE4-A847-8A7F-E88947867D3F}" type="presParOf" srcId="{FBD9ACB7-62E0-C048-A2B4-C40C0E7FC5BE}" destId="{37903796-BBED-CB4E-B9D5-012F98D93E05}" srcOrd="21" destOrd="0" presId="urn:microsoft.com/office/officeart/2008/layout/AscendingPictureAccentProcess"/>
    <dgm:cxn modelId="{F59E8888-DD18-9B46-9D33-38E890442AD4}" type="presParOf" srcId="{37903796-BBED-CB4E-B9D5-012F98D93E05}" destId="{7AC31D30-637C-EE41-A2FB-59439EF2C208}" srcOrd="0" destOrd="0" presId="urn:microsoft.com/office/officeart/2008/layout/AscendingPictureAccentProcess"/>
    <dgm:cxn modelId="{A902C0F6-A026-DC47-AEC8-705EF0BC3355}" type="presParOf" srcId="{FBD9ACB7-62E0-C048-A2B4-C40C0E7FC5BE}" destId="{D642EE58-8332-224A-AD2D-6DB49B68DE26}" srcOrd="22" destOrd="0" presId="urn:microsoft.com/office/officeart/2008/layout/AscendingPictureAccentProcess"/>
    <dgm:cxn modelId="{9B5B084E-88F1-744F-B178-331A35B8C03A}" type="presParOf" srcId="{FBD9ACB7-62E0-C048-A2B4-C40C0E7FC5BE}" destId="{1BE3BC44-5E3D-6D45-BCD1-1794552AADCC}" srcOrd="23" destOrd="0" presId="urn:microsoft.com/office/officeart/2008/layout/AscendingPictureAccentProcess"/>
    <dgm:cxn modelId="{62DB27F3-D898-5742-B393-5AED4B9D048B}" type="presParOf" srcId="{1BE3BC44-5E3D-6D45-BCD1-1794552AADCC}" destId="{85118AA3-2A67-C849-A2B9-95FD69665432}" srcOrd="0" destOrd="0" presId="urn:microsoft.com/office/officeart/2008/layout/AscendingPictureAccentProcess"/>
    <dgm:cxn modelId="{10971EE7-74E2-A644-8454-3AD736CDE3D5}" type="presParOf" srcId="{FBD9ACB7-62E0-C048-A2B4-C40C0E7FC5BE}" destId="{BBB22CB9-5614-8640-93DD-BB5FC232ECB9}" srcOrd="24" destOrd="0" presId="urn:microsoft.com/office/officeart/2008/layout/AscendingPictureAccentProcess"/>
    <dgm:cxn modelId="{6F86D0E7-E501-404B-9B6E-AA4662CF1B2C}" type="presParOf" srcId="{FBD9ACB7-62E0-C048-A2B4-C40C0E7FC5BE}" destId="{C57EA960-5AC0-9F4C-A887-24326DD40711}" srcOrd="25" destOrd="0" presId="urn:microsoft.com/office/officeart/2008/layout/AscendingPictureAccentProcess"/>
    <dgm:cxn modelId="{BB3D6D54-65BE-FA46-A68F-702780D132F4}" type="presParOf" srcId="{FBD9ACB7-62E0-C048-A2B4-C40C0E7FC5BE}" destId="{8B0875D5-4564-8F41-B68D-95B353BC6348}" srcOrd="26" destOrd="0" presId="urn:microsoft.com/office/officeart/2008/layout/AscendingPictureAccentProcess"/>
    <dgm:cxn modelId="{FFDE63CE-D981-4344-9A44-06332E7113AD}" type="presParOf" srcId="{8B0875D5-4564-8F41-B68D-95B353BC6348}" destId="{82B8A4D0-E97C-EC4A-B3B5-4C3B8AADE28D}" srcOrd="0" destOrd="0" presId="urn:microsoft.com/office/officeart/2008/layout/AscendingPictureAccentProcess"/>
    <dgm:cxn modelId="{0C8367FF-E8E2-AD48-84A7-88EADF489A99}" type="presParOf" srcId="{FBD9ACB7-62E0-C048-A2B4-C40C0E7FC5BE}" destId="{D1FB97A7-D106-184C-B995-D1FA75934ACB}" srcOrd="27" destOrd="0" presId="urn:microsoft.com/office/officeart/2008/layout/AscendingPictureAccentProcess"/>
    <dgm:cxn modelId="{BBBCC3D5-9669-E347-972B-244FD656F2B8}" type="presParOf" srcId="{FBD9ACB7-62E0-C048-A2B4-C40C0E7FC5BE}" destId="{CC1F6911-8D27-BA44-BB27-F52CD37FC4D1}" srcOrd="28" destOrd="0" presId="urn:microsoft.com/office/officeart/2008/layout/AscendingPictureAccentProcess"/>
    <dgm:cxn modelId="{FFE05CA6-A320-AA48-977E-920FA97CE517}" type="presParOf" srcId="{CC1F6911-8D27-BA44-BB27-F52CD37FC4D1}" destId="{FC1CBD62-AC8E-1A41-97A6-DBB0EF76241E}" srcOrd="0" destOrd="0" presId="urn:microsoft.com/office/officeart/2008/layout/AscendingPictureAccentProcess"/>
    <dgm:cxn modelId="{48DF8605-6D65-344B-8F38-89FA215A70B9}" type="presParOf" srcId="{FBD9ACB7-62E0-C048-A2B4-C40C0E7FC5BE}" destId="{E47A90E1-8BF8-B24D-950F-47BB019593C7}" srcOrd="29" destOrd="0" presId="urn:microsoft.com/office/officeart/2008/layout/AscendingPictureAccentProcess"/>
    <dgm:cxn modelId="{B2CD9321-4E60-B34C-A807-77DD555DBEE2}" type="presParOf" srcId="{FBD9ACB7-62E0-C048-A2B4-C40C0E7FC5BE}" destId="{241FC8EF-E3B7-DB4B-850E-B63E57429F4D}" srcOrd="30" destOrd="0" presId="urn:microsoft.com/office/officeart/2008/layout/AscendingPictureAccentProcess"/>
    <dgm:cxn modelId="{2BB9F7B8-AA0B-F344-8ACE-43BE61BFCC15}" type="presParOf" srcId="{241FC8EF-E3B7-DB4B-850E-B63E57429F4D}" destId="{966400FA-D312-2A4D-930F-A06CAF21DBBE}" srcOrd="0" destOrd="0" presId="urn:microsoft.com/office/officeart/2008/layout/AscendingPictureAccentProcess"/>
    <dgm:cxn modelId="{ED5E5D1F-F77E-4047-BD5A-5FC3CE60D20B}" type="presParOf" srcId="{FBD9ACB7-62E0-C048-A2B4-C40C0E7FC5BE}" destId="{40CBE831-1CAD-3641-B840-5A4E275D2F9A}" srcOrd="31" destOrd="0" presId="urn:microsoft.com/office/officeart/2008/layout/AscendingPictureAccentProcess"/>
    <dgm:cxn modelId="{6FEC734D-C062-0F4E-B2C8-5BB09A35F5CE}" type="presParOf" srcId="{FBD9ACB7-62E0-C048-A2B4-C40C0E7FC5BE}" destId="{58E3E0EB-0774-3B44-A0F5-FC3B33BC3B97}" srcOrd="32" destOrd="0" presId="urn:microsoft.com/office/officeart/2008/layout/AscendingPictureAccentProcess"/>
    <dgm:cxn modelId="{16F1E0E0-D751-0A45-AADF-EC1FB1E0DF8F}" type="presParOf" srcId="{58E3E0EB-0774-3B44-A0F5-FC3B33BC3B97}" destId="{75469C62-8B3C-A941-AA72-B79E4EB0EA62}"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BCED3-A5DD-2D4F-9C92-8AB0296F9159}" type="datetimeFigureOut">
              <a:rPr lang="en-US" smtClean="0"/>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B7443-C195-E649-8CE0-A9B2964C7828}" type="slidenum">
              <a:rPr lang="en-US" smtClean="0"/>
              <a:t>‹#›</a:t>
            </a:fld>
            <a:endParaRPr lang="en-US"/>
          </a:p>
        </p:txBody>
      </p:sp>
    </p:spTree>
    <p:extLst>
      <p:ext uri="{BB962C8B-B14F-4D97-AF65-F5344CB8AC3E}">
        <p14:creationId xmlns:p14="http://schemas.microsoft.com/office/powerpoint/2010/main" val="3192071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10905E62-255D-8B4F-B1C3-7B89ED5B33FC}" type="slidenum">
              <a:rPr lang="en-US" sz="1200"/>
              <a:pPr eaLnBrk="1" hangingPunct="1"/>
              <a:t>2</a:t>
            </a:fld>
            <a:endParaRPr lang="en-US" sz="1200"/>
          </a:p>
        </p:txBody>
      </p:sp>
    </p:spTree>
    <p:extLst>
      <p:ext uri="{BB962C8B-B14F-4D97-AF65-F5344CB8AC3E}">
        <p14:creationId xmlns:p14="http://schemas.microsoft.com/office/powerpoint/2010/main" val="4185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technology is covered???</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14</a:t>
            </a:fld>
            <a:endParaRPr lang="en-US"/>
          </a:p>
        </p:txBody>
      </p:sp>
    </p:spTree>
    <p:extLst>
      <p:ext uri="{BB962C8B-B14F-4D97-AF65-F5344CB8AC3E}">
        <p14:creationId xmlns:p14="http://schemas.microsoft.com/office/powerpoint/2010/main" val="208275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15</a:t>
            </a:fld>
            <a:endParaRPr lang="en-US"/>
          </a:p>
        </p:txBody>
      </p:sp>
    </p:spTree>
    <p:extLst>
      <p:ext uri="{BB962C8B-B14F-4D97-AF65-F5344CB8AC3E}">
        <p14:creationId xmlns:p14="http://schemas.microsoft.com/office/powerpoint/2010/main" val="70939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the idea for “Working Group” from</a:t>
            </a:r>
            <a:r>
              <a:rPr lang="en-US" baseline="0" dirty="0" smtClean="0"/>
              <a:t> a former Mason colleague who suggested that our issues were only going to be solved by forming a committee…</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16</a:t>
            </a:fld>
            <a:endParaRPr lang="en-US"/>
          </a:p>
        </p:txBody>
      </p:sp>
    </p:spTree>
    <p:extLst>
      <p:ext uri="{BB962C8B-B14F-4D97-AF65-F5344CB8AC3E}">
        <p14:creationId xmlns:p14="http://schemas.microsoft.com/office/powerpoint/2010/main" val="226860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17</a:t>
            </a:fld>
            <a:endParaRPr lang="en-US"/>
          </a:p>
        </p:txBody>
      </p:sp>
    </p:spTree>
    <p:extLst>
      <p:ext uri="{BB962C8B-B14F-4D97-AF65-F5344CB8AC3E}">
        <p14:creationId xmlns:p14="http://schemas.microsoft.com/office/powerpoint/2010/main" val="1181596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JIT vs.</a:t>
            </a:r>
            <a:r>
              <a:rPr lang="en-US" baseline="0" dirty="0" smtClean="0"/>
              <a:t> Development (Training resources)</a:t>
            </a:r>
          </a:p>
          <a:p>
            <a:r>
              <a:rPr lang="en-US" baseline="0" dirty="0" smtClean="0"/>
              <a:t>Time/Staffing (What can we as an office do and what can’t we do?  Similarly, what can faculty/academic units do and what can’t they do?)</a:t>
            </a:r>
          </a:p>
          <a:p>
            <a:r>
              <a:rPr lang="en-US" baseline="0" dirty="0" smtClean="0"/>
              <a:t>Inconsistency (Champions in some areas, but not consistent across units)</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18</a:t>
            </a:fld>
            <a:endParaRPr lang="en-US"/>
          </a:p>
        </p:txBody>
      </p:sp>
    </p:spTree>
    <p:extLst>
      <p:ext uri="{BB962C8B-B14F-4D97-AF65-F5344CB8AC3E}">
        <p14:creationId xmlns:p14="http://schemas.microsoft.com/office/powerpoint/2010/main" val="2119527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675CD-7B48-49D6-B29F-8E00EF69BDB6}" type="slidenum">
              <a:rPr lang="en-US" smtClean="0"/>
              <a:t>20</a:t>
            </a:fld>
            <a:endParaRPr lang="en-US"/>
          </a:p>
        </p:txBody>
      </p:sp>
    </p:spTree>
    <p:extLst>
      <p:ext uri="{BB962C8B-B14F-4D97-AF65-F5344CB8AC3E}">
        <p14:creationId xmlns:p14="http://schemas.microsoft.com/office/powerpoint/2010/main" val="2592947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 of this</a:t>
            </a:r>
            <a:r>
              <a:rPr lang="en-US" baseline="0" dirty="0" smtClean="0"/>
              <a:t> presentation, I have reordered the high-impact/high priority recommendations under what we specifically implemented to address communication/collaboration gaps, EIT policy updates, training resources, structural improvements, and workflow updates.  </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21</a:t>
            </a:fld>
            <a:endParaRPr lang="en-US"/>
          </a:p>
        </p:txBody>
      </p:sp>
    </p:spTree>
    <p:extLst>
      <p:ext uri="{BB962C8B-B14F-4D97-AF65-F5344CB8AC3E}">
        <p14:creationId xmlns:p14="http://schemas.microsoft.com/office/powerpoint/2010/main" val="317870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“Choke Points”…in other</a:t>
            </a:r>
            <a:r>
              <a:rPr lang="en-US" baseline="0" dirty="0" smtClean="0"/>
              <a:t> words, we are a small office so where can we have maximum impact??</a:t>
            </a:r>
            <a:endParaRPr lang="en-US" dirty="0"/>
          </a:p>
        </p:txBody>
      </p:sp>
      <p:sp>
        <p:nvSpPr>
          <p:cNvPr id="4" name="Slide Number Placeholder 3"/>
          <p:cNvSpPr>
            <a:spLocks noGrp="1"/>
          </p:cNvSpPr>
          <p:nvPr>
            <p:ph type="sldNum" sz="quarter" idx="10"/>
          </p:nvPr>
        </p:nvSpPr>
        <p:spPr/>
        <p:txBody>
          <a:bodyPr/>
          <a:lstStyle/>
          <a:p>
            <a:fld id="{A64675CD-7B48-49D6-B29F-8E00EF69BDB6}" type="slidenum">
              <a:rPr lang="en-US" smtClean="0"/>
              <a:t>22</a:t>
            </a:fld>
            <a:endParaRPr lang="en-US"/>
          </a:p>
        </p:txBody>
      </p:sp>
    </p:spTree>
    <p:extLst>
      <p:ext uri="{BB962C8B-B14F-4D97-AF65-F5344CB8AC3E}">
        <p14:creationId xmlns:p14="http://schemas.microsoft.com/office/powerpoint/2010/main" val="259294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effectLst/>
              </a:rPr>
              <a:t>Architecture Standards Committee</a:t>
            </a:r>
            <a:r>
              <a:rPr lang="en-US" dirty="0" smtClean="0"/>
              <a:t>: The ASC is responsible for the review and approval of administrative systems/applications in advance of purchase or development, regardless of cost or purchase price.  This review will encompass the following items: a) ensure compatibility with the current suite of administrative applications, b) verify compliance with technical architecture and standards, c) verify compliance with federal, state and university policies, and d) ensure no duplication of existing administrative systems/applications exists.</a:t>
            </a:r>
          </a:p>
          <a:p>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Policy 1308 Definitions - </a:t>
            </a:r>
            <a:r>
              <a:rPr lang="en-US" i="1" dirty="0" smtClean="0"/>
              <a:t>Specifically took definitions language</a:t>
            </a:r>
            <a:r>
              <a:rPr lang="en-US" i="1" baseline="0" dirty="0" smtClean="0"/>
              <a:t> </a:t>
            </a:r>
            <a:r>
              <a:rPr lang="en-US" i="1" dirty="0" smtClean="0"/>
              <a:t>from legal settlements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24</a:t>
            </a:fld>
            <a:endParaRPr lang="en-US"/>
          </a:p>
        </p:txBody>
      </p:sp>
    </p:spTree>
    <p:extLst>
      <p:ext uri="{BB962C8B-B14F-4D97-AF65-F5344CB8AC3E}">
        <p14:creationId xmlns:p14="http://schemas.microsoft.com/office/powerpoint/2010/main" val="369966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Mason purchaser </a:t>
            </a:r>
            <a:r>
              <a:rPr lang="en-US" dirty="0" smtClean="0"/>
              <a:t>– meaning the individual/department making the purchase</a:t>
            </a:r>
            <a:r>
              <a:rPr lang="en-US" baseline="0" dirty="0" smtClean="0"/>
              <a:t> at GMU</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25</a:t>
            </a:fld>
            <a:endParaRPr lang="en-US"/>
          </a:p>
        </p:txBody>
      </p:sp>
    </p:spTree>
    <p:extLst>
      <p:ext uri="{BB962C8B-B14F-4D97-AF65-F5344CB8AC3E}">
        <p14:creationId xmlns:p14="http://schemas.microsoft.com/office/powerpoint/2010/main" val="201393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49F4D658-46EF-1844-B306-73B4B3D56F0A}" type="slidenum">
              <a:rPr lang="en-US" sz="1200">
                <a:cs typeface="Arial" charset="0"/>
              </a:rPr>
              <a:pPr eaLnBrk="1" hangingPunct="1"/>
              <a:t>4</a:t>
            </a:fld>
            <a:endParaRPr lang="en-US" sz="1200">
              <a:cs typeface="Arial" charset="0"/>
            </a:endParaRPr>
          </a:p>
        </p:txBody>
      </p:sp>
    </p:spTree>
    <p:extLst>
      <p:ext uri="{BB962C8B-B14F-4D97-AF65-F5344CB8AC3E}">
        <p14:creationId xmlns:p14="http://schemas.microsoft.com/office/powerpoint/2010/main" val="216712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had to decide</a:t>
            </a:r>
            <a:r>
              <a:rPr lang="en-US" baseline="0" dirty="0" smtClean="0"/>
              <a:t> what would have maximum impact.  We cannot do everything, but we can make choices that get us further down the road.  </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28</a:t>
            </a:fld>
            <a:endParaRPr lang="en-US"/>
          </a:p>
        </p:txBody>
      </p:sp>
    </p:spTree>
    <p:extLst>
      <p:ext uri="{BB962C8B-B14F-4D97-AF65-F5344CB8AC3E}">
        <p14:creationId xmlns:p14="http://schemas.microsoft.com/office/powerpoint/2010/main" val="836402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Improved Accessible Media Workflow for </a:t>
            </a:r>
            <a:r>
              <a:rPr lang="en-US" b="1" dirty="0" smtClean="0"/>
              <a:t>Fall </a:t>
            </a:r>
            <a:r>
              <a:rPr lang="en-US" b="1" dirty="0"/>
              <a:t>2014</a:t>
            </a:r>
          </a:p>
          <a:p>
            <a:pPr>
              <a:buFontTx/>
              <a:buChar char="•"/>
            </a:pPr>
            <a:endParaRPr lang="en-US" dirty="0"/>
          </a:p>
          <a:p>
            <a:pPr>
              <a:buFont typeface="Calibri" charset="0"/>
              <a:buAutoNum type="arabicPeriod"/>
            </a:pPr>
            <a:r>
              <a:rPr lang="en-US" dirty="0"/>
              <a:t>Email request submission received from website. </a:t>
            </a:r>
          </a:p>
          <a:p>
            <a:pPr eaLnBrk="1" hangingPunct="1">
              <a:spcBef>
                <a:spcPct val="0"/>
              </a:spcBef>
              <a:buFont typeface="Calibri" charset="0"/>
              <a:buAutoNum type="arabicPeriod"/>
            </a:pPr>
            <a:r>
              <a:rPr lang="en-US" dirty="0"/>
              <a:t>Sent to Accessible Media Coordinator for file prep (video/audio over 15 minutes or immediate need is sent out automatically)</a:t>
            </a:r>
          </a:p>
          <a:p>
            <a:pPr>
              <a:buFont typeface="Calibri" charset="0"/>
              <a:buAutoNum type="arabicPeriod"/>
            </a:pPr>
            <a:r>
              <a:rPr lang="en-US" dirty="0"/>
              <a:t>Upload content to ATI’s Captions Channel on </a:t>
            </a:r>
            <a:r>
              <a:rPr lang="en-US" i="1" dirty="0"/>
              <a:t>YouTube</a:t>
            </a:r>
            <a:r>
              <a:rPr lang="en-US" dirty="0"/>
              <a:t> or directly to vendor’s website through </a:t>
            </a:r>
            <a:r>
              <a:rPr lang="en-US" i="1" dirty="0" err="1"/>
              <a:t>Kaltura</a:t>
            </a:r>
            <a:r>
              <a:rPr lang="en-US" dirty="0"/>
              <a:t> API.</a:t>
            </a:r>
          </a:p>
          <a:p>
            <a:pPr marL="685800" lvl="1" indent="-228600" eaLnBrk="1" hangingPunct="1">
              <a:spcBef>
                <a:spcPct val="0"/>
              </a:spcBef>
              <a:buFontTx/>
              <a:buChar char="•"/>
            </a:pPr>
            <a:r>
              <a:rPr lang="en-US" b="1" dirty="0"/>
              <a:t>Note:</a:t>
            </a:r>
            <a:r>
              <a:rPr lang="en-US" dirty="0"/>
              <a:t> if you outsource, then skip to step #5.</a:t>
            </a:r>
          </a:p>
          <a:p>
            <a:pPr>
              <a:buFont typeface="Calibri" charset="0"/>
              <a:buAutoNum type="arabicPeriod"/>
            </a:pPr>
            <a:r>
              <a:rPr lang="en-US" dirty="0"/>
              <a:t>If uploaded to </a:t>
            </a:r>
            <a:r>
              <a:rPr lang="en-US" i="1" dirty="0"/>
              <a:t>YouTube</a:t>
            </a:r>
            <a:r>
              <a:rPr lang="en-US" dirty="0"/>
              <a:t>, video is editing directly on </a:t>
            </a:r>
            <a:r>
              <a:rPr lang="en-US" i="1" dirty="0"/>
              <a:t>YouTube</a:t>
            </a:r>
            <a:r>
              <a:rPr lang="en-US" dirty="0"/>
              <a:t> using built-in editing tools.</a:t>
            </a:r>
          </a:p>
          <a:p>
            <a:pPr>
              <a:buFont typeface="Calibri" charset="0"/>
              <a:buAutoNum type="arabicPeriod"/>
            </a:pPr>
            <a:r>
              <a:rPr lang="en-US" dirty="0"/>
              <a:t>Occasionally, videos are uploaded to http://</a:t>
            </a:r>
            <a:r>
              <a:rPr lang="en-US" dirty="0" err="1"/>
              <a:t>docsoft.gmu.edu</a:t>
            </a:r>
            <a:r>
              <a:rPr lang="en-US" dirty="0"/>
              <a:t>.  If this is done, the SRT files is edited with </a:t>
            </a:r>
            <a:r>
              <a:rPr lang="en-US" i="1" dirty="0" err="1"/>
              <a:t>Docsoft:TE</a:t>
            </a:r>
            <a:r>
              <a:rPr lang="en-US" dirty="0"/>
              <a:t> or </a:t>
            </a:r>
            <a:r>
              <a:rPr lang="en-US" i="1" dirty="0" err="1"/>
              <a:t>Moviecaptioner</a:t>
            </a:r>
            <a:r>
              <a:rPr lang="en-US" dirty="0"/>
              <a:t>.</a:t>
            </a:r>
          </a:p>
          <a:p>
            <a:pPr>
              <a:buFont typeface="Calibri" charset="0"/>
              <a:buAutoNum type="arabicPeriod"/>
            </a:pPr>
            <a:r>
              <a:rPr lang="en-US" dirty="0"/>
              <a:t>After editing, final video and captions file are delivered via </a:t>
            </a:r>
            <a:r>
              <a:rPr lang="en-US" dirty="0" err="1"/>
              <a:t>Kaltura</a:t>
            </a:r>
            <a:r>
              <a:rPr lang="en-US" dirty="0"/>
              <a:t> or YouTube (i.e., link to captioned video is emailed to faculty member if it is on YouTube.  If video is already hosted on </a:t>
            </a:r>
            <a:r>
              <a:rPr lang="en-US" dirty="0" err="1"/>
              <a:t>Kaltura</a:t>
            </a:r>
            <a:r>
              <a:rPr lang="en-US" dirty="0"/>
              <a:t>, then videos are pushed directly to faculty member’s course through Bb) </a:t>
            </a:r>
          </a:p>
          <a:p>
            <a:endParaRPr lang="en-US" dirty="0"/>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9C6D360A-051E-2947-958B-E399BC58B003}" type="slidenum">
              <a:rPr lang="en-US" sz="1200"/>
              <a:pPr eaLnBrk="1" hangingPunct="1"/>
              <a:t>37</a:t>
            </a:fld>
            <a:endParaRPr lang="en-US" sz="1200"/>
          </a:p>
        </p:txBody>
      </p:sp>
    </p:spTree>
    <p:extLst>
      <p:ext uri="{BB962C8B-B14F-4D97-AF65-F5344CB8AC3E}">
        <p14:creationId xmlns:p14="http://schemas.microsoft.com/office/powerpoint/2010/main" val="1751728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Completed </a:t>
            </a:r>
            <a:r>
              <a:rPr lang="en-US" dirty="0" err="1" smtClean="0"/>
              <a:t>AccMedia</a:t>
            </a:r>
            <a:r>
              <a:rPr lang="en-US" baseline="0" dirty="0" smtClean="0"/>
              <a:t> Requests from FY12-FY15</a:t>
            </a:r>
          </a:p>
          <a:p>
            <a:endParaRPr lang="en-US" baseline="0" dirty="0" smtClean="0"/>
          </a:p>
          <a:p>
            <a:r>
              <a:rPr lang="en-US" baseline="0" dirty="0" smtClean="0"/>
              <a:t>FY12 – 147</a:t>
            </a:r>
          </a:p>
          <a:p>
            <a:r>
              <a:rPr lang="en-US" baseline="0" dirty="0" smtClean="0"/>
              <a:t>FY13 – 337</a:t>
            </a:r>
          </a:p>
          <a:p>
            <a:r>
              <a:rPr lang="en-US" baseline="0" dirty="0" smtClean="0"/>
              <a:t>FY14 – 1034</a:t>
            </a:r>
          </a:p>
          <a:p>
            <a:r>
              <a:rPr lang="en-US" baseline="0" dirty="0" smtClean="0"/>
              <a:t>FY15 (so far) – 1197</a:t>
            </a:r>
          </a:p>
          <a:p>
            <a:endParaRPr lang="en-US" baseline="0" dirty="0" smtClean="0"/>
          </a:p>
          <a:p>
            <a:r>
              <a:rPr lang="en-US" baseline="0" dirty="0" smtClean="0"/>
              <a:t>Scalability and reduce per-minute costs captioning/transcription costs each year.  </a:t>
            </a: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38</a:t>
            </a:fld>
            <a:endParaRPr lang="en-US"/>
          </a:p>
        </p:txBody>
      </p:sp>
    </p:spTree>
    <p:extLst>
      <p:ext uri="{BB962C8B-B14F-4D97-AF65-F5344CB8AC3E}">
        <p14:creationId xmlns:p14="http://schemas.microsoft.com/office/powerpoint/2010/main" val="77898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Top 3 &amp; Reasons for Request – Allow for directed marketing approaches</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fld id="{5148023C-0E0B-4FBB-9EE7-DB8427FE84B1}" type="slidenum">
              <a:rPr lang="en-US" altLang="en-US" sz="1200"/>
              <a:pPr eaLnBrk="1" hangingPunct="1"/>
              <a:t>39</a:t>
            </a:fld>
            <a:endParaRPr lang="en-US" altLang="en-US" sz="1200"/>
          </a:p>
        </p:txBody>
      </p:sp>
    </p:spTree>
    <p:extLst>
      <p:ext uri="{BB962C8B-B14F-4D97-AF65-F5344CB8AC3E}">
        <p14:creationId xmlns:p14="http://schemas.microsoft.com/office/powerpoint/2010/main" val="2568938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ASRB, Online request process</a:t>
            </a:r>
            <a:r>
              <a:rPr lang="en-US" sz="1200" baseline="0" dirty="0" smtClean="0"/>
              <a:t> really opened the door…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40</a:t>
            </a:fld>
            <a:endParaRPr lang="en-US"/>
          </a:p>
        </p:txBody>
      </p:sp>
    </p:spTree>
    <p:extLst>
      <p:ext uri="{BB962C8B-B14F-4D97-AF65-F5344CB8AC3E}">
        <p14:creationId xmlns:p14="http://schemas.microsoft.com/office/powerpoint/2010/main" val="149078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FY14 – Increas</a:t>
            </a:r>
            <a:r>
              <a:rPr lang="en-US" baseline="0" dirty="0" smtClean="0"/>
              <a:t>e due to </a:t>
            </a:r>
            <a:r>
              <a:rPr lang="en-US" dirty="0" smtClean="0"/>
              <a:t>University Web Audit</a:t>
            </a:r>
          </a:p>
          <a:p>
            <a:r>
              <a:rPr lang="en-US" dirty="0" smtClean="0"/>
              <a:t>FY15</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42</a:t>
            </a:fld>
            <a:endParaRPr lang="en-US"/>
          </a:p>
        </p:txBody>
      </p:sp>
    </p:spTree>
    <p:extLst>
      <p:ext uri="{BB962C8B-B14F-4D97-AF65-F5344CB8AC3E}">
        <p14:creationId xmlns:p14="http://schemas.microsoft.com/office/powerpoint/2010/main" val="761902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8C7F373E-B452-C644-BFD6-FBE66DFF0C66}" type="slidenum">
              <a:rPr lang="en-US" sz="1200">
                <a:cs typeface="Arial" charset="0"/>
              </a:rPr>
              <a:pPr eaLnBrk="1" hangingPunct="1"/>
              <a:t>52</a:t>
            </a:fld>
            <a:endParaRPr lang="en-US" sz="1200">
              <a:cs typeface="Arial" charset="0"/>
            </a:endParaRPr>
          </a:p>
        </p:txBody>
      </p:sp>
    </p:spTree>
    <p:extLst>
      <p:ext uri="{BB962C8B-B14F-4D97-AF65-F5344CB8AC3E}">
        <p14:creationId xmlns:p14="http://schemas.microsoft.com/office/powerpoint/2010/main" val="3433405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E9697E97-9CCB-F340-A474-6A8697F12813}" type="slidenum">
              <a:rPr lang="en-US" sz="1200"/>
              <a:pPr eaLnBrk="1" hangingPunct="1"/>
              <a:t>53</a:t>
            </a:fld>
            <a:endParaRPr lang="en-US" sz="1200"/>
          </a:p>
        </p:txBody>
      </p:sp>
    </p:spTree>
    <p:extLst>
      <p:ext uri="{BB962C8B-B14F-4D97-AF65-F5344CB8AC3E}">
        <p14:creationId xmlns:p14="http://schemas.microsoft.com/office/powerpoint/2010/main" val="2107198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36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243FCFC6-ABE6-D740-99B9-08FEA062F5A1}" type="slidenum">
              <a:rPr lang="en-US" sz="1200"/>
              <a:pPr eaLnBrk="1" hangingPunct="1"/>
              <a:t>54</a:t>
            </a:fld>
            <a:endParaRPr lang="en-US" sz="1200"/>
          </a:p>
        </p:txBody>
      </p:sp>
    </p:spTree>
    <p:extLst>
      <p:ext uri="{BB962C8B-B14F-4D97-AF65-F5344CB8AC3E}">
        <p14:creationId xmlns:p14="http://schemas.microsoft.com/office/powerpoint/2010/main" val="309506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5</a:t>
            </a:fld>
            <a:endParaRPr lang="en-US"/>
          </a:p>
        </p:txBody>
      </p:sp>
    </p:spTree>
    <p:extLst>
      <p:ext uri="{BB962C8B-B14F-4D97-AF65-F5344CB8AC3E}">
        <p14:creationId xmlns:p14="http://schemas.microsoft.com/office/powerpoint/2010/main" val="358439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6</a:t>
            </a:fld>
            <a:endParaRPr lang="en-US"/>
          </a:p>
        </p:txBody>
      </p:sp>
    </p:spTree>
    <p:extLst>
      <p:ext uri="{BB962C8B-B14F-4D97-AF65-F5344CB8AC3E}">
        <p14:creationId xmlns:p14="http://schemas.microsoft.com/office/powerpoint/2010/main" val="202445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ATI Office consists of an Accessible Media Coordinator, an IT Accessibility Coordinator, an Accessible Media Specialist, a Program Support Specialist, and a student worker.  Those positions report to the ATI Manager, who reports to the ADA Coordinator in the Compliance, Diversity, and Ethics office.  The VP for Compliance, Diversity, and Ethics reports directly to the President.</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DB1671A4-F993-3943-9069-05E04A3CEEEF}" type="slidenum">
              <a:rPr lang="en-US" sz="1200">
                <a:cs typeface="Arial" charset="0"/>
              </a:rPr>
              <a:pPr eaLnBrk="1" hangingPunct="1"/>
              <a:t>7</a:t>
            </a:fld>
            <a:endParaRPr lang="en-US" sz="1200">
              <a:cs typeface="Arial" charset="0"/>
            </a:endParaRPr>
          </a:p>
        </p:txBody>
      </p:sp>
    </p:spTree>
    <p:extLst>
      <p:ext uri="{BB962C8B-B14F-4D97-AF65-F5344CB8AC3E}">
        <p14:creationId xmlns:p14="http://schemas.microsoft.com/office/powerpoint/2010/main" val="45824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504 of the Rehabilitation Act 1973 – Enacted in 1973, Civil Rights law designed to eliminate discrimination on basis of disability</a:t>
            </a:r>
          </a:p>
          <a:p>
            <a:r>
              <a:rPr lang="en-US" baseline="0" dirty="0" smtClean="0"/>
              <a:t>Americans with Disabilities Act (ADA) – Enacted in 1990, Civil rights law designed to eliminate discrimination in employment on basis of disability for state and local government services, public accommodations, commercial facilities, transportation and mandates the establishment of TDD/telephone relay service</a:t>
            </a:r>
          </a:p>
          <a:p>
            <a:r>
              <a:rPr lang="en-US" dirty="0" smtClean="0"/>
              <a:t>Section 508 of the Rehabilitation Act, Enacted in 1998, Requires</a:t>
            </a:r>
            <a:r>
              <a:rPr lang="en-US" baseline="0" dirty="0" smtClean="0"/>
              <a:t> electronic and information technology be accessible for persons with disabilities</a:t>
            </a:r>
          </a:p>
          <a:p>
            <a:r>
              <a:rPr lang="en-US" baseline="0" dirty="0" smtClean="0"/>
              <a:t>University Policy 1201 – Signed in 2006, George Mason University’s Non-discrimination policy</a:t>
            </a:r>
          </a:p>
          <a:p>
            <a:r>
              <a:rPr lang="en-US" baseline="0" dirty="0" smtClean="0"/>
              <a:t>University Policy 1203 – Signed in 2006, George Mason University’s Non-discrimination and reasonable accommodations on basis of disability policy</a:t>
            </a:r>
          </a:p>
          <a:p>
            <a:r>
              <a:rPr lang="en-US" baseline="0" dirty="0" smtClean="0"/>
              <a:t>University Policy 1307 – Signed in 2008, George Mason University’s Procurement and/or development of administrative systems/applications policy</a:t>
            </a:r>
          </a:p>
          <a:p>
            <a:r>
              <a:rPr lang="en-US" baseline="0" dirty="0" smtClean="0"/>
              <a:t>University Policy 1308 – Signed in 2008, George Mason University’s Information Technology accessibility policy</a:t>
            </a:r>
          </a:p>
          <a:p>
            <a:r>
              <a:rPr lang="en-US" baseline="0" dirty="0" smtClean="0"/>
              <a:t>ADA Amendments Act – Enacted in 2008, Updated amendments to the ADA in order to clarify the definition of disability</a:t>
            </a:r>
          </a:p>
          <a:p>
            <a:r>
              <a:rPr lang="en-US" baseline="0" dirty="0" smtClean="0"/>
              <a:t>21</a:t>
            </a:r>
            <a:r>
              <a:rPr lang="en-US" baseline="30000" dirty="0" smtClean="0"/>
              <a:t>st</a:t>
            </a:r>
            <a:r>
              <a:rPr lang="en-US" baseline="0" dirty="0" smtClean="0"/>
              <a:t> Century Communications &amp; Video Accessibility Act – Enacted in 2010, Increases access to modern communications for persons with disabilities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8</a:t>
            </a:fld>
            <a:endParaRPr lang="en-US"/>
          </a:p>
        </p:txBody>
      </p:sp>
    </p:spTree>
    <p:extLst>
      <p:ext uri="{BB962C8B-B14F-4D97-AF65-F5344CB8AC3E}">
        <p14:creationId xmlns:p14="http://schemas.microsoft.com/office/powerpoint/2010/main" val="136417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note: Ho many students will I have.</a:t>
            </a:r>
            <a:endParaRPr lang="en-US" dirty="0"/>
          </a:p>
        </p:txBody>
      </p:sp>
      <p:sp>
        <p:nvSpPr>
          <p:cNvPr id="4" name="Slide Number Placeholder 3"/>
          <p:cNvSpPr>
            <a:spLocks noGrp="1"/>
          </p:cNvSpPr>
          <p:nvPr>
            <p:ph type="sldNum" sz="quarter" idx="10"/>
          </p:nvPr>
        </p:nvSpPr>
        <p:spPr/>
        <p:txBody>
          <a:bodyPr/>
          <a:lstStyle/>
          <a:p>
            <a:fld id="{A64675CD-7B48-49D6-B29F-8E00EF69BDB6}" type="slidenum">
              <a:rPr lang="en-US" smtClean="0"/>
              <a:t>10</a:t>
            </a:fld>
            <a:endParaRPr lang="en-US"/>
          </a:p>
        </p:txBody>
      </p:sp>
    </p:spTree>
    <p:extLst>
      <p:ext uri="{BB962C8B-B14F-4D97-AF65-F5344CB8AC3E}">
        <p14:creationId xmlns:p14="http://schemas.microsoft.com/office/powerpoint/2010/main" val="92464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a:t>
            </a:r>
            <a:r>
              <a:rPr lang="en-US" b="1" baseline="0" dirty="0" smtClean="0"/>
              <a:t> resources regarding higher education accessibility lawsuits </a:t>
            </a:r>
          </a:p>
          <a:p>
            <a:endParaRPr lang="en-US" baseline="0" dirty="0" smtClean="0"/>
          </a:p>
          <a:p>
            <a:r>
              <a:rPr lang="en-US" baseline="0" dirty="0" smtClean="0"/>
              <a:t> - University of Minnesota Duluth - http://</a:t>
            </a:r>
            <a:r>
              <a:rPr lang="en-US" baseline="0" dirty="0" err="1" smtClean="0"/>
              <a:t>www.d.umn.edu</a:t>
            </a:r>
            <a:r>
              <a:rPr lang="en-US" baseline="0" dirty="0" smtClean="0"/>
              <a:t>/~</a:t>
            </a:r>
            <a:r>
              <a:rPr lang="en-US" baseline="0" dirty="0" err="1" smtClean="0"/>
              <a:t>lcarlson</a:t>
            </a:r>
            <a:r>
              <a:rPr lang="en-US" baseline="0" dirty="0" smtClean="0"/>
              <a:t>/</a:t>
            </a:r>
            <a:r>
              <a:rPr lang="en-US" baseline="0" dirty="0" err="1" smtClean="0"/>
              <a:t>atteam</a:t>
            </a:r>
            <a:r>
              <a:rPr lang="en-US" baseline="0" dirty="0" smtClean="0"/>
              <a:t>/</a:t>
            </a:r>
            <a:r>
              <a:rPr lang="en-US" baseline="0" dirty="0" err="1" smtClean="0"/>
              <a:t>lawsuits.html</a:t>
            </a:r>
            <a:endParaRPr lang="en-US" baseline="0" dirty="0" smtClean="0"/>
          </a:p>
          <a:p>
            <a:r>
              <a:rPr lang="en-US" baseline="0" dirty="0" smtClean="0"/>
              <a:t> - University of Washington - http://</a:t>
            </a:r>
            <a:r>
              <a:rPr lang="en-US" baseline="0" dirty="0" err="1" smtClean="0"/>
              <a:t>www.washington.edu</a:t>
            </a:r>
            <a:r>
              <a:rPr lang="en-US" baseline="0" dirty="0" smtClean="0"/>
              <a:t>/accessibility/requirements/accessibility-cases-and-settlement-agreements/ </a:t>
            </a:r>
          </a:p>
          <a:p>
            <a:r>
              <a:rPr lang="en-US" baseline="0" dirty="0" smtClean="0"/>
              <a:t> - NFB TEACH Act website - https://</a:t>
            </a:r>
            <a:r>
              <a:rPr lang="en-US" baseline="0" dirty="0" err="1" smtClean="0"/>
              <a:t>nfb.org</a:t>
            </a:r>
            <a:r>
              <a:rPr lang="en-US" baseline="0" dirty="0" smtClean="0"/>
              <a:t>/TEACH </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11</a:t>
            </a:fld>
            <a:endParaRPr lang="en-US"/>
          </a:p>
        </p:txBody>
      </p:sp>
    </p:spTree>
    <p:extLst>
      <p:ext uri="{BB962C8B-B14F-4D97-AF65-F5344CB8AC3E}">
        <p14:creationId xmlns:p14="http://schemas.microsoft.com/office/powerpoint/2010/main" val="301764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dirty="0" smtClean="0">
                <a:latin typeface="Arial" charset="0"/>
              </a:rPr>
              <a:t>Inaccessible LMS’ and Supplemental Applications</a:t>
            </a:r>
          </a:p>
          <a:p>
            <a:pPr lvl="2">
              <a:buFont typeface="Arial"/>
              <a:buChar char="•"/>
            </a:pPr>
            <a:r>
              <a:rPr lang="en-US" dirty="0" smtClean="0">
                <a:latin typeface="Arial" charset="0"/>
              </a:rPr>
              <a:t>Moodle, ANGEL, MyLabs,</a:t>
            </a:r>
            <a:r>
              <a:rPr lang="en-US" baseline="0" dirty="0" smtClean="0">
                <a:latin typeface="Arial" charset="0"/>
              </a:rPr>
              <a:t> Google Apps, </a:t>
            </a:r>
            <a:r>
              <a:rPr lang="en-US" baseline="0" dirty="0" err="1" smtClean="0">
                <a:latin typeface="Arial" charset="0"/>
              </a:rPr>
              <a:t>iClickers</a:t>
            </a:r>
            <a:r>
              <a:rPr lang="en-US" baseline="0" dirty="0" smtClean="0">
                <a:latin typeface="Arial" charset="0"/>
              </a:rPr>
              <a:t>, </a:t>
            </a:r>
            <a:r>
              <a:rPr lang="en-US" baseline="0" dirty="0" err="1" smtClean="0">
                <a:latin typeface="Arial" charset="0"/>
              </a:rPr>
              <a:t>eGrade</a:t>
            </a:r>
            <a:r>
              <a:rPr lang="en-US" baseline="0" dirty="0" smtClean="0">
                <a:latin typeface="Arial" charset="0"/>
              </a:rPr>
              <a:t> </a:t>
            </a:r>
            <a:endParaRPr lang="en-US" dirty="0" smtClean="0">
              <a:latin typeface="Arial" charset="0"/>
            </a:endParaRPr>
          </a:p>
          <a:p>
            <a:pPr lvl="1">
              <a:buFont typeface="Arial"/>
              <a:buChar char="•"/>
            </a:pPr>
            <a:r>
              <a:rPr lang="en-US" dirty="0" smtClean="0">
                <a:latin typeface="Arial" charset="0"/>
              </a:rPr>
              <a:t>Alternative Text (Textbooks)</a:t>
            </a:r>
          </a:p>
          <a:p>
            <a:pPr lvl="2">
              <a:buFont typeface="Arial"/>
              <a:buChar char="•"/>
            </a:pPr>
            <a:r>
              <a:rPr lang="en-US" dirty="0" smtClean="0">
                <a:latin typeface="Arial" charset="0"/>
              </a:rPr>
              <a:t>Lack of timely delivery of</a:t>
            </a:r>
            <a:r>
              <a:rPr lang="en-US" baseline="0" dirty="0" smtClean="0">
                <a:latin typeface="Arial" charset="0"/>
              </a:rPr>
              <a:t> textbook titles</a:t>
            </a:r>
            <a:endParaRPr lang="en-US" dirty="0" smtClean="0">
              <a:latin typeface="Arial" charset="0"/>
            </a:endParaRPr>
          </a:p>
          <a:p>
            <a:pPr lvl="1">
              <a:buFont typeface="Arial"/>
              <a:buChar char="•"/>
            </a:pPr>
            <a:r>
              <a:rPr lang="en-US" dirty="0" smtClean="0">
                <a:latin typeface="Arial" charset="0"/>
              </a:rPr>
              <a:t>Document Accessibility (Word, PPT, PDFs)</a:t>
            </a:r>
          </a:p>
          <a:p>
            <a:pPr lvl="2">
              <a:buFont typeface="Arial"/>
              <a:buChar char="•"/>
            </a:pPr>
            <a:r>
              <a:rPr lang="en-US" dirty="0" smtClean="0">
                <a:latin typeface="Arial" charset="0"/>
              </a:rPr>
              <a:t>Inability</a:t>
            </a:r>
            <a:r>
              <a:rPr lang="en-US" baseline="0" dirty="0" smtClean="0">
                <a:latin typeface="Arial" charset="0"/>
              </a:rPr>
              <a:t> to convert course materials/class notes into accessible formats</a:t>
            </a:r>
            <a:endParaRPr lang="en-US" dirty="0" smtClean="0">
              <a:latin typeface="Arial" charset="0"/>
            </a:endParaRPr>
          </a:p>
          <a:p>
            <a:pPr lvl="1">
              <a:buFont typeface="Arial"/>
              <a:buChar char="•"/>
            </a:pPr>
            <a:r>
              <a:rPr lang="en-US" dirty="0" smtClean="0">
                <a:latin typeface="Arial" charset="0"/>
              </a:rPr>
              <a:t>Captioning for videos	</a:t>
            </a:r>
          </a:p>
          <a:p>
            <a:pPr lvl="2">
              <a:buFont typeface="Arial"/>
              <a:buChar char="•"/>
            </a:pPr>
            <a:r>
              <a:rPr lang="en-US" dirty="0" smtClean="0">
                <a:latin typeface="Arial" charset="0"/>
              </a:rPr>
              <a:t>Course videos no captioned, web-based </a:t>
            </a:r>
            <a:r>
              <a:rPr lang="en-US" baseline="0" dirty="0" smtClean="0">
                <a:latin typeface="Arial" charset="0"/>
              </a:rPr>
              <a:t>campus videos not captioned</a:t>
            </a:r>
            <a:endParaRPr lang="en-US" dirty="0" smtClean="0">
              <a:latin typeface="Arial" charset="0"/>
            </a:endParaRPr>
          </a:p>
          <a:p>
            <a:pPr lvl="1">
              <a:buFont typeface="Arial"/>
              <a:buChar char="•"/>
            </a:pPr>
            <a:r>
              <a:rPr lang="en-US" dirty="0" smtClean="0">
                <a:latin typeface="Arial" charset="0"/>
              </a:rPr>
              <a:t>Inaccessible library resources (databases, search, print resources)</a:t>
            </a:r>
          </a:p>
          <a:p>
            <a:pPr lvl="1">
              <a:buFont typeface="Arial"/>
              <a:buChar char="•"/>
            </a:pPr>
            <a:r>
              <a:rPr lang="en-US" dirty="0" smtClean="0">
                <a:latin typeface="Arial" charset="0"/>
              </a:rPr>
              <a:t>Additional classroom resources (i.e., iClicker, Podiums) </a:t>
            </a:r>
          </a:p>
          <a:p>
            <a:pPr lvl="1">
              <a:buFont typeface="Arial"/>
              <a:buChar char="•"/>
            </a:pPr>
            <a:endParaRPr lang="en-US" dirty="0" smtClean="0">
              <a:latin typeface="Arial" charset="0"/>
            </a:endParaRPr>
          </a:p>
          <a:p>
            <a:pPr lvl="1">
              <a:buFont typeface="Arial"/>
              <a:buNone/>
            </a:pPr>
            <a:r>
              <a:rPr lang="en-US" b="1" dirty="0" smtClean="0">
                <a:latin typeface="Arial" charset="0"/>
              </a:rPr>
              <a:t>Classroom</a:t>
            </a:r>
            <a:r>
              <a:rPr lang="en-US" b="1" baseline="0" dirty="0" smtClean="0">
                <a:latin typeface="Arial" charset="0"/>
              </a:rPr>
              <a:t> vs. General Access </a:t>
            </a:r>
            <a:r>
              <a:rPr lang="en-US" baseline="0" dirty="0" smtClean="0">
                <a:latin typeface="Arial" charset="0"/>
              </a:rPr>
              <a:t>– Who is the stakeholder impacting how you move forward with accessibility in these areas? (Is it faculty?  Is it staff?)</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269B7443-C195-E649-8CE0-A9B2964C7828}" type="slidenum">
              <a:rPr lang="en-US" smtClean="0"/>
              <a:t>12</a:t>
            </a:fld>
            <a:endParaRPr lang="en-US"/>
          </a:p>
        </p:txBody>
      </p:sp>
    </p:spTree>
    <p:extLst>
      <p:ext uri="{BB962C8B-B14F-4D97-AF65-F5344CB8AC3E}">
        <p14:creationId xmlns:p14="http://schemas.microsoft.com/office/powerpoint/2010/main" val="1579889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142" y="1781595"/>
            <a:ext cx="6852861" cy="181885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ATI Logo_v5_0429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74" y="122297"/>
            <a:ext cx="1392296" cy="1390749"/>
          </a:xfrm>
          <a:prstGeom prst="rect">
            <a:avLst/>
          </a:prstGeom>
        </p:spPr>
      </p:pic>
    </p:spTree>
    <p:extLst>
      <p:ext uri="{BB962C8B-B14F-4D97-AF65-F5344CB8AC3E}">
        <p14:creationId xmlns:p14="http://schemas.microsoft.com/office/powerpoint/2010/main" val="387921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07393"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7407393" cy="424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908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2370" y="274638"/>
            <a:ext cx="1552223" cy="55767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761096" cy="55767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26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07393"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7990652" cy="424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830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5186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5167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88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88578"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644430" cy="4260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43023" y="1600200"/>
            <a:ext cx="3636903" cy="4260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007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7917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350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35022"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74654" y="1535113"/>
            <a:ext cx="36617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4655" y="2174875"/>
            <a:ext cx="3661716"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075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7985"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841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086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261320" cy="55595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39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690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18378"/>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8933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109047"/>
            <a:ext cx="5486400" cy="732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5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06FC0-DD74-4FB3-84ED-BE0B53D97167}" type="slidenum">
              <a:rPr lang="en-US" smtClean="0"/>
              <a:pPr/>
              <a:t>‹#›</a:t>
            </a:fld>
            <a:endParaRPr lang="en-US" dirty="0"/>
          </a:p>
        </p:txBody>
      </p:sp>
    </p:spTree>
    <p:extLst>
      <p:ext uri="{BB962C8B-B14F-4D97-AF65-F5344CB8AC3E}">
        <p14:creationId xmlns:p14="http://schemas.microsoft.com/office/powerpoint/2010/main" val="7935294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dralegal.org/pressroom/press-releases/landmark-agreement-big-step-forward-for-students-with-print-disabilities" TargetMode="External"/><Relationship Id="rId13" Type="http://schemas.openxmlformats.org/officeDocument/2006/relationships/hyperlink" Target="http://www.nytimes.com/2015/02/13/education/harvard-and-mit-sued-over-failing-to-caption-online-courses.html?_r=0" TargetMode="External"/><Relationship Id="rId3" Type="http://schemas.openxmlformats.org/officeDocument/2006/relationships/hyperlink" Target="http://www.ed.gov/news/press-releases/university-cincinnati-us-education-department-reach-agreement-ensure-equal-acces" TargetMode="External"/><Relationship Id="rId7" Type="http://schemas.openxmlformats.org/officeDocument/2006/relationships/hyperlink" Target="http://www.ed.gov/news/press-releases/civil-rights-agreement-reached-south-carolina-technical-college-system-accessibi" TargetMode="External"/><Relationship Id="rId12" Type="http://schemas.openxmlformats.org/officeDocument/2006/relationships/hyperlink" Target="mailto:http://www.zdnet.com/blog/education/arizona-state-settles-kindle-lawsuit/354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ww.ada.gov/louisiana-tech.htm" TargetMode="External"/><Relationship Id="rId11" Type="http://schemas.openxmlformats.org/officeDocument/2006/relationships/hyperlink" Target="http://arstechnica.com/tech-policy/2011/04/as-schools-shift-to-google-apps-blind-students-object/" TargetMode="External"/><Relationship Id="rId5" Type="http://schemas.openxmlformats.org/officeDocument/2006/relationships/hyperlink" Target="https://nfb.org/national-federation-blind-and-maricopa-community-college-district-resolve-litigation" TargetMode="External"/><Relationship Id="rId15" Type="http://schemas.openxmlformats.org/officeDocument/2006/relationships/hyperlink" Target="https://nfb.org/blind-student-files-discrimination-suit-against-miami-university" TargetMode="External"/><Relationship Id="rId10" Type="http://schemas.openxmlformats.org/officeDocument/2006/relationships/hyperlink" Target="mailto:http://www.nfb.org/nfb/NewsBot.asp?ID=702&amp;MODE=VIEW?subject=Penn%20State%20Discriminates%20Against%20Blind%20Students%20and%20Faculty" TargetMode="External"/><Relationship Id="rId4" Type="http://schemas.openxmlformats.org/officeDocument/2006/relationships/hyperlink" Target="http://missoulian.com/news/local/disabled-um-students-file-complaint-over-inaccessible-online-courses/article_d02c27ac-0145-11e2-bc26-001a4bcf887a.html" TargetMode="External"/><Relationship Id="rId9" Type="http://schemas.openxmlformats.org/officeDocument/2006/relationships/hyperlink" Target="https://nfb.org/node/913" TargetMode="External"/><Relationship Id="rId14" Type="http://schemas.openxmlformats.org/officeDocument/2006/relationships/hyperlink" Target="http://www.dailycamera.com/cu-news/ci_25764266/cu-boulder-student-seeks-accessibility-through-federal-complainthttp:/www.dailycamera.com/cu-news/ci_25764266/cu-boulder-student-seeks-accessibility-through-federal-complai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niversitypolicy.gmu.edu/policies/university-information-technology-accessibil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ati.gmu.edu/policy/it-accessibility-working-grou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universitypolicy.gmu.edu/policies/procurement-andor-development-of-administrative-systemsapplica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universitypolicy.gmu.edu/policies/university-information-technology-accessibilit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ascreview.gm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hyperlink" Target="http://ati.gmu.edu/policy/procurem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ti.gmu.edu/wp-content/uploads/Guide-to-Creating-Accessible-Electronic-Materials-7-MB-pdf.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ti.gmu.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bout.gm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ti.gmu.edu/web-accessibility/web-accessibility-test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ati@gmu.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ati.gm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ti.gmu.ed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ati.gmu.edu/training/presenta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1066800"/>
            <a:ext cx="8153400" cy="1744663"/>
          </a:xfrm>
        </p:spPr>
        <p:txBody>
          <a:bodyPr>
            <a:normAutofit fontScale="90000"/>
          </a:bodyPr>
          <a:lstStyle/>
          <a:p>
            <a:pPr eaLnBrk="1" hangingPunct="1">
              <a:defRPr/>
            </a:pPr>
            <a:r>
              <a:rPr lang="en-US" i="1" dirty="0" smtClean="0">
                <a:solidFill>
                  <a:srgbClr val="0000FF"/>
                </a:solidFill>
                <a:latin typeface="Arial" charset="0"/>
                <a:cs typeface="+mj-cs"/>
              </a:rPr>
              <a:t/>
            </a:r>
            <a:br>
              <a:rPr lang="en-US" i="1" dirty="0" smtClean="0">
                <a:solidFill>
                  <a:srgbClr val="0000FF"/>
                </a:solidFill>
                <a:latin typeface="Arial" charset="0"/>
                <a:cs typeface="+mj-cs"/>
              </a:rPr>
            </a:br>
            <a:r>
              <a:rPr lang="en-US" sz="3600" dirty="0" smtClean="0">
                <a:solidFill>
                  <a:schemeClr val="accent1">
                    <a:lumMod val="50000"/>
                  </a:schemeClr>
                </a:solidFill>
                <a:latin typeface="Arial" charset="0"/>
              </a:rPr>
              <a:t/>
            </a:r>
            <a:br>
              <a:rPr lang="en-US" sz="3600" dirty="0" smtClean="0">
                <a:solidFill>
                  <a:schemeClr val="accent1">
                    <a:lumMod val="50000"/>
                  </a:schemeClr>
                </a:solidFill>
                <a:latin typeface="Arial" charset="0"/>
              </a:rPr>
            </a:br>
            <a:r>
              <a:rPr lang="en-US" sz="3600" dirty="0" smtClean="0">
                <a:solidFill>
                  <a:schemeClr val="accent1">
                    <a:lumMod val="50000"/>
                  </a:schemeClr>
                </a:solidFill>
                <a:latin typeface="Arial" charset="0"/>
              </a:rPr>
              <a:t>The Long Road from </a:t>
            </a:r>
            <a:r>
              <a:rPr lang="en-US" sz="3600" i="1" dirty="0" smtClean="0">
                <a:solidFill>
                  <a:srgbClr val="008000"/>
                </a:solidFill>
                <a:latin typeface="Arial" charset="0"/>
              </a:rPr>
              <a:t>Reactive</a:t>
            </a:r>
            <a:r>
              <a:rPr lang="en-US" sz="3600" dirty="0" smtClean="0">
                <a:solidFill>
                  <a:schemeClr val="accent1">
                    <a:lumMod val="50000"/>
                  </a:schemeClr>
                </a:solidFill>
                <a:latin typeface="Arial" charset="0"/>
              </a:rPr>
              <a:t> to </a:t>
            </a:r>
            <a:r>
              <a:rPr lang="en-US" sz="3600" i="1" dirty="0" smtClean="0">
                <a:solidFill>
                  <a:srgbClr val="008000"/>
                </a:solidFill>
                <a:latin typeface="Arial" charset="0"/>
              </a:rPr>
              <a:t>Proactive</a:t>
            </a:r>
            <a:r>
              <a:rPr lang="en-US" sz="3600" dirty="0" smtClean="0">
                <a:solidFill>
                  <a:schemeClr val="accent1">
                    <a:lumMod val="50000"/>
                  </a:schemeClr>
                </a:solidFill>
                <a:latin typeface="Arial" charset="0"/>
              </a:rPr>
              <a:t>: </a:t>
            </a:r>
            <a:br>
              <a:rPr lang="en-US" sz="3600" dirty="0" smtClean="0">
                <a:solidFill>
                  <a:schemeClr val="accent1">
                    <a:lumMod val="50000"/>
                  </a:schemeClr>
                </a:solidFill>
                <a:latin typeface="Arial" charset="0"/>
              </a:rPr>
            </a:br>
            <a:r>
              <a:rPr lang="en-US" sz="3600" dirty="0" smtClean="0">
                <a:solidFill>
                  <a:schemeClr val="accent1">
                    <a:lumMod val="50000"/>
                  </a:schemeClr>
                </a:solidFill>
                <a:latin typeface="Arial" charset="0"/>
              </a:rPr>
              <a:t>Developing an Accessibility Strategy</a:t>
            </a:r>
            <a:endParaRPr lang="en-US" sz="3600" dirty="0">
              <a:solidFill>
                <a:schemeClr val="accent1">
                  <a:lumMod val="50000"/>
                </a:schemeClr>
              </a:solidFill>
              <a:latin typeface="Arial" charset="0"/>
            </a:endParaRPr>
          </a:p>
        </p:txBody>
      </p:sp>
      <p:sp>
        <p:nvSpPr>
          <p:cNvPr id="46082" name="Rectangle 3"/>
          <p:cNvSpPr>
            <a:spLocks noGrp="1" noChangeArrowheads="1"/>
          </p:cNvSpPr>
          <p:nvPr>
            <p:ph type="subTitle" idx="1"/>
          </p:nvPr>
        </p:nvSpPr>
        <p:spPr>
          <a:xfrm>
            <a:off x="914400" y="3971925"/>
            <a:ext cx="7238999" cy="1743075"/>
          </a:xfrm>
        </p:spPr>
        <p:txBody>
          <a:bodyPr>
            <a:normAutofit fontScale="92500" lnSpcReduction="10000"/>
          </a:bodyPr>
          <a:lstStyle/>
          <a:p>
            <a:pPr>
              <a:defRPr/>
            </a:pPr>
            <a:r>
              <a:rPr lang="en-US" sz="2800" i="1" dirty="0">
                <a:solidFill>
                  <a:srgbClr val="008000"/>
                </a:solidFill>
                <a:latin typeface="Arial" charset="0"/>
              </a:rPr>
              <a:t>Korey Singleton, ATI </a:t>
            </a:r>
            <a:r>
              <a:rPr lang="en-US" sz="2800" i="1" dirty="0" smtClean="0">
                <a:solidFill>
                  <a:srgbClr val="008000"/>
                </a:solidFill>
                <a:latin typeface="Arial" charset="0"/>
              </a:rPr>
              <a:t>Manager</a:t>
            </a:r>
          </a:p>
          <a:p>
            <a:pPr>
              <a:defRPr/>
            </a:pPr>
            <a:r>
              <a:rPr lang="en-US" sz="2800" i="1" dirty="0" smtClean="0">
                <a:solidFill>
                  <a:srgbClr val="008000"/>
                </a:solidFill>
                <a:latin typeface="Arial" charset="0"/>
              </a:rPr>
              <a:t>George Mason University</a:t>
            </a:r>
            <a:endParaRPr lang="en-US" sz="2800" i="1" dirty="0">
              <a:solidFill>
                <a:srgbClr val="008000"/>
              </a:solidFill>
              <a:latin typeface="Arial" charset="0"/>
            </a:endParaRPr>
          </a:p>
          <a:p>
            <a:pPr>
              <a:defRPr/>
            </a:pPr>
            <a:r>
              <a:rPr lang="en-US" sz="2800" i="1" dirty="0">
                <a:solidFill>
                  <a:srgbClr val="254061"/>
                </a:solidFill>
                <a:latin typeface="Arial" charset="0"/>
              </a:rPr>
              <a:t>3Play Media Webinar</a:t>
            </a:r>
          </a:p>
          <a:p>
            <a:r>
              <a:rPr lang="en-US" sz="2200" dirty="0" smtClean="0">
                <a:latin typeface="Arial" charset="0"/>
              </a:rPr>
              <a:t>March 19, 2015 </a:t>
            </a:r>
          </a:p>
          <a:p>
            <a:endParaRPr lang="en-US" dirty="0" smtClean="0">
              <a:latin typeface="Arial" charset="0"/>
            </a:endParaRPr>
          </a:p>
        </p:txBody>
      </p:sp>
    </p:spTree>
    <p:extLst>
      <p:ext uri="{BB962C8B-B14F-4D97-AF65-F5344CB8AC3E}">
        <p14:creationId xmlns:p14="http://schemas.microsoft.com/office/powerpoint/2010/main" val="2267311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Trending in Higher Education...</a:t>
            </a:r>
            <a:endParaRPr lang="en-US" sz="4000" dirty="0"/>
          </a:p>
        </p:txBody>
      </p:sp>
      <p:sp>
        <p:nvSpPr>
          <p:cNvPr id="3" name="Content Placeholder 2"/>
          <p:cNvSpPr>
            <a:spLocks noGrp="1"/>
          </p:cNvSpPr>
          <p:nvPr>
            <p:ph idx="1"/>
          </p:nvPr>
        </p:nvSpPr>
        <p:spPr>
          <a:xfrm>
            <a:off x="685800" y="1295401"/>
            <a:ext cx="7239000" cy="5257800"/>
          </a:xfrm>
        </p:spPr>
        <p:txBody>
          <a:bodyPr/>
          <a:lstStyle/>
          <a:p>
            <a:pPr marL="0" indent="0">
              <a:buNone/>
            </a:pPr>
            <a:endParaRPr lang="en-US" sz="2000" dirty="0" smtClean="0"/>
          </a:p>
          <a:p>
            <a:pPr>
              <a:buFont typeface="Wingdings" charset="2"/>
              <a:buChar char="ü"/>
            </a:pPr>
            <a:r>
              <a:rPr lang="en-US" sz="2000" dirty="0" smtClean="0"/>
              <a:t>Increasing numbers of students with disabilities entering IHE</a:t>
            </a:r>
          </a:p>
          <a:p>
            <a:pPr>
              <a:buFont typeface="Wingdings" charset="2"/>
              <a:buChar char="ü"/>
            </a:pPr>
            <a:endParaRPr lang="en-US" sz="2000" dirty="0" smtClean="0"/>
          </a:p>
          <a:p>
            <a:pPr>
              <a:buFont typeface="Wingdings" charset="2"/>
              <a:buChar char="ü"/>
            </a:pPr>
            <a:r>
              <a:rPr lang="en-US" sz="2000" dirty="0" smtClean="0"/>
              <a:t>Greater implementation of online/e-learning technologies in higher education classrooms (online and F2F)</a:t>
            </a:r>
          </a:p>
          <a:p>
            <a:pPr>
              <a:buFont typeface="Wingdings" charset="2"/>
              <a:buChar char="ü"/>
            </a:pPr>
            <a:endParaRPr lang="en-US" sz="2000" dirty="0"/>
          </a:p>
          <a:p>
            <a:pPr>
              <a:buFont typeface="Wingdings" charset="2"/>
              <a:buChar char="ü"/>
            </a:pPr>
            <a:r>
              <a:rPr lang="en-US" sz="2000" dirty="0" smtClean="0"/>
              <a:t>Growth in distance education offerings by IHE ($)</a:t>
            </a:r>
          </a:p>
          <a:p>
            <a:pPr>
              <a:buFont typeface="Wingdings" charset="2"/>
              <a:buChar char="ü"/>
            </a:pPr>
            <a:endParaRPr lang="en-US" sz="2000" dirty="0"/>
          </a:p>
          <a:p>
            <a:pPr>
              <a:buFont typeface="Wingdings" charset="2"/>
              <a:buChar char="ü"/>
            </a:pPr>
            <a:r>
              <a:rPr lang="en-US" sz="2000" dirty="0" smtClean="0"/>
              <a:t>Growing number of legal challenges/judgments against IHE by </a:t>
            </a:r>
            <a:r>
              <a:rPr lang="en-US" sz="2000" b="1" dirty="0" smtClean="0">
                <a:solidFill>
                  <a:srgbClr val="FF0000"/>
                </a:solidFill>
              </a:rPr>
              <a:t>individuals with sensory impairments (visual and/or hearing loss)</a:t>
            </a:r>
            <a:r>
              <a:rPr lang="en-US" sz="2000" dirty="0" smtClean="0"/>
              <a:t>…and they are winning those challenges!</a:t>
            </a:r>
          </a:p>
          <a:p>
            <a:pPr marL="0" indent="0"/>
            <a:endParaRPr lang="en-US" sz="2800" dirty="0" smtClean="0"/>
          </a:p>
        </p:txBody>
      </p:sp>
    </p:spTree>
    <p:extLst>
      <p:ext uri="{BB962C8B-B14F-4D97-AF65-F5344CB8AC3E}">
        <p14:creationId xmlns:p14="http://schemas.microsoft.com/office/powerpoint/2010/main" val="875051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normAutofit fontScale="90000"/>
          </a:bodyPr>
          <a:lstStyle/>
          <a:p>
            <a:r>
              <a:rPr lang="en-US" sz="3600" dirty="0" smtClean="0"/>
              <a:t>Important Legal Challenges Impacting IHE</a:t>
            </a:r>
            <a:endParaRPr lang="en-US" sz="3600" dirty="0"/>
          </a:p>
        </p:txBody>
      </p:sp>
      <p:sp>
        <p:nvSpPr>
          <p:cNvPr id="2" name="Text Placeholder 1"/>
          <p:cNvSpPr>
            <a:spLocks noGrp="1"/>
          </p:cNvSpPr>
          <p:nvPr>
            <p:ph type="body" idx="1"/>
          </p:nvPr>
        </p:nvSpPr>
        <p:spPr/>
        <p:txBody>
          <a:bodyPr/>
          <a:lstStyle/>
          <a:p>
            <a:r>
              <a:rPr lang="en-US" dirty="0" smtClean="0"/>
              <a:t>Settled Cases</a:t>
            </a:r>
            <a:endParaRPr lang="en-US" dirty="0"/>
          </a:p>
        </p:txBody>
      </p:sp>
      <p:sp>
        <p:nvSpPr>
          <p:cNvPr id="58370" name="Content Placeholder 1"/>
          <p:cNvSpPr>
            <a:spLocks noGrp="1"/>
          </p:cNvSpPr>
          <p:nvPr>
            <p:ph sz="half" idx="2"/>
          </p:nvPr>
        </p:nvSpPr>
        <p:spPr>
          <a:xfrm>
            <a:off x="457200" y="2174875"/>
            <a:ext cx="5181600" cy="3667125"/>
          </a:xfrm>
        </p:spPr>
        <p:txBody>
          <a:bodyPr>
            <a:normAutofit/>
          </a:bodyPr>
          <a:lstStyle/>
          <a:p>
            <a:r>
              <a:rPr lang="en-US" sz="1400" dirty="0" smtClean="0">
                <a:latin typeface="Arial" charset="0"/>
                <a:hlinkClick r:id="rId3"/>
              </a:rPr>
              <a:t>University of Cincinnati</a:t>
            </a:r>
            <a:r>
              <a:rPr lang="en-US" sz="1400" dirty="0" smtClean="0">
                <a:latin typeface="Arial" charset="0"/>
              </a:rPr>
              <a:t>/Youngstown State – Dec. 2014</a:t>
            </a:r>
            <a:endParaRPr lang="en-US" sz="1400" dirty="0">
              <a:latin typeface="Arial" charset="0"/>
              <a:hlinkClick r:id="rId4"/>
            </a:endParaRPr>
          </a:p>
          <a:p>
            <a:r>
              <a:rPr lang="en-US" sz="1400" dirty="0">
                <a:latin typeface="Arial"/>
                <a:cs typeface="Arial"/>
                <a:hlinkClick r:id="rId5"/>
              </a:rPr>
              <a:t>Maricopa CC and Mesa CC</a:t>
            </a:r>
            <a:r>
              <a:rPr lang="en-US" sz="1400" dirty="0">
                <a:latin typeface="Arial"/>
                <a:cs typeface="Arial"/>
              </a:rPr>
              <a:t> – </a:t>
            </a:r>
            <a:r>
              <a:rPr lang="en-US" sz="1400" dirty="0" smtClean="0">
                <a:latin typeface="Arial"/>
                <a:cs typeface="Arial"/>
              </a:rPr>
              <a:t>Oct. 2014 </a:t>
            </a:r>
            <a:endParaRPr lang="en-US" sz="1400" dirty="0">
              <a:latin typeface="Arial" charset="0"/>
              <a:hlinkClick r:id="rId4"/>
            </a:endParaRPr>
          </a:p>
          <a:p>
            <a:r>
              <a:rPr lang="en-US" sz="1400" dirty="0" smtClean="0">
                <a:latin typeface="Arial" charset="0"/>
                <a:hlinkClick r:id="rId4"/>
              </a:rPr>
              <a:t>University </a:t>
            </a:r>
            <a:r>
              <a:rPr lang="en-US" sz="1400" dirty="0">
                <a:latin typeface="Arial" charset="0"/>
                <a:hlinkClick r:id="rId4"/>
              </a:rPr>
              <a:t>of Montana</a:t>
            </a:r>
            <a:r>
              <a:rPr lang="en-US" sz="1400" dirty="0">
                <a:latin typeface="Arial" charset="0"/>
              </a:rPr>
              <a:t> – May 2014</a:t>
            </a:r>
          </a:p>
          <a:p>
            <a:r>
              <a:rPr lang="en-US" sz="1400" dirty="0" smtClean="0">
                <a:latin typeface="Arial" charset="0"/>
                <a:hlinkClick r:id="rId6"/>
              </a:rPr>
              <a:t>Louisiana </a:t>
            </a:r>
            <a:r>
              <a:rPr lang="en-US" sz="1400" dirty="0">
                <a:latin typeface="Arial" charset="0"/>
                <a:hlinkClick r:id="rId6"/>
              </a:rPr>
              <a:t>Tech University</a:t>
            </a:r>
            <a:r>
              <a:rPr lang="en-US" sz="1400" dirty="0">
                <a:latin typeface="Arial" charset="0"/>
              </a:rPr>
              <a:t> – July 2013 </a:t>
            </a:r>
          </a:p>
          <a:p>
            <a:r>
              <a:rPr lang="en-US" sz="1400" dirty="0">
                <a:latin typeface="Arial" charset="0"/>
                <a:hlinkClick r:id="rId7"/>
              </a:rPr>
              <a:t>South Carolina Technical College System</a:t>
            </a:r>
            <a:r>
              <a:rPr lang="en-US" sz="1400" dirty="0">
                <a:latin typeface="Arial" charset="0"/>
              </a:rPr>
              <a:t> – March 2013</a:t>
            </a:r>
          </a:p>
          <a:p>
            <a:r>
              <a:rPr lang="en-US" sz="1400" dirty="0" smtClean="0">
                <a:latin typeface="Arial" charset="0"/>
                <a:hlinkClick r:id="rId8"/>
              </a:rPr>
              <a:t>University of California, Berkley</a:t>
            </a:r>
            <a:r>
              <a:rPr lang="en-US" sz="1400" dirty="0" smtClean="0">
                <a:latin typeface="Arial" charset="0"/>
              </a:rPr>
              <a:t> – 2013</a:t>
            </a:r>
            <a:r>
              <a:rPr lang="en-US" sz="1400" dirty="0" smtClean="0">
                <a:latin typeface="Arial" charset="0"/>
                <a:hlinkClick r:id="rId9"/>
              </a:rPr>
              <a:t> </a:t>
            </a:r>
            <a:endParaRPr lang="en-US" sz="1400" dirty="0">
              <a:latin typeface="Arial" charset="0"/>
              <a:hlinkClick r:id="rId9"/>
            </a:endParaRPr>
          </a:p>
          <a:p>
            <a:r>
              <a:rPr lang="en-US" sz="1400" dirty="0" smtClean="0">
                <a:latin typeface="Arial" charset="0"/>
                <a:hlinkClick r:id="rId9"/>
              </a:rPr>
              <a:t>Florida </a:t>
            </a:r>
            <a:r>
              <a:rPr lang="en-US" sz="1400" dirty="0">
                <a:latin typeface="Arial" charset="0"/>
                <a:hlinkClick r:id="rId9"/>
              </a:rPr>
              <a:t>State University</a:t>
            </a:r>
            <a:r>
              <a:rPr lang="en-US" sz="1400" dirty="0">
                <a:latin typeface="Arial" charset="0"/>
              </a:rPr>
              <a:t> – March 2012</a:t>
            </a:r>
          </a:p>
          <a:p>
            <a:r>
              <a:rPr lang="en-US" sz="1400" dirty="0">
                <a:latin typeface="Arial" charset="0"/>
                <a:hlinkClick r:id="rId10"/>
              </a:rPr>
              <a:t>Penn State</a:t>
            </a:r>
            <a:r>
              <a:rPr lang="en-US" sz="1400" dirty="0">
                <a:latin typeface="Arial" charset="0"/>
              </a:rPr>
              <a:t> – Late 2011/Early 2012</a:t>
            </a:r>
          </a:p>
          <a:p>
            <a:r>
              <a:rPr lang="en-US" sz="1400" dirty="0" smtClean="0">
                <a:latin typeface="Arial" charset="0"/>
                <a:hlinkClick r:id="rId11"/>
              </a:rPr>
              <a:t>NYU</a:t>
            </a:r>
            <a:r>
              <a:rPr lang="en-US" sz="1400" dirty="0">
                <a:latin typeface="Arial" charset="0"/>
                <a:hlinkClick r:id="rId11"/>
              </a:rPr>
              <a:t>, </a:t>
            </a:r>
            <a:r>
              <a:rPr lang="en-US" sz="1400" dirty="0" smtClean="0">
                <a:latin typeface="Arial" charset="0"/>
                <a:hlinkClick r:id="rId11"/>
              </a:rPr>
              <a:t>NU</a:t>
            </a:r>
            <a:r>
              <a:rPr lang="en-US" sz="1400" dirty="0" smtClean="0">
                <a:latin typeface="Arial" charset="0"/>
              </a:rPr>
              <a:t> (Google Apps for Education) – </a:t>
            </a:r>
            <a:r>
              <a:rPr lang="en-US" sz="1400" dirty="0">
                <a:latin typeface="Arial" charset="0"/>
              </a:rPr>
              <a:t>March 2011</a:t>
            </a:r>
          </a:p>
          <a:p>
            <a:pPr>
              <a:buFont typeface="Arial"/>
              <a:buChar char="•"/>
            </a:pPr>
            <a:r>
              <a:rPr lang="en-US" sz="1400" dirty="0" smtClean="0">
                <a:latin typeface="Arial" charset="0"/>
                <a:hlinkClick r:id="rId12"/>
              </a:rPr>
              <a:t>Arizona State</a:t>
            </a:r>
            <a:r>
              <a:rPr lang="en-US" sz="1400" dirty="0" smtClean="0">
                <a:latin typeface="Arial" charset="0"/>
              </a:rPr>
              <a:t>/Case Western (Kindle) – June 2009 </a:t>
            </a:r>
          </a:p>
          <a:p>
            <a:pPr marL="0" indent="0">
              <a:buNone/>
            </a:pPr>
            <a:endParaRPr lang="en-US" sz="2000" dirty="0">
              <a:latin typeface="Arial" charset="0"/>
            </a:endParaRPr>
          </a:p>
        </p:txBody>
      </p:sp>
      <p:sp>
        <p:nvSpPr>
          <p:cNvPr id="3" name="Text Placeholder 2"/>
          <p:cNvSpPr>
            <a:spLocks noGrp="1"/>
          </p:cNvSpPr>
          <p:nvPr>
            <p:ph type="body" sz="quarter" idx="3"/>
          </p:nvPr>
        </p:nvSpPr>
        <p:spPr>
          <a:xfrm>
            <a:off x="5410200" y="1535113"/>
            <a:ext cx="2426171" cy="639762"/>
          </a:xfrm>
        </p:spPr>
        <p:txBody>
          <a:bodyPr/>
          <a:lstStyle/>
          <a:p>
            <a:r>
              <a:rPr lang="en-US" dirty="0" smtClean="0"/>
              <a:t>Open Cases</a:t>
            </a:r>
            <a:endParaRPr lang="en-US" dirty="0"/>
          </a:p>
        </p:txBody>
      </p:sp>
      <p:sp>
        <p:nvSpPr>
          <p:cNvPr id="4" name="Content Placeholder 3"/>
          <p:cNvSpPr>
            <a:spLocks noGrp="1"/>
          </p:cNvSpPr>
          <p:nvPr>
            <p:ph sz="quarter" idx="4"/>
          </p:nvPr>
        </p:nvSpPr>
        <p:spPr>
          <a:xfrm>
            <a:off x="5410200" y="2174875"/>
            <a:ext cx="2426170" cy="3667125"/>
          </a:xfrm>
        </p:spPr>
        <p:txBody>
          <a:bodyPr>
            <a:normAutofit/>
          </a:bodyPr>
          <a:lstStyle/>
          <a:p>
            <a:r>
              <a:rPr lang="en-US" sz="1400" dirty="0" smtClean="0">
                <a:latin typeface="Arial"/>
                <a:cs typeface="Arial"/>
                <a:hlinkClick r:id="rId13"/>
              </a:rPr>
              <a:t>Harvard &amp; MIT</a:t>
            </a:r>
            <a:endParaRPr lang="en-US" sz="1400" dirty="0" smtClean="0">
              <a:latin typeface="Arial"/>
              <a:cs typeface="Arial"/>
            </a:endParaRPr>
          </a:p>
          <a:p>
            <a:r>
              <a:rPr lang="en-US" sz="1400" dirty="0" smtClean="0">
                <a:latin typeface="Arial"/>
                <a:cs typeface="Arial"/>
                <a:hlinkClick r:id="rId14"/>
              </a:rPr>
              <a:t>University of Colorado, Boulder</a:t>
            </a:r>
            <a:endParaRPr lang="en-US" sz="1400" dirty="0" smtClean="0">
              <a:latin typeface="Arial"/>
              <a:cs typeface="Arial"/>
            </a:endParaRPr>
          </a:p>
          <a:p>
            <a:r>
              <a:rPr lang="en-US" sz="1400" dirty="0" smtClean="0">
                <a:latin typeface="Arial"/>
                <a:cs typeface="Arial"/>
                <a:hlinkClick r:id="rId15"/>
              </a:rPr>
              <a:t>Miami University, Ohio</a:t>
            </a:r>
            <a:endParaRPr lang="en-US" sz="1400" dirty="0" smtClean="0">
              <a:latin typeface="Arial"/>
              <a:cs typeface="Arial"/>
            </a:endParaRPr>
          </a:p>
        </p:txBody>
      </p:sp>
    </p:spTree>
    <p:extLst>
      <p:ext uri="{BB962C8B-B14F-4D97-AF65-F5344CB8AC3E}">
        <p14:creationId xmlns:p14="http://schemas.microsoft.com/office/powerpoint/2010/main" val="4024311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normAutofit fontScale="90000"/>
          </a:bodyPr>
          <a:lstStyle/>
          <a:p>
            <a:r>
              <a:rPr lang="en-US" sz="4000" dirty="0" smtClean="0"/>
              <a:t>Common Issues/Areas of Concern...</a:t>
            </a:r>
            <a:endParaRPr lang="en-US" sz="4000" dirty="0"/>
          </a:p>
        </p:txBody>
      </p:sp>
      <p:sp>
        <p:nvSpPr>
          <p:cNvPr id="2" name="Text Placeholder 1"/>
          <p:cNvSpPr>
            <a:spLocks noGrp="1"/>
          </p:cNvSpPr>
          <p:nvPr>
            <p:ph type="body" idx="1"/>
          </p:nvPr>
        </p:nvSpPr>
        <p:spPr/>
        <p:txBody>
          <a:bodyPr/>
          <a:lstStyle/>
          <a:p>
            <a:pPr algn="ctr"/>
            <a:r>
              <a:rPr lang="en-US" dirty="0" smtClean="0">
                <a:solidFill>
                  <a:srgbClr val="008000"/>
                </a:solidFill>
                <a:latin typeface="Arial" charset="0"/>
              </a:rPr>
              <a:t>Classroom</a:t>
            </a:r>
            <a:endParaRPr lang="en-US" dirty="0">
              <a:solidFill>
                <a:srgbClr val="008000"/>
              </a:solidFill>
              <a:latin typeface="Arial" charset="0"/>
            </a:endParaRPr>
          </a:p>
        </p:txBody>
      </p:sp>
      <p:sp>
        <p:nvSpPr>
          <p:cNvPr id="58370" name="Content Placeholder 1"/>
          <p:cNvSpPr>
            <a:spLocks noGrp="1"/>
          </p:cNvSpPr>
          <p:nvPr>
            <p:ph sz="half" idx="2"/>
          </p:nvPr>
        </p:nvSpPr>
        <p:spPr/>
        <p:txBody>
          <a:bodyPr>
            <a:normAutofit fontScale="85000" lnSpcReduction="10000"/>
          </a:bodyPr>
          <a:lstStyle/>
          <a:p>
            <a:pPr lvl="1">
              <a:buFont typeface="Arial"/>
              <a:buChar char="•"/>
            </a:pPr>
            <a:endParaRPr lang="en-US" dirty="0" smtClean="0">
              <a:latin typeface="Arial" charset="0"/>
            </a:endParaRPr>
          </a:p>
          <a:p>
            <a:pPr lvl="1">
              <a:buFont typeface="Arial"/>
              <a:buChar char="•"/>
            </a:pPr>
            <a:r>
              <a:rPr lang="en-US" dirty="0" smtClean="0">
                <a:latin typeface="Arial" charset="0"/>
              </a:rPr>
              <a:t>Inaccessible LMS’ and Supplemental Applications</a:t>
            </a:r>
          </a:p>
          <a:p>
            <a:pPr lvl="1">
              <a:buFont typeface="Arial"/>
              <a:buChar char="•"/>
            </a:pPr>
            <a:r>
              <a:rPr lang="en-US" dirty="0" smtClean="0">
                <a:latin typeface="Arial" charset="0"/>
              </a:rPr>
              <a:t>Alternative Text (Textbooks)</a:t>
            </a:r>
          </a:p>
          <a:p>
            <a:pPr lvl="1">
              <a:buFont typeface="Arial"/>
              <a:buChar char="•"/>
            </a:pPr>
            <a:r>
              <a:rPr lang="en-US" dirty="0" smtClean="0">
                <a:latin typeface="Arial" charset="0"/>
              </a:rPr>
              <a:t>Document Accessibility (Word, PPT, PDFs)</a:t>
            </a:r>
          </a:p>
          <a:p>
            <a:pPr lvl="1">
              <a:buFont typeface="Arial"/>
              <a:buChar char="•"/>
            </a:pPr>
            <a:r>
              <a:rPr lang="en-US" dirty="0" smtClean="0">
                <a:latin typeface="Arial" charset="0"/>
              </a:rPr>
              <a:t>Captioning for videos</a:t>
            </a:r>
          </a:p>
          <a:p>
            <a:pPr lvl="1">
              <a:buFont typeface="Arial"/>
              <a:buChar char="•"/>
            </a:pPr>
            <a:r>
              <a:rPr lang="en-US" dirty="0" smtClean="0">
                <a:latin typeface="Arial" charset="0"/>
              </a:rPr>
              <a:t>Inaccessible library resources (databases, search, print resources)</a:t>
            </a:r>
          </a:p>
          <a:p>
            <a:pPr lvl="1">
              <a:buFont typeface="Arial"/>
              <a:buChar char="•"/>
            </a:pPr>
            <a:r>
              <a:rPr lang="en-US" dirty="0" smtClean="0">
                <a:latin typeface="Arial" charset="0"/>
              </a:rPr>
              <a:t>Additional classroom resources (i.e., iClicker, Podiums) </a:t>
            </a:r>
          </a:p>
          <a:p>
            <a:pPr marL="457200" lvl="1" indent="0">
              <a:buNone/>
            </a:pPr>
            <a:endParaRPr lang="en-US" sz="1800" dirty="0" smtClean="0">
              <a:latin typeface="Arial" charset="0"/>
            </a:endParaRPr>
          </a:p>
        </p:txBody>
      </p:sp>
      <p:sp>
        <p:nvSpPr>
          <p:cNvPr id="3" name="Text Placeholder 2"/>
          <p:cNvSpPr>
            <a:spLocks noGrp="1"/>
          </p:cNvSpPr>
          <p:nvPr>
            <p:ph type="body" sz="quarter" idx="3"/>
          </p:nvPr>
        </p:nvSpPr>
        <p:spPr/>
        <p:txBody>
          <a:bodyPr>
            <a:normAutofit fontScale="92500"/>
          </a:bodyPr>
          <a:lstStyle/>
          <a:p>
            <a:pPr algn="ctr"/>
            <a:r>
              <a:rPr lang="en-US" dirty="0" smtClean="0">
                <a:solidFill>
                  <a:srgbClr val="008000"/>
                </a:solidFill>
                <a:latin typeface="Arial"/>
                <a:cs typeface="Arial"/>
              </a:rPr>
              <a:t>General Campus Access</a:t>
            </a:r>
            <a:endParaRPr lang="en-US" dirty="0">
              <a:solidFill>
                <a:srgbClr val="008000"/>
              </a:solidFill>
              <a:latin typeface="Arial"/>
              <a:cs typeface="Arial"/>
            </a:endParaRPr>
          </a:p>
        </p:txBody>
      </p:sp>
      <p:sp>
        <p:nvSpPr>
          <p:cNvPr id="4" name="Content Placeholder 3"/>
          <p:cNvSpPr>
            <a:spLocks noGrp="1"/>
          </p:cNvSpPr>
          <p:nvPr>
            <p:ph sz="quarter" idx="4"/>
          </p:nvPr>
        </p:nvSpPr>
        <p:spPr/>
        <p:txBody>
          <a:bodyPr>
            <a:normAutofit/>
          </a:bodyPr>
          <a:lstStyle/>
          <a:p>
            <a:pPr marL="0" indent="0">
              <a:buNone/>
            </a:pPr>
            <a:endParaRPr lang="en-US" sz="2000" dirty="0" smtClean="0">
              <a:latin typeface="Arial"/>
              <a:cs typeface="Arial"/>
            </a:endParaRPr>
          </a:p>
          <a:p>
            <a:r>
              <a:rPr lang="en-US" sz="1700" dirty="0" smtClean="0">
                <a:latin typeface="Arial"/>
                <a:cs typeface="Arial"/>
              </a:rPr>
              <a:t>Inaccessible university websites/web resources</a:t>
            </a:r>
          </a:p>
          <a:p>
            <a:r>
              <a:rPr lang="en-US" sz="1700" dirty="0" smtClean="0">
                <a:latin typeface="Arial"/>
                <a:cs typeface="Arial"/>
              </a:rPr>
              <a:t>ATMs </a:t>
            </a:r>
          </a:p>
          <a:p>
            <a:r>
              <a:rPr lang="en-US" sz="1700" dirty="0" smtClean="0">
                <a:latin typeface="Arial"/>
                <a:cs typeface="Arial"/>
              </a:rPr>
              <a:t>Access to auxiliary offices (financial aid, registrar)</a:t>
            </a:r>
            <a:endParaRPr lang="en-US" sz="1700" dirty="0">
              <a:latin typeface="Arial"/>
              <a:cs typeface="Arial"/>
            </a:endParaRPr>
          </a:p>
        </p:txBody>
      </p:sp>
    </p:spTree>
    <p:extLst>
      <p:ext uri="{BB962C8B-B14F-4D97-AF65-F5344CB8AC3E}">
        <p14:creationId xmlns:p14="http://schemas.microsoft.com/office/powerpoint/2010/main" val="1632715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normAutofit/>
          </a:bodyPr>
          <a:lstStyle/>
          <a:p>
            <a:pPr algn="l"/>
            <a:r>
              <a:rPr lang="en-US" sz="4000" dirty="0" smtClean="0"/>
              <a:t>Here’s your roadmap!</a:t>
            </a:r>
            <a:endParaRPr lang="en-US" sz="4000" dirty="0"/>
          </a:p>
        </p:txBody>
      </p:sp>
      <p:sp>
        <p:nvSpPr>
          <p:cNvPr id="58370" name="Content Placeholder 1"/>
          <p:cNvSpPr>
            <a:spLocks noGrp="1"/>
          </p:cNvSpPr>
          <p:nvPr>
            <p:ph idx="1"/>
          </p:nvPr>
        </p:nvSpPr>
        <p:spPr/>
        <p:txBody>
          <a:bodyPr>
            <a:normAutofit fontScale="85000" lnSpcReduction="10000"/>
          </a:bodyPr>
          <a:lstStyle/>
          <a:p>
            <a:pPr marL="57150" indent="0">
              <a:buNone/>
            </a:pPr>
            <a:r>
              <a:rPr lang="en-US" sz="3100" b="1" dirty="0" smtClean="0">
                <a:solidFill>
                  <a:srgbClr val="008000"/>
                </a:solidFill>
                <a:latin typeface="Arial" charset="0"/>
              </a:rPr>
              <a:t>Compilation of Resolution Agreements...</a:t>
            </a:r>
          </a:p>
          <a:p>
            <a:pPr marL="457200" lvl="1" indent="0">
              <a:buNone/>
            </a:pPr>
            <a:endParaRPr lang="en-US" sz="2000" dirty="0">
              <a:latin typeface="Arial" charset="0"/>
            </a:endParaRPr>
          </a:p>
          <a:p>
            <a:pPr lvl="1"/>
            <a:r>
              <a:rPr lang="en-US" sz="2000" dirty="0" smtClean="0">
                <a:latin typeface="Arial" charset="0"/>
              </a:rPr>
              <a:t>Establish/Update </a:t>
            </a:r>
            <a:r>
              <a:rPr lang="en-US" sz="2000" b="1" dirty="0" smtClean="0">
                <a:latin typeface="Arial" charset="0"/>
              </a:rPr>
              <a:t>Electronic and Information Technology (EIT) Accessibility Policy</a:t>
            </a:r>
          </a:p>
          <a:p>
            <a:pPr lvl="1"/>
            <a:r>
              <a:rPr lang="en-US" sz="2000" dirty="0" smtClean="0">
                <a:latin typeface="Arial" charset="0"/>
              </a:rPr>
              <a:t>Establish/Update </a:t>
            </a:r>
            <a:r>
              <a:rPr lang="en-US" sz="2000" b="1" dirty="0" smtClean="0">
                <a:latin typeface="Arial" charset="0"/>
              </a:rPr>
              <a:t>EIT Grievance/Remediation Process</a:t>
            </a:r>
          </a:p>
          <a:p>
            <a:pPr lvl="1"/>
            <a:r>
              <a:rPr lang="en-US" sz="2000" dirty="0" smtClean="0">
                <a:latin typeface="Arial" charset="0"/>
              </a:rPr>
              <a:t>Establish/Update </a:t>
            </a:r>
            <a:r>
              <a:rPr lang="en-US" sz="2000" b="1" dirty="0" smtClean="0">
                <a:latin typeface="Arial" charset="0"/>
              </a:rPr>
              <a:t>Procedures for Procurement</a:t>
            </a:r>
          </a:p>
          <a:p>
            <a:pPr lvl="1"/>
            <a:r>
              <a:rPr lang="en-US" sz="2000" dirty="0" smtClean="0">
                <a:latin typeface="Arial" charset="0"/>
              </a:rPr>
              <a:t>Establish </a:t>
            </a:r>
            <a:r>
              <a:rPr lang="en-US" sz="2000" b="1" dirty="0" smtClean="0">
                <a:latin typeface="Arial" charset="0"/>
              </a:rPr>
              <a:t>EIT Accessibility Training </a:t>
            </a:r>
          </a:p>
          <a:p>
            <a:pPr lvl="1"/>
            <a:r>
              <a:rPr lang="en-US" sz="2000" dirty="0" smtClean="0">
                <a:latin typeface="Arial" charset="0"/>
              </a:rPr>
              <a:t>Establish </a:t>
            </a:r>
            <a:r>
              <a:rPr lang="en-US" sz="2000" b="1" dirty="0" smtClean="0">
                <a:latin typeface="Arial" charset="0"/>
              </a:rPr>
              <a:t>Accessibility Web Portal/Website</a:t>
            </a:r>
          </a:p>
          <a:p>
            <a:pPr lvl="1"/>
            <a:r>
              <a:rPr lang="en-US" sz="2000" dirty="0" smtClean="0">
                <a:latin typeface="Arial" charset="0"/>
              </a:rPr>
              <a:t>Hire </a:t>
            </a:r>
            <a:r>
              <a:rPr lang="en-US" sz="2000" b="1" dirty="0" smtClean="0">
                <a:latin typeface="Arial" charset="0"/>
              </a:rPr>
              <a:t>EIT Accessibility Staff</a:t>
            </a:r>
          </a:p>
          <a:p>
            <a:pPr lvl="1"/>
            <a:r>
              <a:rPr lang="en-US" sz="2000" dirty="0" smtClean="0">
                <a:latin typeface="Arial" charset="0"/>
              </a:rPr>
              <a:t>Establish </a:t>
            </a:r>
            <a:r>
              <a:rPr lang="en-US" sz="2000" b="1" dirty="0" smtClean="0">
                <a:latin typeface="Arial" charset="0"/>
              </a:rPr>
              <a:t>Process for Monitoring EIT Issues</a:t>
            </a:r>
          </a:p>
          <a:p>
            <a:pPr lvl="1"/>
            <a:r>
              <a:rPr lang="en-US" sz="2000" b="1" dirty="0" smtClean="0">
                <a:latin typeface="Arial" charset="0"/>
              </a:rPr>
              <a:t>EIT Accessibility Audit</a:t>
            </a:r>
          </a:p>
          <a:p>
            <a:pPr lvl="1"/>
            <a:r>
              <a:rPr lang="en-US" sz="2000" b="1" dirty="0" smtClean="0">
                <a:latin typeface="Arial" charset="0"/>
              </a:rPr>
              <a:t>Institution-Specific Resolutions </a:t>
            </a:r>
            <a:r>
              <a:rPr lang="en-US" sz="2000" dirty="0" smtClean="0">
                <a:latin typeface="Arial" charset="0"/>
              </a:rPr>
              <a:t>(i.e., monetary compensation, department-specific applications/websites, establish non-discrimination policies) </a:t>
            </a:r>
            <a:br>
              <a:rPr lang="en-US" sz="2000" dirty="0" smtClean="0">
                <a:latin typeface="Arial" charset="0"/>
              </a:rPr>
            </a:br>
            <a:endParaRPr lang="en-US" sz="2000" dirty="0" smtClean="0">
              <a:latin typeface="Arial" charset="0"/>
            </a:endParaRPr>
          </a:p>
          <a:p>
            <a:pPr marL="457200" lvl="1" indent="0">
              <a:buNone/>
            </a:pPr>
            <a:endParaRPr lang="en-US" sz="1800" dirty="0" smtClean="0">
              <a:latin typeface="Arial" charset="0"/>
            </a:endParaRPr>
          </a:p>
        </p:txBody>
      </p:sp>
      <p:pic>
        <p:nvPicPr>
          <p:cNvPr id="7" name="Picture 6" descr="thumbtacks on a road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410200"/>
            <a:ext cx="1371600" cy="1371600"/>
          </a:xfrm>
          <a:prstGeom prst="rect">
            <a:avLst/>
          </a:prstGeom>
        </p:spPr>
      </p:pic>
    </p:spTree>
    <p:extLst>
      <p:ext uri="{BB962C8B-B14F-4D97-AF65-F5344CB8AC3E}">
        <p14:creationId xmlns:p14="http://schemas.microsoft.com/office/powerpoint/2010/main" val="1698896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normAutofit fontScale="90000"/>
          </a:bodyPr>
          <a:lstStyle/>
          <a:p>
            <a:pPr algn="l"/>
            <a:r>
              <a:rPr lang="en-US" sz="4000" dirty="0" smtClean="0"/>
              <a:t>Definitions Matter (</a:t>
            </a:r>
            <a:r>
              <a:rPr lang="en-US" sz="4000" dirty="0" smtClean="0">
                <a:hlinkClick r:id="rId3"/>
              </a:rPr>
              <a:t>Our EIT Policy</a:t>
            </a:r>
            <a:r>
              <a:rPr lang="en-US" sz="4000" dirty="0" smtClean="0"/>
              <a:t>)…</a:t>
            </a:r>
            <a:endParaRPr lang="en-US" sz="4000" dirty="0"/>
          </a:p>
        </p:txBody>
      </p:sp>
      <p:sp>
        <p:nvSpPr>
          <p:cNvPr id="58370" name="Content Placeholder 1"/>
          <p:cNvSpPr>
            <a:spLocks noGrp="1"/>
          </p:cNvSpPr>
          <p:nvPr>
            <p:ph idx="1"/>
          </p:nvPr>
        </p:nvSpPr>
        <p:spPr/>
        <p:txBody>
          <a:bodyPr>
            <a:normAutofit fontScale="92500" lnSpcReduction="10000"/>
          </a:bodyPr>
          <a:lstStyle/>
          <a:p>
            <a:pPr marL="57150" indent="0">
              <a:buNone/>
            </a:pPr>
            <a:r>
              <a:rPr lang="en-US" sz="3100" b="1" dirty="0" smtClean="0">
                <a:latin typeface="Arial" panose="020B0604020202020204" pitchFamily="34" charset="0"/>
                <a:cs typeface="Arial" panose="020B0604020202020204" pitchFamily="34" charset="0"/>
              </a:rPr>
              <a:t>Lifted the definitions from Penn St. Settlement…</a:t>
            </a:r>
          </a:p>
          <a:p>
            <a:pPr marL="57150" indent="0">
              <a:buNone/>
            </a:pPr>
            <a:endParaRPr lang="en-US" sz="2100" b="1" dirty="0" smtClean="0">
              <a:latin typeface="Arial" panose="020B0604020202020204" pitchFamily="34" charset="0"/>
              <a:cs typeface="Arial" panose="020B0604020202020204" pitchFamily="34" charset="0"/>
            </a:endParaRPr>
          </a:p>
          <a:p>
            <a:pPr marL="57150" indent="0">
              <a:buNone/>
            </a:pPr>
            <a:r>
              <a:rPr lang="en-US" sz="3100" b="1" dirty="0" smtClean="0">
                <a:solidFill>
                  <a:srgbClr val="008000"/>
                </a:solidFill>
                <a:latin typeface="Arial" panose="020B0604020202020204" pitchFamily="34" charset="0"/>
                <a:cs typeface="Arial" panose="020B0604020202020204" pitchFamily="34" charset="0"/>
              </a:rPr>
              <a:t>Accessibility – </a:t>
            </a:r>
          </a:p>
          <a:p>
            <a:pPr marL="457200" lvl="1" indent="0">
              <a:buNone/>
            </a:pPr>
            <a:r>
              <a:rPr lang="en-US" sz="1400" dirty="0" smtClean="0">
                <a:latin typeface="Arial" panose="020B0604020202020204" pitchFamily="34" charset="0"/>
                <a:cs typeface="Arial" panose="020B0604020202020204" pitchFamily="34" charset="0"/>
              </a:rPr>
              <a:t>“…individuals with disabilities are able to independently acquire the same information, engage in the same interactions, and enjoy the same services within the same timeframe as individuals without disabilities…”</a:t>
            </a:r>
          </a:p>
          <a:p>
            <a:pPr marL="57150" indent="0">
              <a:buNone/>
            </a:pPr>
            <a:endParaRPr lang="en-US" sz="2100" dirty="0" smtClean="0">
              <a:latin typeface="Arial" panose="020B0604020202020204" pitchFamily="34" charset="0"/>
              <a:cs typeface="Arial" panose="020B0604020202020204" pitchFamily="34" charset="0"/>
            </a:endParaRPr>
          </a:p>
          <a:p>
            <a:pPr marL="57150" indent="0">
              <a:buNone/>
            </a:pPr>
            <a:r>
              <a:rPr lang="en-US" sz="3100" b="1" dirty="0" smtClean="0">
                <a:solidFill>
                  <a:srgbClr val="008000"/>
                </a:solidFill>
                <a:latin typeface="Arial" panose="020B0604020202020204" pitchFamily="34" charset="0"/>
                <a:cs typeface="Arial" panose="020B0604020202020204" pitchFamily="34" charset="0"/>
              </a:rPr>
              <a:t>Electronic and Information Technology – </a:t>
            </a:r>
          </a:p>
          <a:p>
            <a:pPr marL="457200" lvl="1" indent="0">
              <a:buNone/>
            </a:pPr>
            <a:r>
              <a:rPr lang="en-US" sz="1400" b="1"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electronic and information technology includes, but is not limited to, the internet and intranet websites, content delivered in digital form, electronic books and electronic book reading systems, search engines and databases, learning management systems, classroom technology and multimedia, personal response systems(“clickers”), and office equipment such as classroom podiums, copiers and fax </a:t>
            </a:r>
            <a:r>
              <a:rPr lang="en-US" sz="1400" dirty="0" smtClean="0">
                <a:latin typeface="Arial" panose="020B0604020202020204" pitchFamily="34" charset="0"/>
                <a:cs typeface="Arial" panose="020B0604020202020204" pitchFamily="34" charset="0"/>
              </a:rPr>
              <a:t>machines…”</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457200" lvl="1" indent="0">
              <a:buNone/>
            </a:pPr>
            <a:endParaRPr lang="en-US" sz="1800" dirty="0" smtClean="0">
              <a:latin typeface="Arial" charset="0"/>
            </a:endParaRPr>
          </a:p>
        </p:txBody>
      </p:sp>
    </p:spTree>
    <p:extLst>
      <p:ext uri="{BB962C8B-B14F-4D97-AF65-F5344CB8AC3E}">
        <p14:creationId xmlns:p14="http://schemas.microsoft.com/office/powerpoint/2010/main" val="2354019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normAutofit/>
          </a:bodyPr>
          <a:lstStyle/>
          <a:p>
            <a:r>
              <a:rPr lang="en-US" sz="4000" dirty="0" smtClean="0"/>
              <a:t>Comparing Mason…</a:t>
            </a:r>
            <a:endParaRPr lang="en-US" sz="4000" dirty="0"/>
          </a:p>
        </p:txBody>
      </p:sp>
      <p:sp>
        <p:nvSpPr>
          <p:cNvPr id="58370" name="Content Placeholder 1"/>
          <p:cNvSpPr>
            <a:spLocks noGrp="1"/>
          </p:cNvSpPr>
          <p:nvPr>
            <p:ph idx="1"/>
          </p:nvPr>
        </p:nvSpPr>
        <p:spPr/>
        <p:txBody>
          <a:bodyPr>
            <a:normAutofit/>
          </a:bodyPr>
          <a:lstStyle/>
          <a:p>
            <a:pPr>
              <a:buFont typeface="Arial"/>
              <a:buChar char="•"/>
            </a:pPr>
            <a:r>
              <a:rPr lang="en-US" sz="2400" b="1" dirty="0" smtClean="0">
                <a:solidFill>
                  <a:srgbClr val="008000"/>
                </a:solidFill>
                <a:latin typeface="Arial" charset="0"/>
              </a:rPr>
              <a:t>National cases had Mason equivalents!</a:t>
            </a:r>
          </a:p>
          <a:p>
            <a:pPr lvl="1">
              <a:buFont typeface="Arial"/>
              <a:buChar char="•"/>
            </a:pPr>
            <a:r>
              <a:rPr lang="en-US" sz="1800" b="1" dirty="0" smtClean="0">
                <a:solidFill>
                  <a:srgbClr val="FF0000"/>
                </a:solidFill>
                <a:latin typeface="Arial" charset="0"/>
              </a:rPr>
              <a:t>MyLabs and other supplemental applications</a:t>
            </a:r>
          </a:p>
          <a:p>
            <a:pPr lvl="1">
              <a:buFont typeface="Arial"/>
              <a:buChar char="•"/>
            </a:pPr>
            <a:r>
              <a:rPr lang="en-US" sz="1800" b="1" dirty="0" smtClean="0">
                <a:solidFill>
                  <a:srgbClr val="FF0000"/>
                </a:solidFill>
                <a:latin typeface="Arial" charset="0"/>
              </a:rPr>
              <a:t>Captioning</a:t>
            </a:r>
          </a:p>
          <a:p>
            <a:pPr lvl="1">
              <a:buFont typeface="Arial"/>
              <a:buChar char="•"/>
            </a:pPr>
            <a:r>
              <a:rPr lang="en-US" sz="1800" dirty="0" smtClean="0">
                <a:latin typeface="Arial" charset="0"/>
              </a:rPr>
              <a:t>Inaccessible websites/web-based documents</a:t>
            </a:r>
          </a:p>
          <a:p>
            <a:pPr lvl="1">
              <a:buFont typeface="Arial"/>
              <a:buChar char="•"/>
            </a:pPr>
            <a:r>
              <a:rPr lang="en-US" sz="1800" dirty="0" smtClean="0">
                <a:latin typeface="Arial" charset="0"/>
              </a:rPr>
              <a:t>DE courses</a:t>
            </a:r>
          </a:p>
          <a:p>
            <a:pPr lvl="1">
              <a:buFont typeface="Arial"/>
              <a:buChar char="•"/>
            </a:pPr>
            <a:r>
              <a:rPr lang="en-US" sz="1800" dirty="0" smtClean="0">
                <a:latin typeface="Arial" charset="0"/>
              </a:rPr>
              <a:t>Communication breakdowns</a:t>
            </a:r>
          </a:p>
          <a:p>
            <a:pPr lvl="1">
              <a:buFont typeface="Arial"/>
              <a:buChar char="•"/>
            </a:pPr>
            <a:r>
              <a:rPr lang="en-US" sz="1800" dirty="0" smtClean="0">
                <a:latin typeface="Arial" charset="0"/>
              </a:rPr>
              <a:t>Purchasing/procurement issues</a:t>
            </a:r>
          </a:p>
          <a:p>
            <a:pPr marL="457200" lvl="1" indent="0">
              <a:buNone/>
            </a:pPr>
            <a:endParaRPr lang="en-US" sz="1800" dirty="0" smtClean="0">
              <a:latin typeface="Arial" charset="0"/>
            </a:endParaRPr>
          </a:p>
          <a:p>
            <a:r>
              <a:rPr lang="en-US" sz="2400" b="1" dirty="0" smtClean="0">
                <a:solidFill>
                  <a:srgbClr val="008000"/>
                </a:solidFill>
                <a:latin typeface="Arial" charset="0"/>
              </a:rPr>
              <a:t>University’s IT infrastructure was changing</a:t>
            </a:r>
          </a:p>
          <a:p>
            <a:pPr lvl="1"/>
            <a:r>
              <a:rPr lang="en-US" sz="1800" dirty="0" smtClean="0">
                <a:latin typeface="Arial" charset="0"/>
              </a:rPr>
              <a:t>Shift away from ‘</a:t>
            </a:r>
            <a:r>
              <a:rPr lang="en-US" sz="1800" dirty="0" err="1" smtClean="0">
                <a:latin typeface="Arial" charset="0"/>
              </a:rPr>
              <a:t>siloed</a:t>
            </a:r>
            <a:r>
              <a:rPr lang="en-US" sz="1800" dirty="0" smtClean="0">
                <a:latin typeface="Arial" charset="0"/>
              </a:rPr>
              <a:t>’ delivery model</a:t>
            </a:r>
          </a:p>
          <a:p>
            <a:pPr lvl="1"/>
            <a:r>
              <a:rPr lang="en-US" sz="1800" dirty="0" smtClean="0">
                <a:latin typeface="Arial" charset="0"/>
              </a:rPr>
              <a:t>Enterprise systems overhauled/updated</a:t>
            </a:r>
          </a:p>
          <a:p>
            <a:endParaRPr lang="en-US" sz="2000" dirty="0">
              <a:latin typeface="Arial" charset="0"/>
            </a:endParaRPr>
          </a:p>
        </p:txBody>
      </p:sp>
    </p:spTree>
    <p:extLst>
      <p:ext uri="{BB962C8B-B14F-4D97-AF65-F5344CB8AC3E}">
        <p14:creationId xmlns:p14="http://schemas.microsoft.com/office/powerpoint/2010/main" val="3291802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Information Technology Accessibility “Working” Group (ITAG)</a:t>
            </a:r>
          </a:p>
          <a:p>
            <a:pPr algn="r"/>
            <a:r>
              <a:rPr lang="en-US" sz="2800" b="1" dirty="0" smtClean="0">
                <a:solidFill>
                  <a:schemeClr val="accent1">
                    <a:lumMod val="75000"/>
                  </a:schemeClr>
                </a:solidFill>
              </a:rPr>
              <a:t>FY13-FY14</a:t>
            </a:r>
            <a:endParaRPr lang="en-US" sz="2800" b="1" dirty="0">
              <a:solidFill>
                <a:schemeClr val="accent1">
                  <a:lumMod val="75000"/>
                </a:schemeClr>
              </a:solidFill>
            </a:endParaRPr>
          </a:p>
        </p:txBody>
      </p:sp>
    </p:spTree>
    <p:extLst>
      <p:ext uri="{BB962C8B-B14F-4D97-AF65-F5344CB8AC3E}">
        <p14:creationId xmlns:p14="http://schemas.microsoft.com/office/powerpoint/2010/main" val="41711193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IT Accessibility Working Group (ITAG)</a:t>
            </a:r>
            <a:endParaRPr lang="en-US" sz="4000" dirty="0"/>
          </a:p>
        </p:txBody>
      </p:sp>
      <p:sp>
        <p:nvSpPr>
          <p:cNvPr id="3" name="Content Placeholder 2"/>
          <p:cNvSpPr>
            <a:spLocks noGrp="1"/>
          </p:cNvSpPr>
          <p:nvPr>
            <p:ph idx="1"/>
          </p:nvPr>
        </p:nvSpPr>
        <p:spPr>
          <a:xfrm>
            <a:off x="457200" y="1600201"/>
            <a:ext cx="7467600" cy="4241800"/>
          </a:xfrm>
        </p:spPr>
        <p:txBody>
          <a:bodyPr>
            <a:noAutofit/>
          </a:bodyPr>
          <a:lstStyle/>
          <a:p>
            <a:r>
              <a:rPr lang="en-US" sz="2000" dirty="0" smtClean="0"/>
              <a:t>Established in/met throughout Spring 2013</a:t>
            </a:r>
          </a:p>
          <a:p>
            <a:r>
              <a:rPr lang="en-US" sz="2000" dirty="0" smtClean="0"/>
              <a:t>Stakeholders from Library, UL, ITS, CTFE, DE, Legal, Academic Depts., and CDE</a:t>
            </a:r>
          </a:p>
          <a:p>
            <a:r>
              <a:rPr lang="en-US" sz="2000" dirty="0" smtClean="0"/>
              <a:t>Issues and challenges centered on addressing needs of students with sensory impairments</a:t>
            </a:r>
          </a:p>
          <a:p>
            <a:pPr lvl="1"/>
            <a:r>
              <a:rPr lang="en-US" sz="1800" dirty="0" smtClean="0"/>
              <a:t>At the time, we had 81 total students with sensory impairments…included 8 incoming blind students (both grad and undergrad) and that total was almost 50/50 in terms of the number of students with vision and/or hearing loss</a:t>
            </a:r>
          </a:p>
          <a:p>
            <a:pPr marL="457200" lvl="1" indent="0">
              <a:buNone/>
            </a:pPr>
            <a:endParaRPr lang="en-US" sz="1800" dirty="0" smtClean="0"/>
          </a:p>
          <a:p>
            <a:r>
              <a:rPr lang="en-US" sz="2000" dirty="0" smtClean="0"/>
              <a:t>Information available on </a:t>
            </a:r>
            <a:r>
              <a:rPr lang="en-US" sz="2000" dirty="0"/>
              <a:t>our website: </a:t>
            </a:r>
            <a:r>
              <a:rPr lang="en-US" sz="2000" dirty="0">
                <a:hlinkClick r:id="rId3"/>
              </a:rPr>
              <a:t>http://ati.gmu.edu/policy/it-accessibility-working-group</a:t>
            </a:r>
            <a:r>
              <a:rPr lang="en-US" sz="2000" dirty="0" smtClean="0">
                <a:hlinkClick r:id="rId3"/>
              </a:rPr>
              <a:t>/</a:t>
            </a:r>
            <a:r>
              <a:rPr lang="en-US" sz="2000" dirty="0" smtClean="0"/>
              <a:t> </a:t>
            </a:r>
          </a:p>
          <a:p>
            <a:pPr marL="0" indent="0">
              <a:buNone/>
            </a:pPr>
            <a:endParaRPr lang="en-US" sz="1800" dirty="0" smtClean="0"/>
          </a:p>
        </p:txBody>
      </p:sp>
    </p:spTree>
    <p:extLst>
      <p:ext uri="{BB962C8B-B14F-4D97-AF65-F5344CB8AC3E}">
        <p14:creationId xmlns:p14="http://schemas.microsoft.com/office/powerpoint/2010/main" val="1785106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lstStyle/>
          <a:p>
            <a:r>
              <a:rPr lang="en-US" sz="4000" dirty="0" smtClean="0"/>
              <a:t>Issues Identified by ITAG</a:t>
            </a:r>
            <a:endParaRPr lang="en-US" sz="3600" dirty="0"/>
          </a:p>
        </p:txBody>
      </p:sp>
      <p:sp>
        <p:nvSpPr>
          <p:cNvPr id="58370" name="Content Placeholder 1"/>
          <p:cNvSpPr>
            <a:spLocks noGrp="1"/>
          </p:cNvSpPr>
          <p:nvPr>
            <p:ph idx="1"/>
          </p:nvPr>
        </p:nvSpPr>
        <p:spPr/>
        <p:txBody>
          <a:bodyPr/>
          <a:lstStyle/>
          <a:p>
            <a:pPr>
              <a:buFont typeface="Arial"/>
              <a:buChar char="•"/>
            </a:pPr>
            <a:r>
              <a:rPr lang="en-US" sz="2000" b="1" dirty="0" smtClean="0">
                <a:solidFill>
                  <a:srgbClr val="FF0000"/>
                </a:solidFill>
                <a:latin typeface="Arial" charset="0"/>
              </a:rPr>
              <a:t>Accessibility vs. Accommodation </a:t>
            </a:r>
          </a:p>
          <a:p>
            <a:pPr lvl="1"/>
            <a:r>
              <a:rPr lang="en-US" sz="1800" dirty="0" smtClean="0">
                <a:latin typeface="Arial" charset="0"/>
              </a:rPr>
              <a:t>JIT vs. Development </a:t>
            </a:r>
          </a:p>
          <a:p>
            <a:pPr lvl="1"/>
            <a:r>
              <a:rPr lang="en-US" sz="1800" dirty="0" smtClean="0">
                <a:latin typeface="Arial" charset="0"/>
              </a:rPr>
              <a:t>Time/Staffing</a:t>
            </a:r>
          </a:p>
          <a:p>
            <a:pPr lvl="1"/>
            <a:r>
              <a:rPr lang="en-US" sz="1800" dirty="0" smtClean="0">
                <a:latin typeface="Arial" charset="0"/>
              </a:rPr>
              <a:t>Inconsistency</a:t>
            </a:r>
          </a:p>
          <a:p>
            <a:r>
              <a:rPr lang="en-US" sz="2000" dirty="0">
                <a:latin typeface="Arial" charset="0"/>
              </a:rPr>
              <a:t>Compliance/Enforcement</a:t>
            </a:r>
          </a:p>
          <a:p>
            <a:r>
              <a:rPr lang="en-US" sz="2000" dirty="0">
                <a:latin typeface="Arial" charset="0"/>
              </a:rPr>
              <a:t>Costs </a:t>
            </a:r>
          </a:p>
          <a:p>
            <a:pPr>
              <a:buFont typeface="Arial"/>
              <a:buChar char="•"/>
            </a:pPr>
            <a:r>
              <a:rPr lang="en-US" sz="2000" dirty="0" smtClean="0">
                <a:latin typeface="Arial" charset="0"/>
              </a:rPr>
              <a:t>E-Learning Technology </a:t>
            </a:r>
          </a:p>
          <a:p>
            <a:r>
              <a:rPr lang="en-US" sz="2000" dirty="0">
                <a:latin typeface="Arial" charset="0"/>
              </a:rPr>
              <a:t>Legal Issues</a:t>
            </a:r>
          </a:p>
          <a:p>
            <a:pPr>
              <a:buFont typeface="Arial"/>
              <a:buChar char="•"/>
            </a:pPr>
            <a:r>
              <a:rPr lang="en-US" sz="2000" b="1" dirty="0" smtClean="0">
                <a:solidFill>
                  <a:srgbClr val="FF0000"/>
                </a:solidFill>
                <a:latin typeface="Arial" charset="0"/>
              </a:rPr>
              <a:t>Non-Inclusive Practices/Awareness</a:t>
            </a:r>
            <a:r>
              <a:rPr lang="en-US" sz="2000" dirty="0" smtClean="0">
                <a:latin typeface="Arial" charset="0"/>
              </a:rPr>
              <a:t> </a:t>
            </a:r>
          </a:p>
          <a:p>
            <a:pPr>
              <a:buFont typeface="Arial"/>
              <a:buChar char="•"/>
            </a:pPr>
            <a:r>
              <a:rPr lang="en-US" sz="2000" dirty="0" smtClean="0">
                <a:latin typeface="Arial" charset="0"/>
              </a:rPr>
              <a:t>Procurement</a:t>
            </a:r>
          </a:p>
          <a:p>
            <a:pPr lvl="1"/>
            <a:endParaRPr lang="en-US" sz="2000" dirty="0">
              <a:latin typeface="Arial" charset="0"/>
            </a:endParaRPr>
          </a:p>
          <a:p>
            <a:pPr lvl="1"/>
            <a:endParaRPr lang="en-US" sz="2000" dirty="0">
              <a:latin typeface="Arial" charset="0"/>
            </a:endParaRPr>
          </a:p>
          <a:p>
            <a:endParaRPr lang="en-US" sz="2400" dirty="0">
              <a:latin typeface="Arial" charset="0"/>
            </a:endParaRPr>
          </a:p>
        </p:txBody>
      </p:sp>
    </p:spTree>
    <p:extLst>
      <p:ext uri="{BB962C8B-B14F-4D97-AF65-F5344CB8AC3E}">
        <p14:creationId xmlns:p14="http://schemas.microsoft.com/office/powerpoint/2010/main" val="1343763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Impact/High Priority  	</a:t>
            </a:r>
            <a:endParaRPr lang="en-US" dirty="0"/>
          </a:p>
        </p:txBody>
      </p:sp>
      <p:sp>
        <p:nvSpPr>
          <p:cNvPr id="3" name="Text Placeholder 2"/>
          <p:cNvSpPr>
            <a:spLocks noGrp="1"/>
          </p:cNvSpPr>
          <p:nvPr>
            <p:ph type="body" idx="1"/>
          </p:nvPr>
        </p:nvSpPr>
        <p:spPr/>
        <p:txBody>
          <a:bodyPr/>
          <a:lstStyle/>
          <a:p>
            <a:r>
              <a:rPr lang="en-US" dirty="0" smtClean="0"/>
              <a:t>ITAG Recommendations</a:t>
            </a:r>
            <a:endParaRPr lang="en-US" dirty="0"/>
          </a:p>
        </p:txBody>
      </p:sp>
    </p:spTree>
    <p:extLst>
      <p:ext uri="{BB962C8B-B14F-4D97-AF65-F5344CB8AC3E}">
        <p14:creationId xmlns:p14="http://schemas.microsoft.com/office/powerpoint/2010/main" val="239095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ea typeface="+mj-ea"/>
                <a:cs typeface="+mj-cs"/>
              </a:rPr>
              <a:t>What we’ll cover</a:t>
            </a:r>
            <a:endParaRPr lang="en-US" dirty="0">
              <a:solidFill>
                <a:schemeClr val="tx1"/>
              </a:solidFill>
              <a:ea typeface="+mj-ea"/>
              <a:cs typeface="+mj-cs"/>
            </a:endParaRPr>
          </a:p>
        </p:txBody>
      </p:sp>
      <p:sp>
        <p:nvSpPr>
          <p:cNvPr id="66562" name="Content Placeholder 2"/>
          <p:cNvSpPr>
            <a:spLocks noGrp="1"/>
          </p:cNvSpPr>
          <p:nvPr>
            <p:ph idx="1"/>
          </p:nvPr>
        </p:nvSpPr>
        <p:spPr>
          <a:xfrm>
            <a:off x="685800" y="1447800"/>
            <a:ext cx="7848600" cy="3962400"/>
          </a:xfrm>
        </p:spPr>
        <p:txBody>
          <a:bodyPr>
            <a:noAutofit/>
          </a:bodyPr>
          <a:lstStyle/>
          <a:p>
            <a:pPr>
              <a:defRPr/>
            </a:pPr>
            <a:r>
              <a:rPr lang="en-US" sz="2000" b="1" dirty="0" smtClean="0">
                <a:solidFill>
                  <a:srgbClr val="008000"/>
                </a:solidFill>
              </a:rPr>
              <a:t>About Us</a:t>
            </a:r>
          </a:p>
          <a:p>
            <a:pPr>
              <a:defRPr/>
            </a:pPr>
            <a:r>
              <a:rPr lang="en-US" sz="2000" b="1" dirty="0" smtClean="0">
                <a:solidFill>
                  <a:srgbClr val="008000"/>
                </a:solidFill>
              </a:rPr>
              <a:t>Issues/Challenges Impacting IHE </a:t>
            </a:r>
          </a:p>
          <a:p>
            <a:pPr marL="857250" lvl="1" indent="-457200">
              <a:buFont typeface="Lucida Grande"/>
              <a:buChar char="-"/>
              <a:defRPr/>
            </a:pPr>
            <a:r>
              <a:rPr lang="en-US" sz="1600" dirty="0" smtClean="0">
                <a:solidFill>
                  <a:srgbClr val="000000"/>
                </a:solidFill>
              </a:rPr>
              <a:t>Trending</a:t>
            </a:r>
          </a:p>
          <a:p>
            <a:pPr marL="857250" lvl="1" indent="-457200">
              <a:buFont typeface="Lucida Grande"/>
              <a:buChar char="-"/>
              <a:defRPr/>
            </a:pPr>
            <a:r>
              <a:rPr lang="en-US" sz="1600" dirty="0" smtClean="0">
                <a:solidFill>
                  <a:srgbClr val="000000"/>
                </a:solidFill>
              </a:rPr>
              <a:t>Higher Ed Accessibility Lawsuits</a:t>
            </a:r>
          </a:p>
          <a:p>
            <a:pPr>
              <a:defRPr/>
            </a:pPr>
            <a:r>
              <a:rPr lang="en-US" sz="2000" b="1" dirty="0" smtClean="0">
                <a:solidFill>
                  <a:srgbClr val="008000"/>
                </a:solidFill>
              </a:rPr>
              <a:t>IT Accessibility Working Group</a:t>
            </a:r>
            <a:endParaRPr lang="en-US" sz="1600" b="1" dirty="0" smtClean="0">
              <a:solidFill>
                <a:srgbClr val="008000"/>
              </a:solidFill>
            </a:endParaRPr>
          </a:p>
          <a:p>
            <a:pPr>
              <a:defRPr/>
            </a:pPr>
            <a:r>
              <a:rPr lang="en-US" sz="2000" b="1" dirty="0" smtClean="0">
                <a:solidFill>
                  <a:srgbClr val="008000"/>
                </a:solidFill>
              </a:rPr>
              <a:t>Strategies/Recommendations in Practice</a:t>
            </a:r>
          </a:p>
          <a:p>
            <a:pPr marL="857250" lvl="1" indent="-457200">
              <a:buFont typeface="Lucida Grande"/>
              <a:buChar char="-"/>
              <a:defRPr/>
            </a:pPr>
            <a:r>
              <a:rPr lang="en-US" sz="1600" dirty="0" smtClean="0">
                <a:solidFill>
                  <a:srgbClr val="000000"/>
                </a:solidFill>
              </a:rPr>
              <a:t>Policy Updates</a:t>
            </a:r>
          </a:p>
          <a:p>
            <a:pPr marL="857250" lvl="1" indent="-457200">
              <a:buFont typeface="Lucida Grande"/>
              <a:buChar char="-"/>
              <a:defRPr/>
            </a:pPr>
            <a:r>
              <a:rPr lang="en-US" sz="1600" dirty="0" smtClean="0">
                <a:solidFill>
                  <a:srgbClr val="000000"/>
                </a:solidFill>
              </a:rPr>
              <a:t>Updated Training Resources</a:t>
            </a:r>
          </a:p>
          <a:p>
            <a:pPr marL="857250" lvl="1" indent="-457200">
              <a:buFont typeface="Lucida Grande"/>
              <a:buChar char="-"/>
              <a:defRPr/>
            </a:pPr>
            <a:r>
              <a:rPr lang="en-US" sz="1600" dirty="0" smtClean="0"/>
              <a:t>Updated </a:t>
            </a:r>
            <a:r>
              <a:rPr lang="en-US" sz="1600" dirty="0"/>
              <a:t>Service Workflows</a:t>
            </a:r>
          </a:p>
          <a:p>
            <a:pPr marL="857250" lvl="1" indent="-457200">
              <a:buFont typeface="Lucida Grande"/>
              <a:buChar char="-"/>
              <a:defRPr/>
            </a:pPr>
            <a:r>
              <a:rPr lang="en-US" sz="1600" dirty="0" smtClean="0">
                <a:solidFill>
                  <a:srgbClr val="000000"/>
                </a:solidFill>
              </a:rPr>
              <a:t>Current/Future Projects </a:t>
            </a:r>
          </a:p>
          <a:p>
            <a:pPr>
              <a:defRPr/>
            </a:pPr>
            <a:r>
              <a:rPr lang="en-US" sz="2000" b="1" dirty="0" smtClean="0">
                <a:solidFill>
                  <a:srgbClr val="008000"/>
                </a:solidFill>
                <a:cs typeface="Corbel"/>
              </a:rPr>
              <a:t>Q&amp;A</a:t>
            </a:r>
          </a:p>
          <a:p>
            <a:pPr marL="0" indent="0" eaLnBrk="1" hangingPunct="1">
              <a:buFont typeface="Times" charset="0"/>
              <a:buNone/>
              <a:defRPr/>
            </a:pPr>
            <a:endParaRPr lang="en-US" sz="1800" dirty="0">
              <a:latin typeface="Corbel" charset="0"/>
              <a:cs typeface="+mn-cs"/>
            </a:endParaRPr>
          </a:p>
          <a:p>
            <a:pPr eaLnBrk="1" hangingPunct="1">
              <a:defRPr/>
            </a:pPr>
            <a:endParaRPr lang="en-US" sz="1800" dirty="0">
              <a:latin typeface="Corbel" charset="0"/>
              <a:cs typeface="+mn-cs"/>
            </a:endParaRPr>
          </a:p>
        </p:txBody>
      </p:sp>
    </p:spTree>
    <p:extLst>
      <p:ext uri="{BB962C8B-B14F-4D97-AF65-F5344CB8AC3E}">
        <p14:creationId xmlns:p14="http://schemas.microsoft.com/office/powerpoint/2010/main" val="569661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200" dirty="0" smtClean="0"/>
              <a:t>ITAG High Priority/High Impact Recs </a:t>
            </a:r>
            <a:endParaRPr lang="en-US" sz="3200" dirty="0">
              <a:cs typeface="+mj-cs"/>
            </a:endParaRPr>
          </a:p>
        </p:txBody>
      </p:sp>
      <p:sp>
        <p:nvSpPr>
          <p:cNvPr id="2" name="Content Placeholder 1"/>
          <p:cNvSpPr>
            <a:spLocks noGrp="1"/>
          </p:cNvSpPr>
          <p:nvPr>
            <p:ph idx="1"/>
          </p:nvPr>
        </p:nvSpPr>
        <p:spPr>
          <a:xfrm>
            <a:off x="457200" y="1549400"/>
            <a:ext cx="7990652" cy="4241800"/>
          </a:xfrm>
        </p:spPr>
        <p:txBody>
          <a:bodyPr>
            <a:noAutofit/>
          </a:bodyPr>
          <a:lstStyle/>
          <a:p>
            <a:pPr>
              <a:defRPr/>
            </a:pPr>
            <a:r>
              <a:rPr lang="en-US" sz="2000" b="1" dirty="0" smtClean="0">
                <a:solidFill>
                  <a:srgbClr val="008000"/>
                </a:solidFill>
              </a:rPr>
              <a:t>Improving Student Access in the Classroom</a:t>
            </a:r>
          </a:p>
          <a:p>
            <a:pPr marL="857250" lvl="1" indent="-457200">
              <a:defRPr/>
            </a:pPr>
            <a:r>
              <a:rPr lang="en-US" sz="1600" dirty="0" smtClean="0"/>
              <a:t>Provost’s </a:t>
            </a:r>
            <a:r>
              <a:rPr lang="en-US" sz="1600" dirty="0"/>
              <a:t>Letter</a:t>
            </a:r>
          </a:p>
          <a:p>
            <a:pPr marL="857250" lvl="1" indent="-457200">
              <a:defRPr/>
            </a:pPr>
            <a:r>
              <a:rPr lang="en-US" sz="1600" dirty="0" smtClean="0"/>
              <a:t>Established Basic </a:t>
            </a:r>
            <a:r>
              <a:rPr lang="en-US" sz="1600" dirty="0"/>
              <a:t>Design Considerations (captioning, accessible document design</a:t>
            </a:r>
            <a:r>
              <a:rPr lang="en-US" sz="1600" dirty="0" smtClean="0"/>
              <a:t>)</a:t>
            </a:r>
          </a:p>
          <a:p>
            <a:pPr marL="857250" lvl="1" indent="-457200">
              <a:defRPr/>
            </a:pPr>
            <a:r>
              <a:rPr lang="en-US" sz="1600" dirty="0" smtClean="0"/>
              <a:t>Accessibility reviews for DE courses </a:t>
            </a:r>
          </a:p>
          <a:p>
            <a:pPr marL="857250" lvl="1" indent="-457200">
              <a:buFont typeface="Lucida Grande"/>
              <a:buChar char="-"/>
              <a:defRPr/>
            </a:pPr>
            <a:r>
              <a:rPr lang="en-US" sz="1600" dirty="0" smtClean="0"/>
              <a:t>Improved communications/collaboration</a:t>
            </a:r>
          </a:p>
          <a:p>
            <a:pPr marL="857250" lvl="1" indent="-457200">
              <a:buFont typeface="Lucida Grande"/>
              <a:buChar char="-"/>
              <a:defRPr/>
            </a:pPr>
            <a:r>
              <a:rPr lang="en-US" sz="1600" dirty="0" smtClean="0"/>
              <a:t>Training with Academic Units/Depts./Instructional Designers</a:t>
            </a:r>
          </a:p>
          <a:p>
            <a:pPr marL="857250" lvl="1" indent="-457200">
              <a:buFont typeface="Lucida Grande"/>
              <a:buChar char="-"/>
              <a:defRPr/>
            </a:pPr>
            <a:r>
              <a:rPr lang="en-US" sz="1600" dirty="0" smtClean="0"/>
              <a:t>Accessibility testing of e-learning and IT resources </a:t>
            </a:r>
          </a:p>
          <a:p>
            <a:pPr>
              <a:defRPr/>
            </a:pPr>
            <a:r>
              <a:rPr lang="en-US" sz="2000" b="1" dirty="0" smtClean="0">
                <a:solidFill>
                  <a:srgbClr val="008000"/>
                </a:solidFill>
              </a:rPr>
              <a:t>Improving Web Accessibility/Procurement</a:t>
            </a:r>
          </a:p>
          <a:p>
            <a:pPr marL="857250" lvl="1" indent="-457200">
              <a:buFont typeface="Lucida Grande"/>
              <a:buChar char="-"/>
              <a:defRPr/>
            </a:pPr>
            <a:r>
              <a:rPr lang="en-US" sz="1600" dirty="0" smtClean="0"/>
              <a:t>ASRB Changes/Updates</a:t>
            </a:r>
          </a:p>
          <a:p>
            <a:pPr marL="857250" lvl="1" indent="-457200">
              <a:buFont typeface="Lucida Grande"/>
              <a:buChar char="-"/>
              <a:defRPr/>
            </a:pPr>
            <a:r>
              <a:rPr lang="en-US" sz="1600" dirty="0" smtClean="0"/>
              <a:t>Prioritization of websites for accessibility testing</a:t>
            </a:r>
          </a:p>
          <a:p>
            <a:pPr>
              <a:defRPr/>
            </a:pPr>
            <a:r>
              <a:rPr lang="en-US" sz="2000" b="1" dirty="0" smtClean="0">
                <a:solidFill>
                  <a:srgbClr val="008000"/>
                </a:solidFill>
              </a:rPr>
              <a:t>Structural Improvements</a:t>
            </a:r>
          </a:p>
          <a:p>
            <a:pPr marL="857250" lvl="1" indent="-457200">
              <a:buFont typeface="Lucida Grande"/>
              <a:buChar char="-"/>
              <a:defRPr/>
            </a:pPr>
            <a:r>
              <a:rPr lang="en-US" sz="1600" dirty="0" smtClean="0"/>
              <a:t>Video management platform</a:t>
            </a:r>
          </a:p>
          <a:p>
            <a:pPr marL="857250" lvl="1" indent="-457200">
              <a:buFont typeface="Lucida Grande"/>
              <a:buChar char="-"/>
              <a:defRPr/>
            </a:pPr>
            <a:r>
              <a:rPr lang="en-US" sz="1600" dirty="0" smtClean="0"/>
              <a:t>Staffing for document accessibility support</a:t>
            </a:r>
          </a:p>
          <a:p>
            <a:pPr>
              <a:defRPr/>
            </a:pPr>
            <a:endParaRPr lang="en-US" sz="2800" dirty="0"/>
          </a:p>
          <a:p>
            <a:pPr>
              <a:defRPr/>
            </a:pPr>
            <a:endParaRPr lang="en-US" sz="2800" dirty="0" smtClean="0"/>
          </a:p>
          <a:p>
            <a:pPr marL="0" indent="0">
              <a:buNone/>
              <a:defRPr/>
            </a:pPr>
            <a:endParaRPr lang="en-US" sz="1800" dirty="0"/>
          </a:p>
        </p:txBody>
      </p:sp>
    </p:spTree>
    <p:extLst>
      <p:ext uri="{BB962C8B-B14F-4D97-AF65-F5344CB8AC3E}">
        <p14:creationId xmlns:p14="http://schemas.microsoft.com/office/powerpoint/2010/main" val="33740370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In Practice</a:t>
            </a:r>
            <a:endParaRPr lang="en-US" dirty="0"/>
          </a:p>
        </p:txBody>
      </p:sp>
      <p:sp>
        <p:nvSpPr>
          <p:cNvPr id="3" name="Text Placeholder 2"/>
          <p:cNvSpPr>
            <a:spLocks noGrp="1"/>
          </p:cNvSpPr>
          <p:nvPr>
            <p:ph type="body" idx="1"/>
          </p:nvPr>
        </p:nvSpPr>
        <p:spPr/>
        <p:txBody>
          <a:bodyPr/>
          <a:lstStyle/>
          <a:p>
            <a:r>
              <a:rPr lang="en-US" dirty="0" smtClean="0"/>
              <a:t>Communication</a:t>
            </a:r>
            <a:r>
              <a:rPr lang="en-US" dirty="0"/>
              <a:t>/Collaboration, Policy </a:t>
            </a:r>
            <a:r>
              <a:rPr lang="en-US" dirty="0" smtClean="0"/>
              <a:t>Updates, </a:t>
            </a:r>
            <a:r>
              <a:rPr lang="en-US" dirty="0"/>
              <a:t>Training Resource </a:t>
            </a:r>
            <a:r>
              <a:rPr lang="en-US" dirty="0" smtClean="0"/>
              <a:t>Updates, Structural Improvements/Workflow Updates </a:t>
            </a:r>
            <a:endParaRPr lang="en-US" dirty="0"/>
          </a:p>
        </p:txBody>
      </p:sp>
    </p:spTree>
    <p:extLst>
      <p:ext uri="{BB962C8B-B14F-4D97-AF65-F5344CB8AC3E}">
        <p14:creationId xmlns:p14="http://schemas.microsoft.com/office/powerpoint/2010/main" val="1653952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200" dirty="0" smtClean="0">
                <a:cs typeface="+mj-cs"/>
              </a:rPr>
              <a:t>Improved Communication</a:t>
            </a:r>
            <a:r>
              <a:rPr lang="en-US" sz="3200" dirty="0"/>
              <a:t> </a:t>
            </a:r>
            <a:r>
              <a:rPr lang="en-US" sz="3200" dirty="0" smtClean="0"/>
              <a:t>and </a:t>
            </a:r>
            <a:r>
              <a:rPr lang="en-US" sz="3200" dirty="0" smtClean="0">
                <a:cs typeface="+mj-cs"/>
              </a:rPr>
              <a:t>Collaboration</a:t>
            </a:r>
            <a:endParaRPr lang="en-US" sz="3200" dirty="0">
              <a:cs typeface="+mj-cs"/>
            </a:endParaRPr>
          </a:p>
        </p:txBody>
      </p:sp>
      <p:sp>
        <p:nvSpPr>
          <p:cNvPr id="2" name="Content Placeholder 1"/>
          <p:cNvSpPr>
            <a:spLocks noGrp="1"/>
          </p:cNvSpPr>
          <p:nvPr>
            <p:ph idx="1"/>
          </p:nvPr>
        </p:nvSpPr>
        <p:spPr>
          <a:xfrm>
            <a:off x="457200" y="1549400"/>
            <a:ext cx="7990652" cy="4241800"/>
          </a:xfrm>
        </p:spPr>
        <p:txBody>
          <a:bodyPr>
            <a:noAutofit/>
          </a:bodyPr>
          <a:lstStyle/>
          <a:p>
            <a:pPr marL="457200" indent="-457200">
              <a:buFont typeface="Arial"/>
              <a:buChar char="•"/>
              <a:defRPr/>
            </a:pPr>
            <a:r>
              <a:rPr lang="en-US" sz="2400" b="1" dirty="0" smtClean="0">
                <a:solidFill>
                  <a:srgbClr val="008000"/>
                </a:solidFill>
              </a:rPr>
              <a:t>Top-down Approach</a:t>
            </a:r>
          </a:p>
          <a:p>
            <a:pPr marL="857250" lvl="1" indent="-457200">
              <a:buFont typeface="Lucida Grande"/>
              <a:buChar char="-"/>
              <a:defRPr/>
            </a:pPr>
            <a:r>
              <a:rPr lang="en-US" sz="1800" dirty="0" smtClean="0"/>
              <a:t>Provost’s letter</a:t>
            </a:r>
          </a:p>
          <a:p>
            <a:pPr marL="857250" lvl="1" indent="-457200">
              <a:buFont typeface="Lucida Grande"/>
              <a:buChar char="-"/>
              <a:defRPr/>
            </a:pPr>
            <a:r>
              <a:rPr lang="en-US" sz="1800" dirty="0" smtClean="0"/>
              <a:t>Meetings with Deans/Directors</a:t>
            </a:r>
          </a:p>
          <a:p>
            <a:pPr marL="1085850" lvl="2" indent="-285750">
              <a:defRPr/>
            </a:pPr>
            <a:r>
              <a:rPr lang="en-US" sz="1600" dirty="0"/>
              <a:t>Identified </a:t>
            </a:r>
            <a:r>
              <a:rPr lang="en-US" sz="1600" i="1" dirty="0"/>
              <a:t>Accessibility Liaisons </a:t>
            </a:r>
            <a:r>
              <a:rPr lang="en-US" sz="1600" dirty="0"/>
              <a:t>for each College/School</a:t>
            </a:r>
            <a:endParaRPr lang="en-US" sz="1600" i="1" dirty="0"/>
          </a:p>
          <a:p>
            <a:pPr marL="457200" indent="-457200">
              <a:buFont typeface="Arial"/>
              <a:buChar char="•"/>
              <a:defRPr/>
            </a:pPr>
            <a:r>
              <a:rPr lang="en-US" sz="2400" b="1" dirty="0" smtClean="0">
                <a:solidFill>
                  <a:srgbClr val="008000"/>
                </a:solidFill>
              </a:rPr>
              <a:t>Emphasis on Strategic Partnerships (Choke Points)</a:t>
            </a:r>
          </a:p>
          <a:p>
            <a:pPr marL="857250" lvl="1" indent="-457200">
              <a:buFont typeface="Lucida Grande"/>
              <a:buChar char="-"/>
              <a:defRPr/>
            </a:pPr>
            <a:r>
              <a:rPr lang="en-US" sz="1800" dirty="0" smtClean="0"/>
              <a:t>Joint meetings with faculty members that will have a student with a sensory impairment in their courses (ATI/Disability Services)</a:t>
            </a:r>
            <a:endParaRPr lang="en-US" sz="1800" dirty="0"/>
          </a:p>
          <a:p>
            <a:pPr marL="857250" lvl="1" indent="-457200">
              <a:buFont typeface="Lucida Grande"/>
              <a:buChar char="-"/>
              <a:defRPr/>
            </a:pPr>
            <a:r>
              <a:rPr lang="en-US" sz="1800" dirty="0"/>
              <a:t>Collaboration with ID Team and Office of Distance Education</a:t>
            </a:r>
          </a:p>
          <a:p>
            <a:pPr marL="1085850" lvl="2" indent="-285750">
              <a:defRPr/>
            </a:pPr>
            <a:r>
              <a:rPr lang="en-US" sz="1600" dirty="0" smtClean="0"/>
              <a:t>Accessibility training provided for Academic Units c/o Instructional Designers (IDs)</a:t>
            </a:r>
          </a:p>
          <a:p>
            <a:pPr marL="1085850" lvl="2" indent="-285750">
              <a:defRPr/>
            </a:pPr>
            <a:r>
              <a:rPr lang="en-US" sz="1600" b="1" dirty="0" smtClean="0">
                <a:solidFill>
                  <a:srgbClr val="FF0000"/>
                </a:solidFill>
              </a:rPr>
              <a:t>Course Portfolio Accessibility Reviews [Pilot Testing – May 2015]</a:t>
            </a:r>
          </a:p>
          <a:p>
            <a:pPr marL="857250" lvl="1" indent="-457200">
              <a:buFont typeface="Lucida Grande"/>
              <a:buChar char="-"/>
              <a:defRPr/>
            </a:pPr>
            <a:r>
              <a:rPr lang="en-US" sz="1800" dirty="0" smtClean="0"/>
              <a:t>Collaboration with Library (AT Labs, e-Reserves, Captioning, Procurement)</a:t>
            </a:r>
          </a:p>
          <a:p>
            <a:pPr marL="1257300" lvl="2" indent="-457200">
              <a:defRPr/>
            </a:pPr>
            <a:r>
              <a:rPr lang="en-US" sz="1600" i="1" dirty="0" smtClean="0"/>
              <a:t>Accessibility Coordinator </a:t>
            </a:r>
            <a:r>
              <a:rPr lang="en-US" sz="1600" dirty="0" smtClean="0"/>
              <a:t>position established </a:t>
            </a:r>
          </a:p>
          <a:p>
            <a:pPr marL="1257300" lvl="2" indent="-457200">
              <a:defRPr/>
            </a:pPr>
            <a:r>
              <a:rPr lang="en-US" sz="1600" dirty="0" smtClean="0"/>
              <a:t>Streaming Media Policy</a:t>
            </a:r>
          </a:p>
          <a:p>
            <a:pPr>
              <a:defRPr/>
            </a:pPr>
            <a:endParaRPr lang="en-US" sz="2800" dirty="0"/>
          </a:p>
          <a:p>
            <a:pPr>
              <a:defRPr/>
            </a:pPr>
            <a:endParaRPr lang="en-US" sz="2800" dirty="0" smtClean="0"/>
          </a:p>
          <a:p>
            <a:pPr marL="0" indent="0">
              <a:buNone/>
              <a:defRPr/>
            </a:pPr>
            <a:endParaRPr lang="en-US" sz="1800" dirty="0"/>
          </a:p>
        </p:txBody>
      </p:sp>
    </p:spTree>
    <p:extLst>
      <p:ext uri="{BB962C8B-B14F-4D97-AF65-F5344CB8AC3E}">
        <p14:creationId xmlns:p14="http://schemas.microsoft.com/office/powerpoint/2010/main" val="2068506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Updates to Policy, Purchasing/Procurement</a:t>
            </a:r>
            <a:endParaRPr lang="en-US" sz="2800" b="1" dirty="0">
              <a:solidFill>
                <a:schemeClr val="accent1">
                  <a:lumMod val="75000"/>
                </a:schemeClr>
              </a:solidFill>
            </a:endParaRPr>
          </a:p>
        </p:txBody>
      </p:sp>
    </p:spTree>
    <p:extLst>
      <p:ext uri="{BB962C8B-B14F-4D97-AF65-F5344CB8AC3E}">
        <p14:creationId xmlns:p14="http://schemas.microsoft.com/office/powerpoint/2010/main" val="35454047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Recent Policy Updates</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hlinkClick r:id="rId3"/>
              </a:rPr>
              <a:t>Policy 1307 – </a:t>
            </a:r>
            <a:r>
              <a:rPr lang="en-US" dirty="0" smtClean="0">
                <a:solidFill>
                  <a:srgbClr val="008000"/>
                </a:solidFill>
                <a:hlinkClick r:id="rId3"/>
              </a:rPr>
              <a:t>Procurement and/or Development of Administrative Systems/Applications</a:t>
            </a:r>
            <a:endParaRPr lang="en-US" dirty="0" smtClean="0">
              <a:solidFill>
                <a:srgbClr val="008000"/>
              </a:solidFill>
            </a:endParaRPr>
          </a:p>
          <a:p>
            <a:pPr lvl="1"/>
            <a:r>
              <a:rPr lang="en-US" dirty="0" smtClean="0"/>
              <a:t>Updated in 2012 to reference the Architecture Standards Committee</a:t>
            </a:r>
          </a:p>
          <a:p>
            <a:pPr lvl="1"/>
            <a:r>
              <a:rPr lang="en-US" dirty="0"/>
              <a:t>Architectural Standards Review Board</a:t>
            </a:r>
          </a:p>
          <a:p>
            <a:pPr lvl="1"/>
            <a:r>
              <a:rPr lang="en-US" dirty="0"/>
              <a:t>ASRB reviews all technology purchases </a:t>
            </a:r>
          </a:p>
          <a:p>
            <a:pPr marL="457200" lvl="1" indent="0">
              <a:buNone/>
            </a:pPr>
            <a:endParaRPr lang="en-US" dirty="0"/>
          </a:p>
          <a:p>
            <a:r>
              <a:rPr lang="en-US" dirty="0" smtClean="0">
                <a:hlinkClick r:id="rId4"/>
              </a:rPr>
              <a:t>Policy 1308 – </a:t>
            </a:r>
            <a:r>
              <a:rPr lang="en-US" dirty="0" smtClean="0">
                <a:solidFill>
                  <a:srgbClr val="008000"/>
                </a:solidFill>
                <a:hlinkClick r:id="rId4"/>
              </a:rPr>
              <a:t>Electronic and Information Technology Accessibility</a:t>
            </a:r>
            <a:r>
              <a:rPr lang="en-US" dirty="0" smtClean="0"/>
              <a:t> </a:t>
            </a:r>
          </a:p>
          <a:p>
            <a:pPr lvl="1"/>
            <a:r>
              <a:rPr lang="en-US" dirty="0" smtClean="0"/>
              <a:t>Updated April 2014 </a:t>
            </a:r>
          </a:p>
          <a:p>
            <a:pPr lvl="1"/>
            <a:r>
              <a:rPr lang="en-US" dirty="0"/>
              <a:t>Expanded definition for “electronic and information technology” and whom it applies to</a:t>
            </a:r>
          </a:p>
          <a:p>
            <a:pPr lvl="1"/>
            <a:r>
              <a:rPr lang="en-US" dirty="0" smtClean="0"/>
              <a:t>Roles and Responsibilities </a:t>
            </a:r>
          </a:p>
          <a:p>
            <a:pPr lvl="1"/>
            <a:r>
              <a:rPr lang="en-US" dirty="0" smtClean="0"/>
              <a:t>Findings and Recommendations from </a:t>
            </a:r>
            <a:r>
              <a:rPr lang="en-US" i="1" dirty="0" smtClean="0"/>
              <a:t>IT Accessibility Working Group</a:t>
            </a:r>
          </a:p>
        </p:txBody>
      </p:sp>
    </p:spTree>
    <p:extLst>
      <p:ext uri="{BB962C8B-B14F-4D97-AF65-F5344CB8AC3E}">
        <p14:creationId xmlns:p14="http://schemas.microsoft.com/office/powerpoint/2010/main" val="2905689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 Standards </a:t>
            </a:r>
            <a:br>
              <a:rPr lang="en-US" dirty="0" smtClean="0"/>
            </a:br>
            <a:r>
              <a:rPr lang="en-US" dirty="0" smtClean="0"/>
              <a:t>Review Board</a:t>
            </a:r>
            <a:endParaRPr lang="en-US" dirty="0"/>
          </a:p>
        </p:txBody>
      </p:sp>
      <p:sp>
        <p:nvSpPr>
          <p:cNvPr id="3" name="Content Placeholder 2"/>
          <p:cNvSpPr>
            <a:spLocks noGrp="1"/>
          </p:cNvSpPr>
          <p:nvPr>
            <p:ph idx="1"/>
          </p:nvPr>
        </p:nvSpPr>
        <p:spPr/>
        <p:txBody>
          <a:bodyPr>
            <a:noAutofit/>
          </a:bodyPr>
          <a:lstStyle/>
          <a:p>
            <a:r>
              <a:rPr lang="en-US" sz="1600" dirty="0"/>
              <a:t>The ASRB is under the </a:t>
            </a:r>
            <a:r>
              <a:rPr lang="en-US" sz="1600" u="sng" dirty="0">
                <a:hlinkClick r:id="rId3"/>
              </a:rPr>
              <a:t>Architecture Standards Committee (ASC)</a:t>
            </a:r>
            <a:r>
              <a:rPr lang="en-US" sz="1600" dirty="0"/>
              <a:t> and is responsible only for approving the beginning of a given project. </a:t>
            </a:r>
            <a:endParaRPr lang="en-US" sz="1600" dirty="0" smtClean="0"/>
          </a:p>
          <a:p>
            <a:pPr marL="0" indent="0">
              <a:buNone/>
            </a:pPr>
            <a:endParaRPr lang="en-US" sz="1600" dirty="0" smtClean="0"/>
          </a:p>
          <a:p>
            <a:r>
              <a:rPr lang="en-US" sz="1600" dirty="0" smtClean="0"/>
              <a:t>Initial </a:t>
            </a:r>
            <a:r>
              <a:rPr lang="en-US" sz="1600" dirty="0"/>
              <a:t>review </a:t>
            </a:r>
            <a:r>
              <a:rPr lang="en-US" sz="1600" dirty="0" smtClean="0"/>
              <a:t>includes </a:t>
            </a:r>
            <a:r>
              <a:rPr lang="en-US" sz="1600" dirty="0"/>
              <a:t>an accessibility review by ATI and any other </a:t>
            </a:r>
            <a:r>
              <a:rPr lang="en-US" sz="1600" dirty="0" smtClean="0"/>
              <a:t>reviews (e.g., IT security, cloud computing, integration, etc.) </a:t>
            </a:r>
            <a:r>
              <a:rPr lang="en-US" sz="1600" dirty="0"/>
              <a:t>necessary. At the ASRB’s discretion, changes </a:t>
            </a:r>
            <a:r>
              <a:rPr lang="en-US" sz="1600" dirty="0" smtClean="0"/>
              <a:t>may </a:t>
            </a:r>
            <a:r>
              <a:rPr lang="en-US" sz="1600" dirty="0"/>
              <a:t>be required before approving a project</a:t>
            </a:r>
            <a:r>
              <a:rPr lang="en-US" sz="1600" dirty="0" smtClean="0"/>
              <a:t>.</a:t>
            </a:r>
          </a:p>
          <a:p>
            <a:pPr marL="0" indent="0">
              <a:buNone/>
            </a:pPr>
            <a:endParaRPr lang="en-US" sz="1600" dirty="0"/>
          </a:p>
          <a:p>
            <a:r>
              <a:rPr lang="en-US" sz="1600" dirty="0"/>
              <a:t>Projects under the </a:t>
            </a:r>
            <a:r>
              <a:rPr lang="en-US" sz="1600" dirty="0" smtClean="0"/>
              <a:t>purview…include </a:t>
            </a:r>
            <a:r>
              <a:rPr lang="en-US" sz="1600" dirty="0"/>
              <a:t>all requests for new development, installation and/or integration of applications at </a:t>
            </a:r>
            <a:r>
              <a:rPr lang="en-US" sz="1600" dirty="0" smtClean="0"/>
              <a:t>GMU…includes </a:t>
            </a:r>
            <a:r>
              <a:rPr lang="en-US" sz="1600" dirty="0"/>
              <a:t>activities from internal </a:t>
            </a:r>
            <a:r>
              <a:rPr lang="en-US" sz="1600" dirty="0" smtClean="0"/>
              <a:t>ITS, </a:t>
            </a:r>
            <a:r>
              <a:rPr lang="en-US" sz="1600" dirty="0"/>
              <a:t>Mason University offices, mobile apps developed by university faculty and staff, and all software produced by 3</a:t>
            </a:r>
            <a:r>
              <a:rPr lang="en-US" sz="1600" baseline="30000" dirty="0"/>
              <a:t>rd</a:t>
            </a:r>
            <a:r>
              <a:rPr lang="en-US" sz="1600" dirty="0"/>
              <a:t> party vendors and consultants including pilot </a:t>
            </a:r>
            <a:r>
              <a:rPr lang="en-US" sz="1600" dirty="0" smtClean="0"/>
              <a:t>projects…committee </a:t>
            </a:r>
            <a:r>
              <a:rPr lang="en-US" sz="1600" dirty="0"/>
              <a:t>will not review upgrades, bug fixes, and incremental improvements to existing programs. </a:t>
            </a:r>
            <a:endParaRPr lang="en-US" sz="1600" dirty="0" smtClean="0"/>
          </a:p>
          <a:p>
            <a:endParaRPr lang="en-US" sz="1600" dirty="0"/>
          </a:p>
          <a:p>
            <a:r>
              <a:rPr lang="en-US" sz="1600" dirty="0" smtClean="0"/>
              <a:t>ATI provides a </a:t>
            </a:r>
            <a:r>
              <a:rPr lang="en-US" sz="1600" b="1" i="1" dirty="0" smtClean="0">
                <a:solidFill>
                  <a:srgbClr val="008000"/>
                </a:solidFill>
              </a:rPr>
              <a:t>risk analysis and recommendations</a:t>
            </a:r>
            <a:r>
              <a:rPr lang="en-US" sz="1600" dirty="0" smtClean="0"/>
              <a:t> for Mason purchaser.</a:t>
            </a:r>
            <a:endParaRPr lang="en-US" sz="1600" dirty="0"/>
          </a:p>
        </p:txBody>
      </p:sp>
    </p:spTree>
    <p:extLst>
      <p:ext uri="{BB962C8B-B14F-4D97-AF65-F5344CB8AC3E}">
        <p14:creationId xmlns:p14="http://schemas.microsoft.com/office/powerpoint/2010/main" val="1891525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Purchasing</a:t>
            </a:r>
            <a:r>
              <a:rPr lang="en-US" sz="4000" dirty="0" smtClean="0"/>
              <a:t> Contract Language</a:t>
            </a:r>
            <a:endParaRPr lang="en-US" sz="4000" dirty="0"/>
          </a:p>
        </p:txBody>
      </p:sp>
      <p:sp>
        <p:nvSpPr>
          <p:cNvPr id="3" name="Content Placeholder 2"/>
          <p:cNvSpPr>
            <a:spLocks noGrp="1"/>
          </p:cNvSpPr>
          <p:nvPr>
            <p:ph idx="1"/>
          </p:nvPr>
        </p:nvSpPr>
        <p:spPr/>
        <p:txBody>
          <a:bodyPr>
            <a:normAutofit/>
          </a:bodyPr>
          <a:lstStyle/>
          <a:p>
            <a:r>
              <a:rPr lang="en-US" sz="2400" dirty="0" smtClean="0"/>
              <a:t>Worked with Purchasing, ITS, and Legal to include accessibility language on all purchasing contracts, including eVA purchasing agreements.</a:t>
            </a:r>
          </a:p>
          <a:p>
            <a:endParaRPr lang="en-US" sz="2400" dirty="0"/>
          </a:p>
          <a:p>
            <a:r>
              <a:rPr lang="en-US" sz="2400" dirty="0" smtClean="0"/>
              <a:t>Sample purchasing </a:t>
            </a:r>
            <a:r>
              <a:rPr lang="en-US" sz="2400" dirty="0"/>
              <a:t>agreement language - </a:t>
            </a:r>
            <a:r>
              <a:rPr lang="en-US" sz="2400" dirty="0">
                <a:hlinkClick r:id="rId2"/>
              </a:rPr>
              <a:t>http://ati.gmu.edu/policy/procurement</a:t>
            </a:r>
            <a:r>
              <a:rPr lang="en-US" sz="2400" dirty="0" smtClean="0">
                <a:hlinkClick r:id="rId2"/>
              </a:rPr>
              <a:t>/</a:t>
            </a:r>
            <a:r>
              <a:rPr lang="en-US" sz="2400" dirty="0" smtClean="0"/>
              <a:t> </a:t>
            </a:r>
          </a:p>
          <a:p>
            <a:endParaRPr lang="en-US" sz="2400" dirty="0"/>
          </a:p>
          <a:p>
            <a:r>
              <a:rPr lang="en-US" sz="2400" dirty="0" smtClean="0"/>
              <a:t>Added protection for technology purchases that are not reviewed for accessibility.</a:t>
            </a:r>
            <a:endParaRPr lang="en-US" sz="2400" dirty="0"/>
          </a:p>
        </p:txBody>
      </p:sp>
    </p:spTree>
    <p:extLst>
      <p:ext uri="{BB962C8B-B14F-4D97-AF65-F5344CB8AC3E}">
        <p14:creationId xmlns:p14="http://schemas.microsoft.com/office/powerpoint/2010/main" val="42343396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Baseline Design Considerations/Training Resources</a:t>
            </a:r>
            <a:endParaRPr lang="en-US" sz="2800" b="1" dirty="0">
              <a:solidFill>
                <a:schemeClr val="accent1">
                  <a:lumMod val="75000"/>
                </a:schemeClr>
              </a:solidFill>
            </a:endParaRPr>
          </a:p>
        </p:txBody>
      </p:sp>
    </p:spTree>
    <p:extLst>
      <p:ext uri="{BB962C8B-B14F-4D97-AF65-F5344CB8AC3E}">
        <p14:creationId xmlns:p14="http://schemas.microsoft.com/office/powerpoint/2010/main" val="27877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600" dirty="0" smtClean="0">
                <a:cs typeface="+mj-cs"/>
              </a:rPr>
              <a:t>Baseline Design Considerations </a:t>
            </a:r>
            <a:br>
              <a:rPr lang="en-US" sz="3600" dirty="0" smtClean="0">
                <a:cs typeface="+mj-cs"/>
              </a:rPr>
            </a:br>
            <a:r>
              <a:rPr lang="en-US" sz="3600" dirty="0" smtClean="0">
                <a:cs typeface="+mj-cs"/>
              </a:rPr>
              <a:t>for Accessible IT Resources</a:t>
            </a:r>
            <a:endParaRPr lang="en-US" sz="3600" dirty="0">
              <a:cs typeface="+mj-cs"/>
            </a:endParaRPr>
          </a:p>
        </p:txBody>
      </p:sp>
      <p:sp>
        <p:nvSpPr>
          <p:cNvPr id="2" name="Content Placeholder 1"/>
          <p:cNvSpPr>
            <a:spLocks noGrp="1"/>
          </p:cNvSpPr>
          <p:nvPr>
            <p:ph idx="1"/>
          </p:nvPr>
        </p:nvSpPr>
        <p:spPr>
          <a:xfrm>
            <a:off x="457200" y="1600200"/>
            <a:ext cx="7848600" cy="4876799"/>
          </a:xfrm>
        </p:spPr>
        <p:txBody>
          <a:bodyPr>
            <a:normAutofit/>
          </a:bodyPr>
          <a:lstStyle/>
          <a:p>
            <a:pPr>
              <a:defRPr/>
            </a:pPr>
            <a:r>
              <a:rPr lang="en-US" sz="1800" b="1" dirty="0" smtClean="0">
                <a:solidFill>
                  <a:srgbClr val="008000"/>
                </a:solidFill>
              </a:rPr>
              <a:t>Visual: </a:t>
            </a:r>
          </a:p>
          <a:p>
            <a:pPr lvl="1">
              <a:defRPr/>
            </a:pPr>
            <a:r>
              <a:rPr lang="en-US" sz="1600" dirty="0" smtClean="0"/>
              <a:t>Provide alternative text descriptions for all meaningful graphics (images, charts, graphs, SmartArt, objects)</a:t>
            </a:r>
          </a:p>
          <a:p>
            <a:pPr lvl="1">
              <a:defRPr/>
            </a:pPr>
            <a:r>
              <a:rPr lang="en-US" sz="1600" dirty="0" smtClean="0"/>
              <a:t>Provide descriptions for videos where visual content is important</a:t>
            </a:r>
            <a:r>
              <a:rPr lang="en-US" sz="1600" u="sng" dirty="0" smtClean="0"/>
              <a:t> </a:t>
            </a:r>
            <a:r>
              <a:rPr lang="en-US" sz="1600" dirty="0" smtClean="0"/>
              <a:t>to understanding subject matter.</a:t>
            </a:r>
          </a:p>
          <a:p>
            <a:pPr lvl="1">
              <a:defRPr/>
            </a:pPr>
            <a:r>
              <a:rPr lang="en-US" sz="1600" dirty="0" smtClean="0"/>
              <a:t>Use styles in Office documents, headers to mark-up tables or frames (for websites)</a:t>
            </a:r>
          </a:p>
          <a:p>
            <a:pPr lvl="1">
              <a:defRPr/>
            </a:pPr>
            <a:r>
              <a:rPr lang="en-US" sz="1600" dirty="0" smtClean="0"/>
              <a:t>Choose applications that support keyboard navigation and are compatible with screen readers</a:t>
            </a:r>
          </a:p>
          <a:p>
            <a:pPr>
              <a:defRPr/>
            </a:pPr>
            <a:r>
              <a:rPr lang="en-US" sz="1800" b="1" dirty="0" smtClean="0">
                <a:solidFill>
                  <a:srgbClr val="008000"/>
                </a:solidFill>
              </a:rPr>
              <a:t>Hearing: </a:t>
            </a:r>
          </a:p>
          <a:p>
            <a:pPr lvl="1">
              <a:defRPr/>
            </a:pPr>
            <a:r>
              <a:rPr lang="en-US" sz="1600" dirty="0" smtClean="0"/>
              <a:t>Provide captions for all videos</a:t>
            </a:r>
          </a:p>
          <a:p>
            <a:pPr lvl="1">
              <a:defRPr/>
            </a:pPr>
            <a:r>
              <a:rPr lang="en-US" sz="1600" dirty="0" smtClean="0"/>
              <a:t>For audio, provide transcripts</a:t>
            </a:r>
          </a:p>
          <a:p>
            <a:pPr>
              <a:defRPr/>
            </a:pPr>
            <a:r>
              <a:rPr lang="en-US" sz="1800" b="1" dirty="0" smtClean="0">
                <a:solidFill>
                  <a:srgbClr val="008000"/>
                </a:solidFill>
              </a:rPr>
              <a:t>Cognitive, Neurological: </a:t>
            </a:r>
          </a:p>
          <a:p>
            <a:pPr lvl="1">
              <a:defRPr/>
            </a:pPr>
            <a:r>
              <a:rPr lang="en-US" sz="1600" dirty="0" smtClean="0"/>
              <a:t>Use consistent navigation, tab order, appropriate language level</a:t>
            </a:r>
          </a:p>
          <a:p>
            <a:pPr>
              <a:defRPr/>
            </a:pPr>
            <a:endParaRPr lang="en-US" dirty="0">
              <a:cs typeface="+mn-cs"/>
            </a:endParaRPr>
          </a:p>
        </p:txBody>
      </p:sp>
    </p:spTree>
    <p:extLst>
      <p:ext uri="{BB962C8B-B14F-4D97-AF65-F5344CB8AC3E}">
        <p14:creationId xmlns:p14="http://schemas.microsoft.com/office/powerpoint/2010/main" val="2652986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 to Creating Accessible Electronic Materials</a:t>
            </a:r>
            <a:endParaRPr lang="en-US" dirty="0"/>
          </a:p>
        </p:txBody>
      </p:sp>
      <p:pic>
        <p:nvPicPr>
          <p:cNvPr id="4" name="Content Placeholder 3" descr="Cover page for Creating Accessible Electronic Materials guide">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rcRect t="-25634" b="-25634"/>
          <a:stretch>
            <a:fillRect/>
          </a:stretch>
        </p:blipFill>
        <p:spPr>
          <a:xfrm>
            <a:off x="457200" y="1600200"/>
            <a:ext cx="3644900" cy="4260850"/>
          </a:xfrm>
        </p:spPr>
      </p:pic>
      <p:sp>
        <p:nvSpPr>
          <p:cNvPr id="5" name="Content Placeholder 4"/>
          <p:cNvSpPr>
            <a:spLocks noGrp="1"/>
          </p:cNvSpPr>
          <p:nvPr>
            <p:ph sz="half" idx="2"/>
          </p:nvPr>
        </p:nvSpPr>
        <p:spPr/>
        <p:txBody>
          <a:bodyPr>
            <a:normAutofit fontScale="77500" lnSpcReduction="20000"/>
          </a:bodyPr>
          <a:lstStyle/>
          <a:p>
            <a:endParaRPr lang="en-US" dirty="0" smtClean="0"/>
          </a:p>
          <a:p>
            <a:pPr marL="0" indent="0" algn="r">
              <a:buNone/>
            </a:pPr>
            <a:r>
              <a:rPr lang="en-US" dirty="0" smtClean="0"/>
              <a:t>This JIT training resource provides faculty/staff with step-by-step instructions on ensuring that their electronic documents/videos are accessible to individuals with disabilities</a:t>
            </a:r>
            <a:r>
              <a:rPr lang="en-US" dirty="0"/>
              <a:t>. </a:t>
            </a:r>
            <a:endParaRPr lang="en-US" dirty="0" smtClean="0"/>
          </a:p>
          <a:p>
            <a:pPr marL="0" indent="0">
              <a:buNone/>
            </a:pPr>
            <a:endParaRPr lang="en-US" dirty="0" smtClean="0">
              <a:hlinkClick r:id="rId2"/>
            </a:endParaRPr>
          </a:p>
          <a:p>
            <a:pPr marL="0" indent="0" algn="r">
              <a:buNone/>
            </a:pPr>
            <a:r>
              <a:rPr lang="en-US" dirty="0" smtClean="0">
                <a:hlinkClick r:id="rId2"/>
              </a:rPr>
              <a:t>http</a:t>
            </a:r>
            <a:r>
              <a:rPr lang="en-US" dirty="0">
                <a:hlinkClick r:id="rId2"/>
              </a:rPr>
              <a:t>://ati.gmu.edu/wp-content/uploads/Guide-to-Creating-Accessible-Electronic-Materials-7-MB-</a:t>
            </a:r>
            <a:r>
              <a:rPr lang="en-US" dirty="0" smtClean="0">
                <a:hlinkClick r:id="rId2"/>
              </a:rPr>
              <a:t>pdf.pdf</a:t>
            </a:r>
            <a:endParaRPr lang="en-US" dirty="0"/>
          </a:p>
        </p:txBody>
      </p:sp>
    </p:spTree>
    <p:extLst>
      <p:ext uri="{BB962C8B-B14F-4D97-AF65-F5344CB8AC3E}">
        <p14:creationId xmlns:p14="http://schemas.microsoft.com/office/powerpoint/2010/main" val="2066015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51275"/>
            <a:ext cx="7772400" cy="1362075"/>
          </a:xfrm>
        </p:spPr>
        <p:txBody>
          <a:bodyPr/>
          <a:lstStyle/>
          <a:p>
            <a:pPr eaLnBrk="1" hangingPunct="1">
              <a:defRPr/>
            </a:pPr>
            <a:r>
              <a:rPr lang="en-US" dirty="0" smtClean="0"/>
              <a:t>About us</a:t>
            </a:r>
            <a:endParaRPr lang="en-US" dirty="0"/>
          </a:p>
        </p:txBody>
      </p:sp>
      <p:sp>
        <p:nvSpPr>
          <p:cNvPr id="3" name="Text Placeholder 2"/>
          <p:cNvSpPr>
            <a:spLocks noGrp="1"/>
          </p:cNvSpPr>
          <p:nvPr>
            <p:ph type="body" idx="1"/>
          </p:nvPr>
        </p:nvSpPr>
        <p:spPr>
          <a:xfrm>
            <a:off x="722313" y="2351088"/>
            <a:ext cx="7772400" cy="1500187"/>
          </a:xfrm>
        </p:spPr>
        <p:txBody>
          <a:bodyPr/>
          <a:lstStyle/>
          <a:p>
            <a:pPr eaLnBrk="1" hangingPunct="1">
              <a:defRPr/>
            </a:pPr>
            <a:r>
              <a:rPr lang="en-US" dirty="0" smtClean="0"/>
              <a:t>Mason, ATI Mission, Services, Staffing</a:t>
            </a:r>
            <a:endParaRPr lang="en-US" dirty="0"/>
          </a:p>
        </p:txBody>
      </p:sp>
    </p:spTree>
    <p:extLst>
      <p:ext uri="{BB962C8B-B14F-4D97-AF65-F5344CB8AC3E}">
        <p14:creationId xmlns:p14="http://schemas.microsoft.com/office/powerpoint/2010/main" val="42041920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#1 – GOALS Document</a:t>
            </a:r>
            <a:endParaRPr lang="en-US" dirty="0"/>
          </a:p>
        </p:txBody>
      </p:sp>
      <p:pic>
        <p:nvPicPr>
          <p:cNvPr id="8" name="Content Placeholder 7" descr="Sample GOALS document from Guide - Creating Accessible Office 2007/2010 Word document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688" y="1295400"/>
            <a:ext cx="6635312" cy="5123332"/>
          </a:xfrm>
        </p:spPr>
      </p:pic>
    </p:spTree>
    <p:extLst>
      <p:ext uri="{BB962C8B-B14F-4D97-AF65-F5344CB8AC3E}">
        <p14:creationId xmlns:p14="http://schemas.microsoft.com/office/powerpoint/2010/main" val="844549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#2 – ATI Created</a:t>
            </a:r>
            <a:endParaRPr lang="en-US" dirty="0"/>
          </a:p>
        </p:txBody>
      </p:sp>
      <p:pic>
        <p:nvPicPr>
          <p:cNvPr id="7" name="Content Placeholder 6" descr="Sample ATI-Created web page - Adding Captions and Subtitles to Vime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38082"/>
            <a:ext cx="6400799" cy="4940783"/>
          </a:xfrm>
        </p:spPr>
      </p:pic>
    </p:spTree>
    <p:extLst>
      <p:ext uri="{BB962C8B-B14F-4D97-AF65-F5344CB8AC3E}">
        <p14:creationId xmlns:p14="http://schemas.microsoft.com/office/powerpoint/2010/main" val="1236952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ATI Website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Website: </a:t>
            </a:r>
            <a:r>
              <a:rPr lang="en-US" dirty="0">
                <a:hlinkClick r:id="rId2"/>
              </a:rPr>
              <a:t>http://ati.gmu.edu</a:t>
            </a:r>
            <a:r>
              <a:rPr lang="en-US" dirty="0"/>
              <a:t> </a:t>
            </a:r>
            <a:endParaRPr lang="en-US" dirty="0" smtClean="0"/>
          </a:p>
          <a:p>
            <a:pPr marL="0" indent="0">
              <a:buNone/>
            </a:pPr>
            <a:endParaRPr lang="en-US" sz="1200" dirty="0" smtClean="0"/>
          </a:p>
          <a:p>
            <a:pPr lvl="1"/>
            <a:r>
              <a:rPr lang="en-US" sz="2400" dirty="0" smtClean="0"/>
              <a:t>Usability</a:t>
            </a:r>
            <a:r>
              <a:rPr lang="en-US" sz="2400" dirty="0"/>
              <a:t>-group tested</a:t>
            </a:r>
          </a:p>
          <a:p>
            <a:pPr lvl="1"/>
            <a:r>
              <a:rPr lang="en-US" sz="2400" dirty="0" smtClean="0"/>
              <a:t>Easier navigation</a:t>
            </a:r>
          </a:p>
          <a:p>
            <a:pPr lvl="1"/>
            <a:r>
              <a:rPr lang="en-US" sz="2400" b="1" i="1" dirty="0" smtClean="0">
                <a:solidFill>
                  <a:srgbClr val="FF0000"/>
                </a:solidFill>
              </a:rPr>
              <a:t>2 important updates…</a:t>
            </a:r>
            <a:endParaRPr lang="en-US" sz="1800" b="1" i="1" dirty="0" smtClean="0">
              <a:solidFill>
                <a:srgbClr val="FF0000"/>
              </a:solidFill>
            </a:endParaRPr>
          </a:p>
          <a:p>
            <a:pPr marL="0" indent="0">
              <a:buNone/>
            </a:pPr>
            <a:endParaRPr lang="en-US" dirty="0"/>
          </a:p>
        </p:txBody>
      </p:sp>
      <p:pic>
        <p:nvPicPr>
          <p:cNvPr id="4" name="Picture 3" descr="Screenshot of ATI main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962400"/>
            <a:ext cx="5216642" cy="2552700"/>
          </a:xfrm>
          <a:prstGeom prst="rect">
            <a:avLst/>
          </a:prstGeom>
        </p:spPr>
      </p:pic>
    </p:spTree>
    <p:extLst>
      <p:ext uri="{BB962C8B-B14F-4D97-AF65-F5344CB8AC3E}">
        <p14:creationId xmlns:p14="http://schemas.microsoft.com/office/powerpoint/2010/main" val="4098606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Training Library</a:t>
            </a:r>
            <a:endParaRPr lang="en-US" dirty="0"/>
          </a:p>
        </p:txBody>
      </p:sp>
      <p:pic>
        <p:nvPicPr>
          <p:cNvPr id="4" name="Content Placeholder 3" descr="Screenshot of Video Training Library on ATI website"/>
          <p:cNvPicPr>
            <a:picLocks noGrp="1" noChangeAspect="1"/>
          </p:cNvPicPr>
          <p:nvPr>
            <p:ph idx="1"/>
          </p:nvPr>
        </p:nvPicPr>
        <p:blipFill rotWithShape="1">
          <a:blip r:embed="rId2">
            <a:extLst>
              <a:ext uri="{28A0092B-C50C-407E-A947-70E740481C1C}">
                <a14:useLocalDpi xmlns:a14="http://schemas.microsoft.com/office/drawing/2010/main" val="0"/>
              </a:ext>
            </a:extLst>
          </a:blip>
          <a:srcRect l="-429" r="-412"/>
          <a:stretch/>
        </p:blipFill>
        <p:spPr>
          <a:xfrm>
            <a:off x="1371600" y="1447800"/>
            <a:ext cx="6248400" cy="4681629"/>
          </a:xfrm>
        </p:spPr>
      </p:pic>
    </p:spTree>
    <p:extLst>
      <p:ext uri="{BB962C8B-B14F-4D97-AF65-F5344CB8AC3E}">
        <p14:creationId xmlns:p14="http://schemas.microsoft.com/office/powerpoint/2010/main" val="1826975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Streamlined Services Request Process</a:t>
            </a:r>
            <a:endParaRPr lang="en-US" sz="3600" dirty="0"/>
          </a:p>
        </p:txBody>
      </p:sp>
      <p:pic>
        <p:nvPicPr>
          <p:cNvPr id="5" name="Content Placeholder 4" descr="Screenshot of Request Services Form on ATI website" title=" "/>
          <p:cNvPicPr>
            <a:picLocks noGrp="1" noChangeAspect="1"/>
          </p:cNvPicPr>
          <p:nvPr>
            <p:ph idx="1"/>
          </p:nvPr>
        </p:nvPicPr>
        <p:blipFill rotWithShape="1">
          <a:blip r:embed="rId2">
            <a:extLst>
              <a:ext uri="{28A0092B-C50C-407E-A947-70E740481C1C}">
                <a14:useLocalDpi xmlns:a14="http://schemas.microsoft.com/office/drawing/2010/main" val="0"/>
              </a:ext>
            </a:extLst>
          </a:blip>
          <a:srcRect l="336" r="3"/>
          <a:stretch/>
        </p:blipFill>
        <p:spPr>
          <a:xfrm>
            <a:off x="4114800" y="2057400"/>
            <a:ext cx="3553560" cy="4241800"/>
          </a:xfrm>
        </p:spPr>
      </p:pic>
      <p:pic>
        <p:nvPicPr>
          <p:cNvPr id="6" name="Picture 5" descr="Screenshot of Quick Links box on ATI websi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3022600" cy="2794000"/>
          </a:xfrm>
          <a:prstGeom prst="rect">
            <a:avLst/>
          </a:prstGeom>
        </p:spPr>
      </p:pic>
    </p:spTree>
    <p:extLst>
      <p:ext uri="{BB962C8B-B14F-4D97-AF65-F5344CB8AC3E}">
        <p14:creationId xmlns:p14="http://schemas.microsoft.com/office/powerpoint/2010/main" val="545014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Structural Improvements/Updated Service Workflows </a:t>
            </a:r>
            <a:endParaRPr lang="en-US" sz="2800" b="1" dirty="0">
              <a:solidFill>
                <a:schemeClr val="accent1">
                  <a:lumMod val="75000"/>
                </a:schemeClr>
              </a:solidFill>
            </a:endParaRPr>
          </a:p>
        </p:txBody>
      </p:sp>
    </p:spTree>
    <p:extLst>
      <p:ext uri="{BB962C8B-B14F-4D97-AF65-F5344CB8AC3E}">
        <p14:creationId xmlns:p14="http://schemas.microsoft.com/office/powerpoint/2010/main" val="3813027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Kaltura Pilot</a:t>
            </a:r>
            <a:endParaRPr lang="en-US" sz="3600" dirty="0">
              <a:ea typeface="+mj-ea"/>
              <a:cs typeface="+mj-cs"/>
            </a:endParaRPr>
          </a:p>
        </p:txBody>
      </p:sp>
      <p:sp>
        <p:nvSpPr>
          <p:cNvPr id="79874" name="Content Placeholder 2"/>
          <p:cNvSpPr>
            <a:spLocks noGrp="1"/>
          </p:cNvSpPr>
          <p:nvPr>
            <p:ph idx="1"/>
          </p:nvPr>
        </p:nvSpPr>
        <p:spPr/>
        <p:txBody>
          <a:bodyPr>
            <a:normAutofit/>
          </a:bodyPr>
          <a:lstStyle/>
          <a:p>
            <a:pPr>
              <a:buFont typeface="Arial"/>
              <a:buChar char="•"/>
            </a:pPr>
            <a:r>
              <a:rPr lang="en-US" sz="2400" dirty="0" smtClean="0"/>
              <a:t>ITU purchased and implemented Kaltura video management platform during </a:t>
            </a:r>
            <a:r>
              <a:rPr lang="en-US" sz="2400" dirty="0" err="1" smtClean="0"/>
              <a:t>Spr</a:t>
            </a:r>
            <a:r>
              <a:rPr lang="en-US" sz="2400" dirty="0" smtClean="0"/>
              <a:t>/Sum 2014…full implementation Fall 2014/</a:t>
            </a:r>
            <a:r>
              <a:rPr lang="en-US" sz="2400" dirty="0" err="1" smtClean="0"/>
              <a:t>Spr</a:t>
            </a:r>
            <a:r>
              <a:rPr lang="en-US" sz="2400" dirty="0" smtClean="0"/>
              <a:t> 2015</a:t>
            </a:r>
          </a:p>
          <a:p>
            <a:pPr marL="0" indent="0">
              <a:buNone/>
            </a:pPr>
            <a:endParaRPr lang="en-US" sz="2400" dirty="0" smtClean="0"/>
          </a:p>
          <a:p>
            <a:pPr>
              <a:buFont typeface="Arial"/>
              <a:buChar char="•"/>
            </a:pPr>
            <a:r>
              <a:rPr lang="en-US" sz="2400" dirty="0" smtClean="0"/>
              <a:t>Solved a number of captioning issues</a:t>
            </a:r>
          </a:p>
          <a:p>
            <a:pPr lvl="1">
              <a:buFont typeface="Arial"/>
              <a:buChar char="•"/>
            </a:pPr>
            <a:r>
              <a:rPr lang="en-US" sz="2000" dirty="0" smtClean="0"/>
              <a:t>Easy process for addressing last-minute requests</a:t>
            </a:r>
          </a:p>
          <a:p>
            <a:pPr lvl="1">
              <a:buFont typeface="Arial"/>
              <a:buChar char="•"/>
            </a:pPr>
            <a:r>
              <a:rPr lang="en-US" sz="2000" dirty="0" smtClean="0"/>
              <a:t>Standardized video management process</a:t>
            </a:r>
          </a:p>
          <a:p>
            <a:pPr lvl="1">
              <a:buFont typeface="Arial"/>
              <a:buChar char="•"/>
            </a:pPr>
            <a:r>
              <a:rPr lang="en-US" sz="2000" dirty="0" smtClean="0"/>
              <a:t>RFP for captioning/transcription vendors with </a:t>
            </a:r>
            <a:r>
              <a:rPr lang="en-US" sz="2000" dirty="0"/>
              <a:t>K</a:t>
            </a:r>
            <a:r>
              <a:rPr lang="en-US" sz="2000" dirty="0" smtClean="0"/>
              <a:t>altura partnerships</a:t>
            </a:r>
          </a:p>
          <a:p>
            <a:pPr lvl="1">
              <a:buFont typeface="Arial"/>
              <a:buChar char="•"/>
            </a:pPr>
            <a:r>
              <a:rPr lang="en-US" sz="2000" dirty="0" smtClean="0"/>
              <a:t>Streamlined workflows/timelines/</a:t>
            </a:r>
            <a:r>
              <a:rPr lang="en-US" sz="2000" dirty="0"/>
              <a:t>costs </a:t>
            </a:r>
            <a:endParaRPr lang="en-US" sz="2000" dirty="0" smtClean="0"/>
          </a:p>
          <a:p>
            <a:pPr lvl="1">
              <a:buFont typeface="Arial"/>
              <a:buChar char="•"/>
            </a:pPr>
            <a:r>
              <a:rPr lang="en-US" sz="2000" dirty="0" smtClean="0"/>
              <a:t>Allowed </a:t>
            </a:r>
            <a:r>
              <a:rPr lang="en-US" sz="2000" dirty="0"/>
              <a:t>for </a:t>
            </a:r>
            <a:r>
              <a:rPr lang="en-US" sz="2000" dirty="0" smtClean="0"/>
              <a:t>scalability</a:t>
            </a:r>
            <a:endParaRPr lang="en-US" sz="2000" dirty="0"/>
          </a:p>
          <a:p>
            <a:pPr marL="457200" lvl="1" indent="0">
              <a:buNone/>
            </a:pPr>
            <a:endParaRPr lang="en-US" sz="2000" dirty="0"/>
          </a:p>
        </p:txBody>
      </p:sp>
      <p:pic>
        <p:nvPicPr>
          <p:cNvPr id="3" name="Picture 2"/>
          <p:cNvPicPr>
            <a:picLocks noChangeAspect="1"/>
          </p:cNvPicPr>
          <p:nvPr/>
        </p:nvPicPr>
        <p:blipFill>
          <a:blip r:embed="rId2"/>
          <a:stretch>
            <a:fillRect/>
          </a:stretch>
        </p:blipFill>
        <p:spPr>
          <a:xfrm>
            <a:off x="4114800" y="5334000"/>
            <a:ext cx="3657600" cy="1200877"/>
          </a:xfrm>
          <a:prstGeom prst="rect">
            <a:avLst/>
          </a:prstGeom>
        </p:spPr>
      </p:pic>
    </p:spTree>
    <p:extLst>
      <p:ext uri="{BB962C8B-B14F-4D97-AF65-F5344CB8AC3E}">
        <p14:creationId xmlns:p14="http://schemas.microsoft.com/office/powerpoint/2010/main" val="2126598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09600" y="9144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7586" name="Pictur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1981200"/>
            <a:ext cx="1981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114800" y="31242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3048000" y="48768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4419600" y="28194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3962400" y="32766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591" name="Title 1"/>
          <p:cNvSpPr>
            <a:spLocks noGrp="1"/>
          </p:cNvSpPr>
          <p:nvPr>
            <p:ph type="title"/>
          </p:nvPr>
        </p:nvSpPr>
        <p:spPr>
          <a:xfrm>
            <a:off x="457200" y="274638"/>
            <a:ext cx="7407275" cy="1143000"/>
          </a:xfrm>
        </p:spPr>
        <p:txBody>
          <a:bodyPr/>
          <a:lstStyle/>
          <a:p>
            <a:r>
              <a:rPr lang="en-US" sz="2400">
                <a:latin typeface="Calibri" charset="0"/>
              </a:rPr>
              <a:t>Updated Accessible Media Workflow (Fall 2014)</a:t>
            </a:r>
          </a:p>
        </p:txBody>
      </p:sp>
      <p:pic>
        <p:nvPicPr>
          <p:cNvPr id="67592" name="Picture 4" descr="ytcc.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1143000"/>
            <a:ext cx="14620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p:nvPr/>
        </p:nvSpPr>
        <p:spPr>
          <a:xfrm>
            <a:off x="3810000" y="34290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34"/>
          <p:cNvSpPr/>
          <p:nvPr/>
        </p:nvSpPr>
        <p:spPr>
          <a:xfrm>
            <a:off x="3657600" y="35814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p:cNvSpPr/>
          <p:nvPr/>
        </p:nvSpPr>
        <p:spPr>
          <a:xfrm>
            <a:off x="4267200" y="29718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38"/>
          <p:cNvSpPr/>
          <p:nvPr/>
        </p:nvSpPr>
        <p:spPr>
          <a:xfrm>
            <a:off x="4724400" y="25146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p:cNvSpPr/>
          <p:nvPr/>
        </p:nvSpPr>
        <p:spPr>
          <a:xfrm>
            <a:off x="4876800" y="24384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p:cNvSpPr/>
          <p:nvPr/>
        </p:nvSpPr>
        <p:spPr>
          <a:xfrm>
            <a:off x="5029200" y="23622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1"/>
          <p:cNvSpPr/>
          <p:nvPr/>
        </p:nvSpPr>
        <p:spPr>
          <a:xfrm>
            <a:off x="4572000" y="26670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600" name="Chevron 8"/>
          <p:cNvSpPr>
            <a:spLocks noChangeArrowheads="1"/>
          </p:cNvSpPr>
          <p:nvPr/>
        </p:nvSpPr>
        <p:spPr bwMode="auto">
          <a:xfrm rot="10800000">
            <a:off x="4114800" y="1600200"/>
            <a:ext cx="457200" cy="381000"/>
          </a:xfrm>
          <a:prstGeom prst="chevron">
            <a:avLst>
              <a:gd name="adj" fmla="val 50000"/>
            </a:avLst>
          </a:prstGeom>
          <a:solidFill>
            <a:schemeClr val="accent1"/>
          </a:solidFill>
          <a:ln w="12700">
            <a:solidFill>
              <a:schemeClr val="tx1"/>
            </a:solidFill>
            <a:round/>
            <a:headEnd type="none" w="sm" len="sm"/>
            <a:tailEnd type="none" w="sm" len="sm"/>
          </a:ln>
        </p:spPr>
        <p:txBody>
          <a:bodyPr wrap="none"/>
          <a:lstStyle/>
          <a:p>
            <a:endParaRPr lang="en-US" sz="2400">
              <a:latin typeface="Times New Roman" charset="0"/>
            </a:endParaRPr>
          </a:p>
        </p:txBody>
      </p:sp>
      <p:sp>
        <p:nvSpPr>
          <p:cNvPr id="67601" name="Chevron 45"/>
          <p:cNvSpPr>
            <a:spLocks noChangeArrowheads="1"/>
          </p:cNvSpPr>
          <p:nvPr/>
        </p:nvSpPr>
        <p:spPr bwMode="auto">
          <a:xfrm rot="-1071263">
            <a:off x="5126038" y="2179638"/>
            <a:ext cx="330200" cy="190500"/>
          </a:xfrm>
          <a:prstGeom prst="chevron">
            <a:avLst>
              <a:gd name="adj" fmla="val 49906"/>
            </a:avLst>
          </a:prstGeom>
          <a:solidFill>
            <a:srgbClr val="FF0000"/>
          </a:solidFill>
          <a:ln w="12700">
            <a:solidFill>
              <a:srgbClr val="FF0000"/>
            </a:solidFill>
            <a:round/>
            <a:headEnd type="none" w="sm" len="sm"/>
            <a:tailEnd type="none" w="sm" len="sm"/>
          </a:ln>
        </p:spPr>
        <p:txBody>
          <a:bodyPr wrap="none"/>
          <a:lstStyle/>
          <a:p>
            <a:endParaRPr lang="en-US" sz="2400">
              <a:latin typeface="Times New Roman" charset="0"/>
            </a:endParaRPr>
          </a:p>
        </p:txBody>
      </p:sp>
      <p:sp>
        <p:nvSpPr>
          <p:cNvPr id="67602" name="Chevron 46"/>
          <p:cNvSpPr>
            <a:spLocks noChangeArrowheads="1"/>
          </p:cNvSpPr>
          <p:nvPr/>
        </p:nvSpPr>
        <p:spPr bwMode="auto">
          <a:xfrm rot="-5400000">
            <a:off x="2921793" y="4545807"/>
            <a:ext cx="296863" cy="196850"/>
          </a:xfrm>
          <a:prstGeom prst="chevron">
            <a:avLst>
              <a:gd name="adj" fmla="val 50073"/>
            </a:avLst>
          </a:prstGeom>
          <a:solidFill>
            <a:srgbClr val="FF0000"/>
          </a:solidFill>
          <a:ln w="12700">
            <a:solidFill>
              <a:srgbClr val="FF0000"/>
            </a:solidFill>
            <a:round/>
            <a:headEnd type="none" w="sm" len="sm"/>
            <a:tailEnd type="none" w="sm" len="sm"/>
          </a:ln>
        </p:spPr>
        <p:txBody>
          <a:bodyPr wrap="none"/>
          <a:lstStyle/>
          <a:p>
            <a:endParaRPr lang="en-US" sz="2400">
              <a:latin typeface="Times New Roman" charset="0"/>
            </a:endParaRPr>
          </a:p>
        </p:txBody>
      </p:sp>
      <p:sp>
        <p:nvSpPr>
          <p:cNvPr id="67603" name="Chevron 48"/>
          <p:cNvSpPr>
            <a:spLocks noChangeArrowheads="1"/>
          </p:cNvSpPr>
          <p:nvPr/>
        </p:nvSpPr>
        <p:spPr bwMode="auto">
          <a:xfrm rot="-2095531">
            <a:off x="4071938" y="5089525"/>
            <a:ext cx="271462" cy="200025"/>
          </a:xfrm>
          <a:prstGeom prst="chevron">
            <a:avLst>
              <a:gd name="adj" fmla="val 49919"/>
            </a:avLst>
          </a:prstGeom>
          <a:solidFill>
            <a:schemeClr val="accent1"/>
          </a:solidFill>
          <a:ln w="12700">
            <a:solidFill>
              <a:schemeClr val="tx1"/>
            </a:solidFill>
            <a:round/>
            <a:headEnd type="none" w="sm" len="sm"/>
            <a:tailEnd type="none" w="sm" len="sm"/>
          </a:ln>
        </p:spPr>
        <p:txBody>
          <a:bodyPr wrap="none"/>
          <a:lstStyle/>
          <a:p>
            <a:endParaRPr lang="en-US" sz="2400">
              <a:latin typeface="Times New Roman" charset="0"/>
            </a:endParaRPr>
          </a:p>
        </p:txBody>
      </p:sp>
      <p:sp>
        <p:nvSpPr>
          <p:cNvPr id="29" name="Oval 28"/>
          <p:cNvSpPr/>
          <p:nvPr/>
        </p:nvSpPr>
        <p:spPr>
          <a:xfrm>
            <a:off x="3124200" y="35052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p:cNvSpPr/>
          <p:nvPr/>
        </p:nvSpPr>
        <p:spPr>
          <a:xfrm>
            <a:off x="3048000" y="33528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p:cNvSpPr/>
          <p:nvPr/>
        </p:nvSpPr>
        <p:spPr>
          <a:xfrm>
            <a:off x="2895600" y="3200400"/>
            <a:ext cx="52388" cy="5238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607" name="Chevron 8"/>
          <p:cNvSpPr>
            <a:spLocks noChangeArrowheads="1"/>
          </p:cNvSpPr>
          <p:nvPr/>
        </p:nvSpPr>
        <p:spPr bwMode="auto">
          <a:xfrm rot="-8011583">
            <a:off x="2581275" y="2925763"/>
            <a:ext cx="457200" cy="381000"/>
          </a:xfrm>
          <a:prstGeom prst="chevron">
            <a:avLst>
              <a:gd name="adj" fmla="val 50000"/>
            </a:avLst>
          </a:prstGeom>
          <a:solidFill>
            <a:srgbClr val="FF0000"/>
          </a:solidFill>
          <a:ln w="12700">
            <a:solidFill>
              <a:srgbClr val="FF0000"/>
            </a:solidFill>
            <a:round/>
            <a:headEnd type="none" w="sm" len="sm"/>
            <a:tailEnd type="none" w="sm" len="sm"/>
          </a:ln>
        </p:spPr>
        <p:txBody>
          <a:bodyPr wrap="none"/>
          <a:lstStyle/>
          <a:p>
            <a:endParaRPr lang="en-US" sz="2400">
              <a:latin typeface="Times New Roman" charset="0"/>
            </a:endParaRPr>
          </a:p>
        </p:txBody>
      </p:sp>
      <p:sp>
        <p:nvSpPr>
          <p:cNvPr id="3" name="Donut 2"/>
          <p:cNvSpPr/>
          <p:nvPr/>
        </p:nvSpPr>
        <p:spPr>
          <a:xfrm>
            <a:off x="685800" y="1143000"/>
            <a:ext cx="3429000" cy="1828800"/>
          </a:xfrm>
          <a:prstGeom prst="donut">
            <a:avLst>
              <a:gd name="adj" fmla="val 3346"/>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8" name="Oval 37"/>
          <p:cNvSpPr/>
          <p:nvPr/>
        </p:nvSpPr>
        <p:spPr>
          <a:xfrm>
            <a:off x="3535363" y="3733800"/>
            <a:ext cx="46037" cy="46038"/>
          </a:xfrm>
          <a:prstGeom prst="ellipse">
            <a:avLst/>
          </a:prstGeom>
          <a:ln>
            <a:solidFill>
              <a:srgbClr val="FF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251455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What the numbers show…</a:t>
            </a:r>
            <a:endParaRPr lang="en-US" sz="3600"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092406"/>
              </p:ext>
            </p:extLst>
          </p:nvPr>
        </p:nvGraphicFramePr>
        <p:xfrm>
          <a:off x="457200" y="1600200"/>
          <a:ext cx="75438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5382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274638"/>
            <a:ext cx="7407275" cy="1143000"/>
          </a:xfrm>
        </p:spPr>
        <p:txBody>
          <a:bodyPr/>
          <a:lstStyle/>
          <a:p>
            <a:pPr eaLnBrk="1" hangingPunct="1"/>
            <a:r>
              <a:rPr lang="en-US" altLang="en-US" sz="3200" smtClean="0">
                <a:latin typeface="Arial" panose="020B0604020202020204" pitchFamily="34" charset="0"/>
                <a:ea typeface="ＭＳ Ｐゴシック" panose="020B0600070205080204" pitchFamily="34" charset="-128"/>
              </a:rPr>
              <a:t>Who’s Using the Service?</a:t>
            </a:r>
          </a:p>
        </p:txBody>
      </p:sp>
      <p:sp>
        <p:nvSpPr>
          <p:cNvPr id="52227" name="Content Placeholder 2"/>
          <p:cNvSpPr>
            <a:spLocks noGrp="1"/>
          </p:cNvSpPr>
          <p:nvPr>
            <p:ph idx="1"/>
          </p:nvPr>
        </p:nvSpPr>
        <p:spPr>
          <a:xfrm>
            <a:off x="457200" y="1600200"/>
            <a:ext cx="7989888" cy="4241800"/>
          </a:xfrm>
        </p:spPr>
        <p:txBody>
          <a:bodyPr>
            <a:normAutofit/>
          </a:bodyPr>
          <a:lstStyle/>
          <a:p>
            <a:pPr eaLnBrk="1" hangingPunct="1"/>
            <a:r>
              <a:rPr lang="en-US" altLang="en-US" sz="2000" b="1" dirty="0" smtClean="0">
                <a:solidFill>
                  <a:srgbClr val="008000"/>
                </a:solidFill>
                <a:latin typeface="Arial" panose="020B0604020202020204" pitchFamily="34" charset="0"/>
                <a:ea typeface="ＭＳ Ｐゴシック" panose="020B0600070205080204" pitchFamily="34" charset="-128"/>
              </a:rPr>
              <a:t>Over 150 faculty/staff members have made requests</a:t>
            </a:r>
          </a:p>
          <a:p>
            <a:pPr eaLnBrk="1" hangingPunct="1"/>
            <a:endParaRPr lang="en-US" altLang="en-US" sz="2000" dirty="0" smtClean="0">
              <a:latin typeface="Arial" panose="020B0604020202020204" pitchFamily="34" charset="0"/>
              <a:ea typeface="ＭＳ Ｐゴシック" panose="020B0600070205080204" pitchFamily="34" charset="-128"/>
            </a:endParaRPr>
          </a:p>
          <a:p>
            <a:pPr eaLnBrk="1" hangingPunct="1"/>
            <a:r>
              <a:rPr lang="en-US" altLang="en-US" sz="2000" b="1" dirty="0" smtClean="0">
                <a:solidFill>
                  <a:srgbClr val="008000"/>
                </a:solidFill>
                <a:latin typeface="Arial" panose="020B0604020202020204" pitchFamily="34" charset="0"/>
                <a:ea typeface="ＭＳ Ｐゴシック" panose="020B0600070205080204" pitchFamily="34" charset="-128"/>
              </a:rPr>
              <a:t>Top 3 Schools/Colleges/Units making requests</a:t>
            </a:r>
            <a:r>
              <a:rPr lang="en-US" altLang="en-US" sz="2000" dirty="0" smtClean="0">
                <a:latin typeface="Arial" panose="020B0604020202020204" pitchFamily="34" charset="0"/>
                <a:ea typeface="ＭＳ Ｐゴシック" panose="020B0600070205080204" pitchFamily="34" charset="-128"/>
              </a:rPr>
              <a:t>	</a:t>
            </a:r>
          </a:p>
          <a:p>
            <a:pPr lvl="1" eaLnBrk="1" hangingPunct="1"/>
            <a:r>
              <a:rPr lang="en-US" altLang="en-US" sz="1600" dirty="0" err="1" smtClean="0">
                <a:latin typeface="Arial" panose="020B0604020202020204" pitchFamily="34" charset="0"/>
                <a:ea typeface="ＭＳ Ｐゴシック" panose="020B0600070205080204" pitchFamily="34" charset="-128"/>
              </a:rPr>
              <a:t>Volgenau</a:t>
            </a:r>
            <a:r>
              <a:rPr lang="en-US" altLang="en-US" sz="1600" dirty="0" smtClean="0">
                <a:latin typeface="Arial" panose="020B0604020202020204" pitchFamily="34" charset="0"/>
                <a:ea typeface="ＭＳ Ｐゴシック" panose="020B0600070205080204" pitchFamily="34" charset="-128"/>
              </a:rPr>
              <a:t> School of Engineering</a:t>
            </a:r>
          </a:p>
          <a:p>
            <a:pPr lvl="1" eaLnBrk="1" hangingPunct="1"/>
            <a:r>
              <a:rPr lang="en-US" altLang="en-US" sz="1600" dirty="0" smtClean="0">
                <a:latin typeface="Arial" panose="020B0604020202020204" pitchFamily="34" charset="0"/>
                <a:ea typeface="ＭＳ Ｐゴシック" panose="020B0600070205080204" pitchFamily="34" charset="-128"/>
              </a:rPr>
              <a:t>College of Humanities and Social Sciences</a:t>
            </a:r>
          </a:p>
          <a:p>
            <a:pPr lvl="1" eaLnBrk="1" hangingPunct="1"/>
            <a:r>
              <a:rPr lang="en-US" altLang="en-US" sz="1600" dirty="0" smtClean="0">
                <a:latin typeface="Arial" panose="020B0604020202020204" pitchFamily="34" charset="0"/>
                <a:ea typeface="ＭＳ Ｐゴシック" panose="020B0600070205080204" pitchFamily="34" charset="-128"/>
              </a:rPr>
              <a:t>College of Science</a:t>
            </a:r>
          </a:p>
          <a:p>
            <a:pPr lvl="1" eaLnBrk="1" hangingPunct="1"/>
            <a:endParaRPr lang="en-US" altLang="en-US" sz="1600" dirty="0" smtClean="0">
              <a:latin typeface="Arial" panose="020B0604020202020204" pitchFamily="34" charset="0"/>
              <a:ea typeface="ＭＳ Ｐゴシック" panose="020B0600070205080204" pitchFamily="34" charset="-128"/>
            </a:endParaRPr>
          </a:p>
          <a:p>
            <a:pPr eaLnBrk="1" hangingPunct="1"/>
            <a:r>
              <a:rPr lang="en-US" altLang="en-US" sz="2000" b="1" dirty="0" smtClean="0">
                <a:solidFill>
                  <a:srgbClr val="008000"/>
                </a:solidFill>
                <a:latin typeface="Arial" panose="020B0604020202020204" pitchFamily="34" charset="0"/>
                <a:ea typeface="ＭＳ Ｐゴシック" panose="020B0600070205080204" pitchFamily="34" charset="-128"/>
              </a:rPr>
              <a:t>Reasons for Request</a:t>
            </a:r>
          </a:p>
          <a:p>
            <a:pPr lvl="1" eaLnBrk="1" hangingPunct="1"/>
            <a:r>
              <a:rPr lang="en-US" altLang="en-US" sz="1600" dirty="0" smtClean="0">
                <a:latin typeface="Arial" panose="020B0604020202020204" pitchFamily="34" charset="0"/>
                <a:ea typeface="ＭＳ Ｐゴシック" panose="020B0600070205080204" pitchFamily="34" charset="-128"/>
              </a:rPr>
              <a:t>Compliance for DE Course – 70.6%</a:t>
            </a:r>
          </a:p>
          <a:p>
            <a:pPr lvl="1" eaLnBrk="1" hangingPunct="1"/>
            <a:r>
              <a:rPr lang="en-US" altLang="en-US" sz="1600" dirty="0" smtClean="0">
                <a:latin typeface="Arial" panose="020B0604020202020204" pitchFamily="34" charset="0"/>
                <a:ea typeface="ＭＳ Ｐゴシック" panose="020B0600070205080204" pitchFamily="34" charset="-128"/>
              </a:rPr>
              <a:t>Compliance for F2F Course – &lt;1%</a:t>
            </a:r>
          </a:p>
          <a:p>
            <a:pPr lvl="1" eaLnBrk="1" hangingPunct="1"/>
            <a:r>
              <a:rPr lang="en-US" altLang="en-US" sz="1600" dirty="0" smtClean="0">
                <a:latin typeface="Arial" panose="020B0604020202020204" pitchFamily="34" charset="0"/>
                <a:ea typeface="ＭＳ Ｐゴシック" panose="020B0600070205080204" pitchFamily="34" charset="-128"/>
              </a:rPr>
              <a:t>Web Compliance – 2.8%</a:t>
            </a:r>
          </a:p>
          <a:p>
            <a:pPr lvl="1" eaLnBrk="1" hangingPunct="1"/>
            <a:r>
              <a:rPr lang="en-US" altLang="en-US" sz="1600" dirty="0" smtClean="0">
                <a:latin typeface="Arial" panose="020B0604020202020204" pitchFamily="34" charset="0"/>
                <a:ea typeface="ＭＳ Ｐゴシック" panose="020B0600070205080204" pitchFamily="34" charset="-128"/>
              </a:rPr>
              <a:t>Disability Accommodation – 25.5%</a:t>
            </a:r>
          </a:p>
          <a:p>
            <a:pPr lvl="1" eaLnBrk="1" hangingPunct="1"/>
            <a:endParaRPr lang="en-US" altLang="en-US" sz="1400" dirty="0" smtClean="0">
              <a:latin typeface="Arial" panose="020B0604020202020204" pitchFamily="34" charset="0"/>
              <a:ea typeface="ＭＳ Ｐゴシック" panose="020B0600070205080204" pitchFamily="34" charset="-128"/>
            </a:endParaRPr>
          </a:p>
          <a:p>
            <a:pPr eaLnBrk="1" hangingPunct="1">
              <a:buFont typeface="Arial" panose="020B0604020202020204" pitchFamily="34" charset="0"/>
              <a:buNone/>
            </a:pPr>
            <a:endParaRPr lang="en-US" altLang="en-US" sz="200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73697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7407275" cy="1143000"/>
          </a:xfrm>
        </p:spPr>
        <p:txBody>
          <a:bodyPr/>
          <a:lstStyle/>
          <a:p>
            <a:pPr eaLnBrk="1" hangingPunct="1"/>
            <a:r>
              <a:rPr lang="en-US">
                <a:latin typeface="Calibri" charset="0"/>
              </a:rPr>
              <a:t>George Mason University</a:t>
            </a:r>
          </a:p>
        </p:txBody>
      </p:sp>
      <p:sp>
        <p:nvSpPr>
          <p:cNvPr id="3" name="Content Placeholder 2"/>
          <p:cNvSpPr>
            <a:spLocks noGrp="1"/>
          </p:cNvSpPr>
          <p:nvPr>
            <p:ph idx="1"/>
          </p:nvPr>
        </p:nvSpPr>
        <p:spPr>
          <a:xfrm>
            <a:off x="457200" y="1600200"/>
            <a:ext cx="7989888" cy="4241800"/>
          </a:xfrm>
        </p:spPr>
        <p:txBody>
          <a:bodyPr>
            <a:normAutofit/>
          </a:bodyPr>
          <a:lstStyle/>
          <a:p>
            <a:pPr eaLnBrk="1" hangingPunct="1">
              <a:defRPr/>
            </a:pPr>
            <a:r>
              <a:rPr lang="en-US" sz="2000" dirty="0" smtClean="0"/>
              <a:t>Enrollment (Fall 2014) – ~34k students</a:t>
            </a:r>
          </a:p>
          <a:p>
            <a:pPr eaLnBrk="1" hangingPunct="1">
              <a:defRPr/>
            </a:pPr>
            <a:r>
              <a:rPr lang="en-US" sz="2000" dirty="0" smtClean="0"/>
              <a:t>Faculty</a:t>
            </a:r>
          </a:p>
          <a:p>
            <a:pPr lvl="1" eaLnBrk="1" hangingPunct="1">
              <a:defRPr/>
            </a:pPr>
            <a:r>
              <a:rPr lang="en-US" sz="1800" dirty="0" smtClean="0"/>
              <a:t>1246 FT Instructional faculty </a:t>
            </a:r>
          </a:p>
          <a:p>
            <a:pPr lvl="1" eaLnBrk="1" hangingPunct="1">
              <a:defRPr/>
            </a:pPr>
            <a:r>
              <a:rPr lang="en-US" sz="1800" dirty="0" smtClean="0"/>
              <a:t>169 FT Research faculty</a:t>
            </a:r>
          </a:p>
          <a:p>
            <a:pPr lvl="1" eaLnBrk="1" hangingPunct="1">
              <a:defRPr/>
            </a:pPr>
            <a:r>
              <a:rPr lang="en-US" sz="1800" dirty="0" smtClean="0"/>
              <a:t>383 PT faculty FTE</a:t>
            </a:r>
          </a:p>
          <a:p>
            <a:pPr eaLnBrk="1" hangingPunct="1">
              <a:defRPr/>
            </a:pPr>
            <a:r>
              <a:rPr lang="en-US" sz="2000" dirty="0" smtClean="0"/>
              <a:t>Campus locations</a:t>
            </a:r>
            <a:r>
              <a:rPr lang="en-US" sz="2400" dirty="0" smtClean="0"/>
              <a:t>	</a:t>
            </a:r>
          </a:p>
          <a:p>
            <a:pPr lvl="1" eaLnBrk="1" hangingPunct="1">
              <a:defRPr/>
            </a:pPr>
            <a:r>
              <a:rPr lang="en-US" sz="1800" dirty="0" smtClean="0"/>
              <a:t>US: Fairfax, Arlington, Prince William (Manassas, VA), and Loudoun (Sterling, VA) </a:t>
            </a:r>
          </a:p>
          <a:p>
            <a:pPr lvl="1" eaLnBrk="1" hangingPunct="1">
              <a:defRPr/>
            </a:pPr>
            <a:r>
              <a:rPr lang="en-US" sz="1800" dirty="0" smtClean="0"/>
              <a:t>International: </a:t>
            </a:r>
            <a:r>
              <a:rPr lang="en-US" sz="1800" dirty="0" err="1" smtClean="0"/>
              <a:t>Songdo</a:t>
            </a:r>
            <a:r>
              <a:rPr lang="en-US" sz="1800" dirty="0" smtClean="0"/>
              <a:t> (Korea)</a:t>
            </a:r>
          </a:p>
          <a:p>
            <a:pPr marL="457200" lvl="1" indent="0" eaLnBrk="1" hangingPunct="1">
              <a:buFont typeface="Arial" charset="0"/>
              <a:buNone/>
              <a:defRPr/>
            </a:pPr>
            <a:endParaRPr lang="en-US" sz="1800" dirty="0" smtClean="0"/>
          </a:p>
          <a:p>
            <a:pPr eaLnBrk="1" hangingPunct="1">
              <a:defRPr/>
            </a:pPr>
            <a:r>
              <a:rPr lang="en-US" sz="2000" dirty="0"/>
              <a:t>More info…</a:t>
            </a:r>
            <a:r>
              <a:rPr lang="en-US" sz="2000" dirty="0">
                <a:hlinkClick r:id="rId3"/>
              </a:rPr>
              <a:t>http://</a:t>
            </a:r>
            <a:r>
              <a:rPr lang="en-US" sz="2000" dirty="0" err="1">
                <a:hlinkClick r:id="rId3"/>
              </a:rPr>
              <a:t>about.gmu.edu</a:t>
            </a:r>
            <a:r>
              <a:rPr lang="en-US" sz="2000" dirty="0" smtClean="0">
                <a:hlinkClick r:id="rId3"/>
              </a:rPr>
              <a:t>/</a:t>
            </a:r>
            <a:endParaRPr lang="en-US" sz="2000" dirty="0"/>
          </a:p>
        </p:txBody>
      </p:sp>
    </p:spTree>
    <p:extLst>
      <p:ext uri="{BB962C8B-B14F-4D97-AF65-F5344CB8AC3E}">
        <p14:creationId xmlns:p14="http://schemas.microsoft.com/office/powerpoint/2010/main" val="33536746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dirty="0" smtClean="0">
                <a:ea typeface="+mj-ea"/>
                <a:cs typeface="+mj-cs"/>
              </a:rPr>
              <a:t>Website and Applications Testing</a:t>
            </a:r>
            <a:endParaRPr lang="en-US" sz="4400" dirty="0">
              <a:ea typeface="+mj-ea"/>
              <a:cs typeface="+mj-cs"/>
            </a:endParaRPr>
          </a:p>
        </p:txBody>
      </p:sp>
      <p:sp>
        <p:nvSpPr>
          <p:cNvPr id="79874" name="Content Placeholder 2"/>
          <p:cNvSpPr>
            <a:spLocks noGrp="1"/>
          </p:cNvSpPr>
          <p:nvPr>
            <p:ph idx="1"/>
          </p:nvPr>
        </p:nvSpPr>
        <p:spPr/>
        <p:txBody>
          <a:bodyPr>
            <a:normAutofit/>
          </a:bodyPr>
          <a:lstStyle/>
          <a:p>
            <a:r>
              <a:rPr lang="en-US" sz="2000" dirty="0" smtClean="0"/>
              <a:t>University Web Audit </a:t>
            </a:r>
          </a:p>
          <a:p>
            <a:pPr lvl="1"/>
            <a:r>
              <a:rPr lang="en-US" sz="2000" dirty="0" smtClean="0"/>
              <a:t>Provided accessibility reviews, which were included in University’s web audit</a:t>
            </a:r>
          </a:p>
          <a:p>
            <a:pPr lvl="1"/>
            <a:r>
              <a:rPr lang="en-US" sz="2000" dirty="0" smtClean="0"/>
              <a:t>Reviewed </a:t>
            </a:r>
            <a:r>
              <a:rPr lang="en-US" sz="2000" i="1" dirty="0" smtClean="0"/>
              <a:t>Priority 1 </a:t>
            </a:r>
            <a:r>
              <a:rPr lang="en-US" sz="2000" dirty="0" smtClean="0"/>
              <a:t>and </a:t>
            </a:r>
            <a:r>
              <a:rPr lang="en-US" sz="2000" i="1" dirty="0" smtClean="0"/>
              <a:t>Priority 2</a:t>
            </a:r>
            <a:r>
              <a:rPr lang="en-US" sz="2000" dirty="0" smtClean="0"/>
              <a:t> websites (over 110 websites)</a:t>
            </a:r>
          </a:p>
          <a:p>
            <a:pPr lvl="2"/>
            <a:r>
              <a:rPr lang="en-US" sz="1400" b="1" dirty="0" smtClean="0"/>
              <a:t>P1:</a:t>
            </a:r>
            <a:r>
              <a:rPr lang="en-US" sz="1400" dirty="0" smtClean="0"/>
              <a:t> Academics, Admissions, Financial Aid, Student Health, Housing, Visitors, HR</a:t>
            </a:r>
          </a:p>
          <a:p>
            <a:pPr lvl="2"/>
            <a:r>
              <a:rPr lang="en-US" sz="1400" b="1" dirty="0" smtClean="0"/>
              <a:t>P2:</a:t>
            </a:r>
            <a:r>
              <a:rPr lang="en-US" sz="1400" dirty="0" smtClean="0"/>
              <a:t> Individual College and School websites</a:t>
            </a:r>
          </a:p>
          <a:p>
            <a:pPr lvl="2"/>
            <a:r>
              <a:rPr lang="en-US" sz="1400" dirty="0" smtClean="0"/>
              <a:t>Page scans 5 levels deep, up to 100 pages</a:t>
            </a:r>
          </a:p>
          <a:p>
            <a:pPr lvl="2"/>
            <a:r>
              <a:rPr lang="en-US" sz="1400" dirty="0" smtClean="0"/>
              <a:t>Reports provided to Web Developer</a:t>
            </a:r>
          </a:p>
          <a:p>
            <a:pPr lvl="2"/>
            <a:endParaRPr lang="en-US" sz="2000" dirty="0"/>
          </a:p>
          <a:p>
            <a:r>
              <a:rPr lang="en-US" sz="2000" dirty="0" smtClean="0">
                <a:hlinkClick r:id="rId3"/>
              </a:rPr>
              <a:t>ATI Web Testing Process</a:t>
            </a:r>
            <a:endParaRPr lang="en-US" sz="2000" dirty="0" smtClean="0"/>
          </a:p>
          <a:p>
            <a:pPr lvl="1"/>
            <a:r>
              <a:rPr lang="en-US" sz="1800" dirty="0" smtClean="0"/>
              <a:t>Automated </a:t>
            </a:r>
            <a:r>
              <a:rPr lang="en-US" sz="1800" dirty="0"/>
              <a:t>testing using AMP</a:t>
            </a:r>
          </a:p>
          <a:p>
            <a:pPr lvl="1"/>
            <a:r>
              <a:rPr lang="en-US" sz="1800" dirty="0"/>
              <a:t>Manual testing in-house using Jaws/Dragon</a:t>
            </a:r>
          </a:p>
          <a:p>
            <a:pPr lvl="1"/>
            <a:endParaRPr lang="en-US" sz="2000" dirty="0" smtClean="0"/>
          </a:p>
        </p:txBody>
      </p:sp>
    </p:spTree>
    <p:extLst>
      <p:ext uri="{BB962C8B-B14F-4D97-AF65-F5344CB8AC3E}">
        <p14:creationId xmlns:p14="http://schemas.microsoft.com/office/powerpoint/2010/main" val="3206027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ea typeface="+mj-ea"/>
                <a:cs typeface="+mj-cs"/>
              </a:rPr>
              <a:t>Website and Applications Testing </a:t>
            </a:r>
            <a:r>
              <a:rPr lang="en-US" sz="3200" dirty="0" err="1" smtClean="0">
                <a:ea typeface="+mj-ea"/>
                <a:cs typeface="+mj-cs"/>
              </a:rPr>
              <a:t>cont</a:t>
            </a:r>
            <a:r>
              <a:rPr lang="en-US" sz="3200" dirty="0" smtClean="0">
                <a:ea typeface="+mj-ea"/>
                <a:cs typeface="+mj-cs"/>
              </a:rPr>
              <a:t>…</a:t>
            </a:r>
            <a:endParaRPr lang="en-US" sz="3200" dirty="0">
              <a:ea typeface="+mj-ea"/>
              <a:cs typeface="+mj-cs"/>
            </a:endParaRPr>
          </a:p>
        </p:txBody>
      </p:sp>
      <p:sp>
        <p:nvSpPr>
          <p:cNvPr id="79874" name="Content Placeholder 2"/>
          <p:cNvSpPr>
            <a:spLocks noGrp="1"/>
          </p:cNvSpPr>
          <p:nvPr>
            <p:ph idx="1"/>
          </p:nvPr>
        </p:nvSpPr>
        <p:spPr/>
        <p:txBody>
          <a:bodyPr>
            <a:normAutofit lnSpcReduction="10000"/>
          </a:bodyPr>
          <a:lstStyle/>
          <a:p>
            <a:r>
              <a:rPr lang="en-US" sz="2400" dirty="0" smtClean="0"/>
              <a:t>Websites are currently in same situation that videos were in a few years ago…</a:t>
            </a:r>
          </a:p>
          <a:p>
            <a:pPr lvl="1"/>
            <a:r>
              <a:rPr lang="en-US" sz="1700" dirty="0" smtClean="0"/>
              <a:t>A few different CMS’ in place (CommonSpot, </a:t>
            </a:r>
            <a:r>
              <a:rPr lang="en-US" sz="1700" dirty="0" err="1" smtClean="0"/>
              <a:t>WordPress</a:t>
            </a:r>
            <a:r>
              <a:rPr lang="en-US" sz="1700" dirty="0" smtClean="0"/>
              <a:t>)</a:t>
            </a:r>
          </a:p>
          <a:p>
            <a:pPr lvl="1"/>
            <a:r>
              <a:rPr lang="en-US" sz="1700" dirty="0" smtClean="0"/>
              <a:t>Some developers use their own WSYIWIG (e.g., Dreamweaver, </a:t>
            </a:r>
            <a:r>
              <a:rPr lang="en-US" sz="1700" dirty="0" err="1" smtClean="0"/>
              <a:t>Nvu</a:t>
            </a:r>
            <a:r>
              <a:rPr lang="en-US" sz="1700" dirty="0" smtClean="0"/>
              <a:t>)</a:t>
            </a:r>
          </a:p>
          <a:p>
            <a:pPr lvl="1"/>
            <a:endParaRPr lang="en-US" sz="1700" dirty="0" smtClean="0"/>
          </a:p>
          <a:p>
            <a:r>
              <a:rPr lang="en-US" sz="2400" dirty="0" smtClean="0"/>
              <a:t>University is currently in RFP process for new WCMS to standardize branding</a:t>
            </a:r>
          </a:p>
          <a:p>
            <a:pPr lvl="1"/>
            <a:r>
              <a:rPr lang="en-US" sz="2000" dirty="0" smtClean="0"/>
              <a:t>Currently working with ITS and Marketing on incorporating accessibility into design process</a:t>
            </a:r>
          </a:p>
          <a:p>
            <a:pPr lvl="1"/>
            <a:endParaRPr lang="en-US" sz="1700" dirty="0" smtClean="0"/>
          </a:p>
          <a:p>
            <a:r>
              <a:rPr lang="en-US" sz="2400" dirty="0" smtClean="0"/>
              <a:t>We are properly positioned for growth once WCMS is standardized.</a:t>
            </a:r>
          </a:p>
        </p:txBody>
      </p:sp>
    </p:spTree>
    <p:extLst>
      <p:ext uri="{BB962C8B-B14F-4D97-AF65-F5344CB8AC3E}">
        <p14:creationId xmlns:p14="http://schemas.microsoft.com/office/powerpoint/2010/main" val="8261286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What the numbers show…</a:t>
            </a:r>
            <a:endParaRPr lang="en-US" sz="3600"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5410916"/>
              </p:ext>
            </p:extLst>
          </p:nvPr>
        </p:nvGraphicFramePr>
        <p:xfrm>
          <a:off x="457200" y="1600200"/>
          <a:ext cx="7543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95600" y="5181600"/>
            <a:ext cx="6019800" cy="1323439"/>
          </a:xfrm>
          <a:prstGeom prst="rect">
            <a:avLst/>
          </a:prstGeom>
          <a:noFill/>
        </p:spPr>
        <p:txBody>
          <a:bodyPr wrap="square" rtlCol="0">
            <a:spAutoFit/>
          </a:bodyPr>
          <a:lstStyle/>
          <a:p>
            <a:r>
              <a:rPr lang="en-US" sz="1600" b="1" dirty="0" smtClean="0"/>
              <a:t>*Numbers reflect the following:</a:t>
            </a:r>
          </a:p>
          <a:p>
            <a:pPr marL="800100" lvl="1" indent="-342900">
              <a:buFont typeface="Arial"/>
              <a:buChar char="•"/>
            </a:pPr>
            <a:r>
              <a:rPr lang="en-US" sz="1600" dirty="0" smtClean="0"/>
              <a:t>ASC Reviews</a:t>
            </a:r>
          </a:p>
          <a:p>
            <a:pPr marL="800100" lvl="1" indent="-342900">
              <a:buFont typeface="Arial"/>
              <a:buChar char="•"/>
            </a:pPr>
            <a:r>
              <a:rPr lang="en-US" sz="1600" dirty="0" smtClean="0"/>
              <a:t>Applications outside of the ASC process</a:t>
            </a:r>
          </a:p>
          <a:p>
            <a:pPr marL="800100" lvl="1" indent="-342900">
              <a:buFont typeface="Arial"/>
              <a:buChar char="•"/>
            </a:pPr>
            <a:r>
              <a:rPr lang="en-US" sz="1600" dirty="0" smtClean="0"/>
              <a:t>Website Reviews (automated)</a:t>
            </a:r>
          </a:p>
          <a:p>
            <a:pPr marL="800100" lvl="1" indent="-342900">
              <a:buFont typeface="Arial"/>
              <a:buChar char="•"/>
            </a:pPr>
            <a:r>
              <a:rPr lang="en-US" sz="1600" dirty="0" smtClean="0"/>
              <a:t>Website Reviews (manual)</a:t>
            </a:r>
            <a:endParaRPr lang="en-US" sz="1600" dirty="0"/>
          </a:p>
        </p:txBody>
      </p:sp>
    </p:spTree>
    <p:extLst>
      <p:ext uri="{BB962C8B-B14F-4D97-AF65-F5344CB8AC3E}">
        <p14:creationId xmlns:p14="http://schemas.microsoft.com/office/powerpoint/2010/main" val="2845901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CURRENT/FUTURE PROJECTS	</a:t>
            </a:r>
            <a:endParaRPr lang="en-US" dirty="0"/>
          </a:p>
        </p:txBody>
      </p:sp>
    </p:spTree>
    <p:extLst>
      <p:ext uri="{BB962C8B-B14F-4D97-AF65-F5344CB8AC3E}">
        <p14:creationId xmlns:p14="http://schemas.microsoft.com/office/powerpoint/2010/main" val="2060589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Library Accessibility Updates</a:t>
            </a:r>
            <a:endParaRPr lang="en-US" sz="2800" b="1" dirty="0">
              <a:solidFill>
                <a:schemeClr val="accent1">
                  <a:lumMod val="75000"/>
                </a:schemeClr>
              </a:solidFill>
            </a:endParaRPr>
          </a:p>
        </p:txBody>
      </p:sp>
    </p:spTree>
    <p:extLst>
      <p:ext uri="{BB962C8B-B14F-4D97-AF65-F5344CB8AC3E}">
        <p14:creationId xmlns:p14="http://schemas.microsoft.com/office/powerpoint/2010/main" val="3199461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Improved Access to Library Resources</a:t>
            </a:r>
            <a:endParaRPr lang="en-US" sz="3600" dirty="0">
              <a:ea typeface="+mj-ea"/>
              <a:cs typeface="+mj-cs"/>
            </a:endParaRPr>
          </a:p>
        </p:txBody>
      </p:sp>
      <p:sp>
        <p:nvSpPr>
          <p:cNvPr id="79874" name="Content Placeholder 2"/>
          <p:cNvSpPr>
            <a:spLocks noGrp="1"/>
          </p:cNvSpPr>
          <p:nvPr>
            <p:ph idx="1"/>
          </p:nvPr>
        </p:nvSpPr>
        <p:spPr/>
        <p:txBody>
          <a:bodyPr>
            <a:normAutofit lnSpcReduction="10000"/>
          </a:bodyPr>
          <a:lstStyle/>
          <a:p>
            <a:pPr>
              <a:buFont typeface="Arial"/>
              <a:buChar char="•"/>
            </a:pPr>
            <a:r>
              <a:rPr lang="en-US" sz="2400" dirty="0" smtClean="0">
                <a:solidFill>
                  <a:srgbClr val="008000"/>
                </a:solidFill>
                <a:latin typeface="Arial" charset="0"/>
              </a:rPr>
              <a:t>Library established an </a:t>
            </a:r>
            <a:r>
              <a:rPr lang="en-US" sz="2400" b="1" i="1" dirty="0" smtClean="0">
                <a:solidFill>
                  <a:srgbClr val="008000"/>
                </a:solidFill>
                <a:latin typeface="Arial" charset="0"/>
              </a:rPr>
              <a:t>Accessibility Coordinator/Instruction Designer</a:t>
            </a:r>
            <a:r>
              <a:rPr lang="en-US" sz="2400" dirty="0" smtClean="0">
                <a:solidFill>
                  <a:srgbClr val="008000"/>
                </a:solidFill>
                <a:latin typeface="Arial" charset="0"/>
              </a:rPr>
              <a:t> position</a:t>
            </a:r>
          </a:p>
          <a:p>
            <a:pPr lvl="1">
              <a:buFont typeface="Lucida Grande"/>
              <a:buChar char="-"/>
            </a:pPr>
            <a:r>
              <a:rPr lang="en-US" sz="1800" dirty="0" smtClean="0">
                <a:latin typeface="Arial" charset="0"/>
              </a:rPr>
              <a:t>Liaison between our office and library staff/resources</a:t>
            </a:r>
          </a:p>
          <a:p>
            <a:pPr lvl="1">
              <a:buFont typeface="Lucida Grande"/>
              <a:buChar char="-"/>
            </a:pPr>
            <a:endParaRPr lang="en-US" sz="1800" dirty="0" smtClean="0">
              <a:latin typeface="Arial" charset="0"/>
            </a:endParaRPr>
          </a:p>
          <a:p>
            <a:pPr>
              <a:buFont typeface="Arial"/>
              <a:buChar char="•"/>
            </a:pPr>
            <a:r>
              <a:rPr lang="en-US" sz="2400" dirty="0" smtClean="0">
                <a:solidFill>
                  <a:srgbClr val="008000"/>
                </a:solidFill>
                <a:latin typeface="Arial" charset="0"/>
              </a:rPr>
              <a:t>This has led to</a:t>
            </a:r>
            <a:r>
              <a:rPr lang="en-US" sz="2400" dirty="0" smtClean="0">
                <a:latin typeface="Arial" charset="0"/>
              </a:rPr>
              <a:t>:</a:t>
            </a:r>
          </a:p>
          <a:p>
            <a:pPr lvl="1">
              <a:buFont typeface="Lucida Grande"/>
              <a:buChar char="-"/>
            </a:pPr>
            <a:r>
              <a:rPr lang="en-US" sz="1800" dirty="0" smtClean="0">
                <a:latin typeface="Arial" charset="0"/>
              </a:rPr>
              <a:t>Improved hand-off when captioning library resources</a:t>
            </a:r>
          </a:p>
          <a:p>
            <a:pPr lvl="1">
              <a:buFont typeface="Lucida Grande"/>
              <a:buChar char="-"/>
            </a:pPr>
            <a:r>
              <a:rPr lang="en-US" sz="1800" dirty="0" smtClean="0">
                <a:latin typeface="Arial" charset="0"/>
              </a:rPr>
              <a:t>Improved coordination with Copyright Office</a:t>
            </a:r>
          </a:p>
          <a:p>
            <a:pPr lvl="1"/>
            <a:r>
              <a:rPr lang="en-US" sz="1800" dirty="0" smtClean="0">
                <a:latin typeface="Arial" charset="0"/>
              </a:rPr>
              <a:t>Informal process for review of library technology purchases</a:t>
            </a:r>
          </a:p>
          <a:p>
            <a:pPr lvl="1"/>
            <a:r>
              <a:rPr lang="en-US" sz="1800" dirty="0" smtClean="0">
                <a:latin typeface="Arial" charset="0"/>
              </a:rPr>
              <a:t>Tested top 20 most-utilized library databases for accessibility with Jaws</a:t>
            </a:r>
          </a:p>
          <a:p>
            <a:pPr lvl="1"/>
            <a:r>
              <a:rPr lang="en-US" sz="1800" dirty="0" smtClean="0">
                <a:latin typeface="Arial" charset="0"/>
              </a:rPr>
              <a:t>Streaming Media Policy</a:t>
            </a:r>
          </a:p>
          <a:p>
            <a:pPr lvl="1"/>
            <a:r>
              <a:rPr lang="en-US" sz="1800" dirty="0" smtClean="0">
                <a:latin typeface="Arial" charset="0"/>
              </a:rPr>
              <a:t>Pilot test citation management solution for blind students (</a:t>
            </a:r>
            <a:r>
              <a:rPr lang="en-US" sz="1800" dirty="0" err="1" smtClean="0">
                <a:latin typeface="Arial" charset="0"/>
              </a:rPr>
              <a:t>RefWorks</a:t>
            </a:r>
            <a:r>
              <a:rPr lang="en-US" sz="1800" dirty="0" smtClean="0">
                <a:latin typeface="Arial" charset="0"/>
              </a:rPr>
              <a:t>) [Sum/Fall 2015]</a:t>
            </a:r>
          </a:p>
          <a:p>
            <a:pPr lvl="1"/>
            <a:endParaRPr lang="en-US" sz="1800" dirty="0" smtClean="0">
              <a:latin typeface="Arial" charset="0"/>
            </a:endParaRPr>
          </a:p>
          <a:p>
            <a:pPr>
              <a:buFont typeface="Arial" charset="0"/>
              <a:buChar char="•"/>
            </a:pPr>
            <a:endParaRPr lang="en-US" sz="2000" dirty="0">
              <a:latin typeface="Arial" charset="0"/>
            </a:endParaRPr>
          </a:p>
          <a:p>
            <a:pPr lvl="1">
              <a:buFont typeface="Arial" charset="0"/>
              <a:buChar char="•"/>
            </a:pPr>
            <a:endParaRPr lang="en-US" sz="1600" dirty="0">
              <a:latin typeface="Arial" charset="0"/>
            </a:endParaRPr>
          </a:p>
        </p:txBody>
      </p:sp>
    </p:spTree>
    <p:extLst>
      <p:ext uri="{BB962C8B-B14F-4D97-AF65-F5344CB8AC3E}">
        <p14:creationId xmlns:p14="http://schemas.microsoft.com/office/powerpoint/2010/main" val="1767501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Document Accessibility Pilot, FY15 </a:t>
            </a:r>
            <a:endParaRPr lang="en-US" sz="2800" b="1" dirty="0">
              <a:solidFill>
                <a:schemeClr val="accent1">
                  <a:lumMod val="75000"/>
                </a:schemeClr>
              </a:solidFill>
            </a:endParaRPr>
          </a:p>
        </p:txBody>
      </p:sp>
    </p:spTree>
    <p:extLst>
      <p:ext uri="{BB962C8B-B14F-4D97-AF65-F5344CB8AC3E}">
        <p14:creationId xmlns:p14="http://schemas.microsoft.com/office/powerpoint/2010/main" val="3199461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Document Accessibility Pilot</a:t>
            </a:r>
            <a:endParaRPr lang="en-US" sz="3600" dirty="0">
              <a:ea typeface="+mj-ea"/>
              <a:cs typeface="+mj-cs"/>
            </a:endParaRPr>
          </a:p>
        </p:txBody>
      </p:sp>
      <p:sp>
        <p:nvSpPr>
          <p:cNvPr id="79874" name="Content Placeholder 2"/>
          <p:cNvSpPr>
            <a:spLocks noGrp="1"/>
          </p:cNvSpPr>
          <p:nvPr>
            <p:ph idx="1"/>
          </p:nvPr>
        </p:nvSpPr>
        <p:spPr>
          <a:xfrm>
            <a:off x="457200" y="1600201"/>
            <a:ext cx="7990652" cy="4241800"/>
          </a:xfrm>
        </p:spPr>
        <p:txBody>
          <a:bodyPr>
            <a:normAutofit/>
          </a:bodyPr>
          <a:lstStyle/>
          <a:p>
            <a:pPr>
              <a:buFont typeface="Arial"/>
              <a:buChar char="•"/>
            </a:pPr>
            <a:r>
              <a:rPr lang="en-US" sz="1800" b="1" dirty="0" smtClean="0">
                <a:solidFill>
                  <a:srgbClr val="008000"/>
                </a:solidFill>
                <a:latin typeface="Arial" charset="0"/>
              </a:rPr>
              <a:t>Why   </a:t>
            </a:r>
          </a:p>
          <a:p>
            <a:pPr lvl="1">
              <a:buFont typeface="Lucida Grande"/>
              <a:buChar char="-"/>
            </a:pPr>
            <a:r>
              <a:rPr lang="en-US" sz="1600" dirty="0" smtClean="0">
                <a:solidFill>
                  <a:srgbClr val="000000"/>
                </a:solidFill>
                <a:latin typeface="Arial" charset="0"/>
              </a:rPr>
              <a:t>Faculty members still struggling with what we are asking of them</a:t>
            </a:r>
          </a:p>
          <a:p>
            <a:pPr lvl="1">
              <a:buFont typeface="Lucida Grande"/>
              <a:buChar char="-"/>
            </a:pPr>
            <a:endParaRPr lang="en-US" sz="1600" dirty="0" smtClean="0">
              <a:solidFill>
                <a:srgbClr val="000000"/>
              </a:solidFill>
              <a:latin typeface="Arial" charset="0"/>
            </a:endParaRPr>
          </a:p>
          <a:p>
            <a:pPr>
              <a:buFont typeface="Arial"/>
              <a:buChar char="•"/>
            </a:pPr>
            <a:r>
              <a:rPr lang="en-US" sz="1800" b="1" dirty="0" smtClean="0">
                <a:solidFill>
                  <a:srgbClr val="008000"/>
                </a:solidFill>
                <a:latin typeface="Arial" charset="0"/>
              </a:rPr>
              <a:t>Pilot  </a:t>
            </a:r>
          </a:p>
          <a:p>
            <a:pPr lvl="1">
              <a:buFont typeface="Lucida Grande"/>
              <a:buChar char="-"/>
            </a:pPr>
            <a:r>
              <a:rPr lang="en-US" sz="1600" dirty="0" smtClean="0">
                <a:solidFill>
                  <a:srgbClr val="000000"/>
                </a:solidFill>
                <a:latin typeface="Arial" charset="0"/>
              </a:rPr>
              <a:t>Worked with 4 IDs and 6 faculty members who are currently developing DE courses</a:t>
            </a:r>
          </a:p>
          <a:p>
            <a:pPr lvl="1">
              <a:buFont typeface="Lucida Grande"/>
              <a:buChar char="-"/>
            </a:pPr>
            <a:r>
              <a:rPr lang="en-US" sz="1600" dirty="0" smtClean="0">
                <a:solidFill>
                  <a:srgbClr val="000000"/>
                </a:solidFill>
                <a:latin typeface="Arial" charset="0"/>
              </a:rPr>
              <a:t>Tested what our office could handle and what we cannot</a:t>
            </a:r>
          </a:p>
          <a:p>
            <a:pPr lvl="1">
              <a:buFont typeface="Lucida Grande"/>
              <a:buChar char="-"/>
            </a:pPr>
            <a:r>
              <a:rPr lang="en-US" sz="1600" dirty="0" smtClean="0">
                <a:solidFill>
                  <a:srgbClr val="000000"/>
                </a:solidFill>
                <a:latin typeface="Arial" charset="0"/>
              </a:rPr>
              <a:t>Tools used…</a:t>
            </a:r>
          </a:p>
          <a:p>
            <a:pPr lvl="2"/>
            <a:r>
              <a:rPr lang="en-US" sz="1400" dirty="0" smtClean="0">
                <a:solidFill>
                  <a:srgbClr val="000000"/>
                </a:solidFill>
                <a:latin typeface="Arial" charset="0"/>
              </a:rPr>
              <a:t>ABBYY Recognition Server 4.0 (PDFs and Image)</a:t>
            </a:r>
          </a:p>
          <a:p>
            <a:pPr lvl="2"/>
            <a:r>
              <a:rPr lang="en-US" sz="1400" dirty="0" smtClean="0">
                <a:solidFill>
                  <a:srgbClr val="000000"/>
                </a:solidFill>
                <a:latin typeface="Arial" charset="0"/>
              </a:rPr>
              <a:t>CommonLook Office (Word and PPT</a:t>
            </a:r>
            <a:r>
              <a:rPr lang="en-US" sz="1200" dirty="0" smtClean="0">
                <a:solidFill>
                  <a:srgbClr val="000000"/>
                </a:solidFill>
                <a:latin typeface="Arial" charset="0"/>
              </a:rPr>
              <a:t>)</a:t>
            </a:r>
          </a:p>
          <a:p>
            <a:pPr lvl="2"/>
            <a:endParaRPr lang="en-US" sz="1200" dirty="0" smtClean="0">
              <a:solidFill>
                <a:srgbClr val="000000"/>
              </a:solidFill>
              <a:latin typeface="Arial" charset="0"/>
            </a:endParaRPr>
          </a:p>
          <a:p>
            <a:r>
              <a:rPr lang="en-US" sz="1800" b="1" dirty="0" smtClean="0">
                <a:solidFill>
                  <a:srgbClr val="008000"/>
                </a:solidFill>
                <a:latin typeface="Arial" charset="0"/>
              </a:rPr>
              <a:t>Goal   </a:t>
            </a:r>
          </a:p>
          <a:p>
            <a:pPr lvl="1"/>
            <a:r>
              <a:rPr lang="en-US" sz="1600" dirty="0" smtClean="0">
                <a:latin typeface="Arial" charset="0"/>
              </a:rPr>
              <a:t>Establish a scalable process that will support faculty members who have blind students in their courses.  Build toward supporting DE.</a:t>
            </a:r>
          </a:p>
          <a:p>
            <a:pPr>
              <a:buFont typeface="Arial"/>
              <a:buChar char="•"/>
            </a:pPr>
            <a:endParaRPr lang="en-US" sz="2400" dirty="0">
              <a:solidFill>
                <a:srgbClr val="008000"/>
              </a:solidFill>
              <a:latin typeface="Arial" charset="0"/>
            </a:endParaRPr>
          </a:p>
          <a:p>
            <a:pPr>
              <a:buFont typeface="Arial" charset="0"/>
              <a:buChar char="•"/>
            </a:pPr>
            <a:endParaRPr lang="en-US" sz="2000" dirty="0">
              <a:latin typeface="Arial" charset="0"/>
            </a:endParaRPr>
          </a:p>
          <a:p>
            <a:pPr lvl="1">
              <a:buFont typeface="Arial" charset="0"/>
              <a:buChar char="•"/>
            </a:pPr>
            <a:endParaRPr lang="en-US" sz="1600" dirty="0">
              <a:latin typeface="Arial" charset="0"/>
            </a:endParaRPr>
          </a:p>
        </p:txBody>
      </p:sp>
    </p:spTree>
    <p:extLst>
      <p:ext uri="{BB962C8B-B14F-4D97-AF65-F5344CB8AC3E}">
        <p14:creationId xmlns:p14="http://schemas.microsoft.com/office/powerpoint/2010/main" val="187591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07393" cy="1143000"/>
          </a:xfrm>
        </p:spPr>
        <p:txBody>
          <a:bodyPr>
            <a:normAutofit/>
          </a:bodyPr>
          <a:lstStyle/>
          <a:p>
            <a:pPr>
              <a:defRPr/>
            </a:pPr>
            <a:r>
              <a:rPr lang="en-US" sz="3600" dirty="0" smtClean="0"/>
              <a:t>Document Accessibility Pilot – Results</a:t>
            </a:r>
            <a:endParaRPr lang="en-US" sz="3600" dirty="0">
              <a:ea typeface="+mj-ea"/>
              <a:cs typeface="+mj-cs"/>
            </a:endParaRPr>
          </a:p>
        </p:txBody>
      </p:sp>
      <p:sp>
        <p:nvSpPr>
          <p:cNvPr id="79874" name="Content Placeholder 2"/>
          <p:cNvSpPr>
            <a:spLocks noGrp="1"/>
          </p:cNvSpPr>
          <p:nvPr>
            <p:ph idx="1"/>
          </p:nvPr>
        </p:nvSpPr>
        <p:spPr>
          <a:xfrm>
            <a:off x="457200" y="1600201"/>
            <a:ext cx="7990652" cy="4241800"/>
          </a:xfrm>
        </p:spPr>
        <p:txBody>
          <a:bodyPr>
            <a:noAutofit/>
          </a:bodyPr>
          <a:lstStyle/>
          <a:p>
            <a:r>
              <a:rPr lang="en-US" sz="1800" b="1" dirty="0">
                <a:solidFill>
                  <a:srgbClr val="008000"/>
                </a:solidFill>
              </a:rPr>
              <a:t>Faculty/Staff Participants: 5 </a:t>
            </a:r>
            <a:endParaRPr lang="en-US" sz="1800" dirty="0">
              <a:solidFill>
                <a:srgbClr val="008000"/>
              </a:solidFill>
            </a:endParaRPr>
          </a:p>
          <a:p>
            <a:r>
              <a:rPr lang="en-US" sz="1800" b="1" dirty="0">
                <a:solidFill>
                  <a:srgbClr val="008000"/>
                </a:solidFill>
              </a:rPr>
              <a:t>Documents Reviewed: 87 </a:t>
            </a:r>
            <a:endParaRPr lang="en-US" sz="1800" dirty="0">
              <a:solidFill>
                <a:srgbClr val="008000"/>
              </a:solidFill>
            </a:endParaRPr>
          </a:p>
          <a:p>
            <a:pPr lvl="1"/>
            <a:r>
              <a:rPr lang="en-US" sz="1600" dirty="0" smtClean="0"/>
              <a:t>ID #1 </a:t>
            </a:r>
            <a:r>
              <a:rPr lang="en-US" sz="1600" dirty="0"/>
              <a:t>(1 PDF, 1 Word*) = </a:t>
            </a:r>
            <a:r>
              <a:rPr lang="en-US" sz="1600" dirty="0" smtClean="0"/>
              <a:t>2</a:t>
            </a:r>
            <a:endParaRPr lang="en-US" sz="1600" dirty="0"/>
          </a:p>
          <a:p>
            <a:pPr lvl="1"/>
            <a:r>
              <a:rPr lang="en-US" sz="1600" dirty="0" err="1" smtClean="0"/>
              <a:t>Fac</a:t>
            </a:r>
            <a:r>
              <a:rPr lang="en-US" sz="1600" dirty="0" smtClean="0"/>
              <a:t> #1 (6 PDF) = 6</a:t>
            </a:r>
            <a:endParaRPr lang="en-US" sz="1600" dirty="0"/>
          </a:p>
          <a:p>
            <a:pPr lvl="1"/>
            <a:r>
              <a:rPr lang="en-US" sz="1600" dirty="0" smtClean="0"/>
              <a:t>ID #2 </a:t>
            </a:r>
            <a:r>
              <a:rPr lang="en-US" sz="1600" dirty="0"/>
              <a:t>(3 PDF, 3 Word, 1 PPT) = </a:t>
            </a:r>
            <a:r>
              <a:rPr lang="en-US" sz="1600" dirty="0" smtClean="0"/>
              <a:t>7</a:t>
            </a:r>
            <a:endParaRPr lang="en-US" sz="1600" dirty="0"/>
          </a:p>
          <a:p>
            <a:pPr lvl="1"/>
            <a:r>
              <a:rPr lang="en-US" sz="1600" dirty="0" err="1" smtClean="0"/>
              <a:t>Fac</a:t>
            </a:r>
            <a:r>
              <a:rPr lang="en-US" sz="1600" dirty="0" smtClean="0"/>
              <a:t> #2 </a:t>
            </a:r>
            <a:r>
              <a:rPr lang="en-US" sz="1600" dirty="0"/>
              <a:t>(1 Word, 11 PPT) = </a:t>
            </a:r>
            <a:r>
              <a:rPr lang="en-US" sz="1600" dirty="0" smtClean="0"/>
              <a:t>12</a:t>
            </a:r>
            <a:endParaRPr lang="en-US" sz="1600" dirty="0"/>
          </a:p>
          <a:p>
            <a:pPr lvl="1"/>
            <a:r>
              <a:rPr lang="en-US" sz="1600" dirty="0" err="1" smtClean="0"/>
              <a:t>Fac</a:t>
            </a:r>
            <a:r>
              <a:rPr lang="en-US" sz="1600" dirty="0" smtClean="0"/>
              <a:t> #3 </a:t>
            </a:r>
            <a:r>
              <a:rPr lang="en-US" sz="1600" dirty="0"/>
              <a:t>(17 PDF, 34 Word, 5 PPT, 2 XLS) = </a:t>
            </a:r>
            <a:r>
              <a:rPr lang="en-US" sz="1600" dirty="0" smtClean="0"/>
              <a:t>58</a:t>
            </a:r>
            <a:endParaRPr lang="en-US" sz="1600" dirty="0"/>
          </a:p>
          <a:p>
            <a:r>
              <a:rPr lang="en-US" sz="1800" b="1" dirty="0">
                <a:solidFill>
                  <a:srgbClr val="008000"/>
                </a:solidFill>
              </a:rPr>
              <a:t>By Document Type: </a:t>
            </a:r>
            <a:endParaRPr lang="en-US" sz="1800" dirty="0" smtClean="0">
              <a:solidFill>
                <a:srgbClr val="008000"/>
              </a:solidFill>
            </a:endParaRPr>
          </a:p>
          <a:p>
            <a:pPr lvl="1"/>
            <a:r>
              <a:rPr lang="en-US" sz="1400" dirty="0" smtClean="0"/>
              <a:t>PDF (27), Word (39), PPT (16), Excel (2) </a:t>
            </a:r>
            <a:endParaRPr lang="en-US" sz="1400" dirty="0"/>
          </a:p>
          <a:p>
            <a:pPr marL="0" indent="0">
              <a:buNone/>
            </a:pPr>
            <a:endParaRPr lang="en-US" sz="1800" b="1" dirty="0" smtClean="0"/>
          </a:p>
          <a:p>
            <a:pPr marL="0" indent="0" algn="ctr">
              <a:buNone/>
            </a:pPr>
            <a:r>
              <a:rPr lang="en-US" sz="2000" b="1" dirty="0" smtClean="0">
                <a:solidFill>
                  <a:srgbClr val="FF0000"/>
                </a:solidFill>
              </a:rPr>
              <a:t>Total </a:t>
            </a:r>
            <a:r>
              <a:rPr lang="en-US" sz="2000" b="1" dirty="0">
                <a:solidFill>
                  <a:srgbClr val="FF0000"/>
                </a:solidFill>
              </a:rPr>
              <a:t># of pages reviewed: 1,121</a:t>
            </a:r>
            <a:r>
              <a:rPr lang="en-US" sz="1600" dirty="0">
                <a:solidFill>
                  <a:srgbClr val="FF0000"/>
                </a:solidFill>
              </a:rPr>
              <a:t/>
            </a:r>
            <a:br>
              <a:rPr lang="en-US" sz="1600" dirty="0">
                <a:solidFill>
                  <a:srgbClr val="FF0000"/>
                </a:solidFill>
              </a:rPr>
            </a:br>
            <a:endParaRPr lang="en-US" sz="1600" dirty="0" smtClean="0">
              <a:solidFill>
                <a:srgbClr val="FF0000"/>
              </a:solidFill>
            </a:endParaRPr>
          </a:p>
          <a:p>
            <a:pPr marL="1257300" lvl="3" indent="0">
              <a:buNone/>
            </a:pPr>
            <a:r>
              <a:rPr lang="en-US" sz="1600" b="1" dirty="0" smtClean="0"/>
              <a:t>* </a:t>
            </a:r>
            <a:r>
              <a:rPr lang="en-US" sz="1600" b="1" dirty="0"/>
              <a:t>– </a:t>
            </a:r>
            <a:r>
              <a:rPr lang="en-US" sz="1600" b="1" i="1" dirty="0"/>
              <a:t>Word </a:t>
            </a:r>
            <a:r>
              <a:rPr lang="en-US" sz="1600" dirty="0"/>
              <a:t>encompasses .</a:t>
            </a:r>
            <a:r>
              <a:rPr lang="en-US" sz="1600" dirty="0" err="1"/>
              <a:t>docx</a:t>
            </a:r>
            <a:r>
              <a:rPr lang="en-US" sz="1600" dirty="0"/>
              <a:t>, .doc, .rtf, and .txt file types., </a:t>
            </a:r>
            <a:r>
              <a:rPr lang="en-US" sz="1600" b="1" i="1" dirty="0"/>
              <a:t>PPT </a:t>
            </a:r>
            <a:r>
              <a:rPr lang="en-US" sz="1600" dirty="0"/>
              <a:t>encompasses </a:t>
            </a:r>
            <a:r>
              <a:rPr lang="en-US" sz="1600" dirty="0" smtClean="0"/>
              <a:t>.</a:t>
            </a:r>
            <a:r>
              <a:rPr lang="en-US" sz="1600" dirty="0" err="1" smtClean="0"/>
              <a:t>ppt</a:t>
            </a:r>
            <a:r>
              <a:rPr lang="en-US" sz="1600" dirty="0" smtClean="0"/>
              <a:t> </a:t>
            </a:r>
            <a:r>
              <a:rPr lang="en-US" sz="1600" dirty="0"/>
              <a:t>and .</a:t>
            </a:r>
            <a:r>
              <a:rPr lang="en-US" sz="1600" dirty="0" err="1"/>
              <a:t>pptx</a:t>
            </a:r>
            <a:r>
              <a:rPr lang="en-US" sz="1600" dirty="0"/>
              <a:t>. </a:t>
            </a:r>
            <a:r>
              <a:rPr lang="en-US" sz="1600" b="1" i="1" dirty="0"/>
              <a:t>Excel </a:t>
            </a:r>
            <a:r>
              <a:rPr lang="en-US" sz="1600" dirty="0"/>
              <a:t>encompasses .</a:t>
            </a:r>
            <a:r>
              <a:rPr lang="en-US" sz="1600" dirty="0" err="1"/>
              <a:t>xls</a:t>
            </a:r>
            <a:r>
              <a:rPr lang="en-US" sz="1600" dirty="0"/>
              <a:t> and .</a:t>
            </a:r>
            <a:r>
              <a:rPr lang="en-US" sz="1600" dirty="0" err="1"/>
              <a:t>xlsx</a:t>
            </a:r>
            <a:r>
              <a:rPr lang="en-US" sz="1600" dirty="0"/>
              <a:t>. </a:t>
            </a:r>
          </a:p>
        </p:txBody>
      </p:sp>
    </p:spTree>
    <p:extLst>
      <p:ext uri="{BB962C8B-B14F-4D97-AF65-F5344CB8AC3E}">
        <p14:creationId xmlns:p14="http://schemas.microsoft.com/office/powerpoint/2010/main" val="2581604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smtClean="0"/>
              <a:t>Document Accessibility Pilot - Takeaways</a:t>
            </a:r>
            <a:endParaRPr lang="en-US" sz="3600" dirty="0">
              <a:ea typeface="+mj-ea"/>
              <a:cs typeface="+mj-cs"/>
            </a:endParaRPr>
          </a:p>
        </p:txBody>
      </p:sp>
      <p:sp>
        <p:nvSpPr>
          <p:cNvPr id="79874" name="Content Placeholder 2"/>
          <p:cNvSpPr>
            <a:spLocks noGrp="1"/>
          </p:cNvSpPr>
          <p:nvPr>
            <p:ph idx="1"/>
          </p:nvPr>
        </p:nvSpPr>
        <p:spPr>
          <a:xfrm>
            <a:off x="457200" y="1600201"/>
            <a:ext cx="7990652" cy="4241800"/>
          </a:xfrm>
        </p:spPr>
        <p:txBody>
          <a:bodyPr>
            <a:normAutofit/>
          </a:bodyPr>
          <a:lstStyle/>
          <a:p>
            <a:pPr>
              <a:buFont typeface="Arial"/>
              <a:buChar char="•"/>
            </a:pPr>
            <a:r>
              <a:rPr lang="en-US" sz="2200" b="1" dirty="0" smtClean="0">
                <a:solidFill>
                  <a:srgbClr val="008000"/>
                </a:solidFill>
                <a:latin typeface="Arial" charset="0"/>
              </a:rPr>
              <a:t>What we learned?   </a:t>
            </a:r>
          </a:p>
          <a:p>
            <a:pPr>
              <a:buFont typeface="Arial"/>
              <a:buChar char="•"/>
            </a:pPr>
            <a:endParaRPr lang="en-US" sz="1700" b="1" dirty="0" smtClean="0">
              <a:solidFill>
                <a:srgbClr val="008000"/>
              </a:solidFill>
              <a:latin typeface="Arial" charset="0"/>
            </a:endParaRPr>
          </a:p>
          <a:p>
            <a:pPr lvl="1"/>
            <a:r>
              <a:rPr lang="en-US" sz="1900" dirty="0" smtClean="0">
                <a:latin typeface="Arial" charset="0"/>
              </a:rPr>
              <a:t>Streamlined internal document accessibility process</a:t>
            </a:r>
          </a:p>
          <a:p>
            <a:pPr lvl="2"/>
            <a:r>
              <a:rPr lang="en-US" sz="1500" dirty="0">
                <a:latin typeface="Arial" charset="0"/>
              </a:rPr>
              <a:t>Documents captured via SharePoint Doc Library</a:t>
            </a:r>
          </a:p>
          <a:p>
            <a:pPr lvl="2"/>
            <a:r>
              <a:rPr lang="en-US" sz="1500" dirty="0" smtClean="0">
                <a:latin typeface="Arial" charset="0"/>
              </a:rPr>
              <a:t>Reviewed primarily </a:t>
            </a:r>
            <a:r>
              <a:rPr lang="en-US" sz="1500" dirty="0">
                <a:latin typeface="Arial" charset="0"/>
              </a:rPr>
              <a:t>with </a:t>
            </a:r>
            <a:r>
              <a:rPr lang="en-US" sz="1500" i="1" dirty="0">
                <a:latin typeface="Arial" charset="0"/>
              </a:rPr>
              <a:t>CommonLook </a:t>
            </a:r>
            <a:r>
              <a:rPr lang="en-US" sz="1500" i="1" dirty="0" smtClean="0">
                <a:latin typeface="Arial" charset="0"/>
              </a:rPr>
              <a:t>Office Professional</a:t>
            </a:r>
            <a:endParaRPr lang="en-US" sz="1500" i="1" dirty="0">
              <a:latin typeface="Arial" charset="0"/>
            </a:endParaRPr>
          </a:p>
          <a:p>
            <a:pPr lvl="2"/>
            <a:r>
              <a:rPr lang="en-US" sz="1500" dirty="0" smtClean="0">
                <a:latin typeface="Arial" charset="0"/>
              </a:rPr>
              <a:t>Still have some bugs to work out (e.g., alt text, final outputs, docs vs. images)</a:t>
            </a:r>
          </a:p>
          <a:p>
            <a:pPr lvl="2"/>
            <a:endParaRPr lang="en-US" sz="1500" dirty="0" smtClean="0">
              <a:latin typeface="Arial" charset="0"/>
            </a:endParaRPr>
          </a:p>
          <a:p>
            <a:pPr lvl="1"/>
            <a:r>
              <a:rPr lang="en-US" sz="1900" dirty="0" smtClean="0">
                <a:latin typeface="Arial" charset="0"/>
              </a:rPr>
              <a:t>Great deal of variation</a:t>
            </a:r>
          </a:p>
          <a:p>
            <a:pPr lvl="1"/>
            <a:endParaRPr lang="en-US" sz="1900" dirty="0" smtClean="0">
              <a:latin typeface="Arial" charset="0"/>
            </a:endParaRPr>
          </a:p>
          <a:p>
            <a:pPr lvl="1"/>
            <a:r>
              <a:rPr lang="en-US" sz="1900" dirty="0" smtClean="0">
                <a:latin typeface="Arial" charset="0"/>
              </a:rPr>
              <a:t>Better positioned to focus on accommodation at this time</a:t>
            </a:r>
          </a:p>
          <a:p>
            <a:pPr lvl="2"/>
            <a:r>
              <a:rPr lang="en-US" sz="1500" dirty="0" smtClean="0">
                <a:latin typeface="Arial" charset="0"/>
              </a:rPr>
              <a:t>Now offering service to faculty members that have a blind student enrolled in their courses.</a:t>
            </a:r>
          </a:p>
          <a:p>
            <a:pPr lvl="2"/>
            <a:r>
              <a:rPr lang="en-US" sz="1500" b="1" dirty="0" smtClean="0">
                <a:solidFill>
                  <a:srgbClr val="FF0000"/>
                </a:solidFill>
                <a:latin typeface="Arial" charset="0"/>
              </a:rPr>
              <a:t>Spring 2015 </a:t>
            </a:r>
            <a:r>
              <a:rPr lang="en-US" sz="1500" dirty="0" smtClean="0">
                <a:latin typeface="Arial" charset="0"/>
              </a:rPr>
              <a:t>- 1 blind student, 4 courses along with orientation materials, We’ve remediated 56 documents (over 1900 pages, not including textbooks)    </a:t>
            </a:r>
          </a:p>
          <a:p>
            <a:pPr lvl="1">
              <a:buFont typeface="Arial" charset="0"/>
              <a:buChar char="•"/>
            </a:pPr>
            <a:endParaRPr lang="en-US" sz="1600" dirty="0">
              <a:latin typeface="Arial" charset="0"/>
            </a:endParaRPr>
          </a:p>
        </p:txBody>
      </p:sp>
    </p:spTree>
    <p:extLst>
      <p:ext uri="{BB962C8B-B14F-4D97-AF65-F5344CB8AC3E}">
        <p14:creationId xmlns:p14="http://schemas.microsoft.com/office/powerpoint/2010/main" val="2413641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ATI’s Mission…</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2800" dirty="0" smtClean="0"/>
              <a:t>…to provide </a:t>
            </a:r>
            <a:r>
              <a:rPr lang="en-US" sz="2800" dirty="0"/>
              <a:t>equivalent access to electronic and </a:t>
            </a:r>
            <a:r>
              <a:rPr lang="en-US" sz="2800" dirty="0" smtClean="0"/>
              <a:t>IT </a:t>
            </a:r>
            <a:r>
              <a:rPr lang="en-US" sz="2800" dirty="0"/>
              <a:t>resources for members of the Mason community, as well as visitors to Mason campuses.  This is accomplished by working collaboratively with the </a:t>
            </a:r>
            <a:r>
              <a:rPr lang="en-US" sz="2800" dirty="0" smtClean="0"/>
              <a:t>ITS, </a:t>
            </a:r>
            <a:r>
              <a:rPr lang="en-US" sz="2800" dirty="0"/>
              <a:t>academic and administrative departments/units, faculty, as well as library personnel to develop, coordinate, and implement a university-wide technology accessibility plan that ensures conformity with the technical standards outlined in WCAG 2.0 and Section 508 of the Rehabilitation </a:t>
            </a:r>
            <a:r>
              <a:rPr lang="en-US" sz="2800" dirty="0" smtClean="0"/>
              <a:t>Act. </a:t>
            </a:r>
            <a:endParaRPr lang="en-US" sz="2800" dirty="0"/>
          </a:p>
        </p:txBody>
      </p:sp>
    </p:spTree>
    <p:extLst>
      <p:ext uri="{BB962C8B-B14F-4D97-AF65-F5344CB8AC3E}">
        <p14:creationId xmlns:p14="http://schemas.microsoft.com/office/powerpoint/2010/main" val="2282050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2800" b="1" dirty="0" smtClean="0">
                <a:solidFill>
                  <a:schemeClr val="accent1">
                    <a:lumMod val="75000"/>
                  </a:schemeClr>
                </a:solidFill>
              </a:rPr>
              <a:t>DE Course Portfolio Reviews</a:t>
            </a:r>
            <a:endParaRPr lang="en-US" sz="2800" b="1" dirty="0">
              <a:solidFill>
                <a:schemeClr val="accent1">
                  <a:lumMod val="75000"/>
                </a:schemeClr>
              </a:solidFill>
            </a:endParaRPr>
          </a:p>
        </p:txBody>
      </p:sp>
    </p:spTree>
    <p:extLst>
      <p:ext uri="{BB962C8B-B14F-4D97-AF65-F5344CB8AC3E}">
        <p14:creationId xmlns:p14="http://schemas.microsoft.com/office/powerpoint/2010/main" val="3199461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smtClean="0"/>
              <a:t>DE Course Portfolio Accessibility Reviews</a:t>
            </a:r>
            <a:endParaRPr lang="en-US" sz="3600" dirty="0">
              <a:ea typeface="+mj-ea"/>
              <a:cs typeface="+mj-cs"/>
            </a:endParaRPr>
          </a:p>
        </p:txBody>
      </p:sp>
      <p:sp>
        <p:nvSpPr>
          <p:cNvPr id="79874" name="Content Placeholder 2"/>
          <p:cNvSpPr>
            <a:spLocks noGrp="1"/>
          </p:cNvSpPr>
          <p:nvPr>
            <p:ph idx="1"/>
          </p:nvPr>
        </p:nvSpPr>
        <p:spPr/>
        <p:txBody>
          <a:bodyPr>
            <a:normAutofit fontScale="92500"/>
          </a:bodyPr>
          <a:lstStyle/>
          <a:p>
            <a:pPr>
              <a:buFont typeface="Arial"/>
              <a:buChar char="•"/>
            </a:pPr>
            <a:r>
              <a:rPr lang="en-US" sz="2400" dirty="0" smtClean="0">
                <a:solidFill>
                  <a:srgbClr val="008000"/>
                </a:solidFill>
                <a:latin typeface="Arial" charset="0"/>
              </a:rPr>
              <a:t>Pilot testing a process with DE in which ATI Office which would be reviewing new DE courses for accessibility [May 2015]</a:t>
            </a:r>
          </a:p>
          <a:p>
            <a:pPr>
              <a:buFont typeface="Arial"/>
              <a:buChar char="•"/>
            </a:pPr>
            <a:endParaRPr lang="en-US" sz="2400" dirty="0" smtClean="0">
              <a:solidFill>
                <a:srgbClr val="008000"/>
              </a:solidFill>
              <a:latin typeface="Arial" charset="0"/>
            </a:endParaRPr>
          </a:p>
          <a:p>
            <a:pPr lvl="1">
              <a:buFont typeface="Lucida Grande"/>
              <a:buChar char="-"/>
            </a:pPr>
            <a:r>
              <a:rPr lang="en-US" sz="2000" dirty="0" smtClean="0">
                <a:latin typeface="Arial" charset="0"/>
              </a:rPr>
              <a:t>Starting with 10/</a:t>
            </a:r>
            <a:r>
              <a:rPr lang="en-US" sz="2000" dirty="0">
                <a:latin typeface="Arial" charset="0"/>
              </a:rPr>
              <a:t>15 </a:t>
            </a:r>
            <a:r>
              <a:rPr lang="en-US" sz="2000" dirty="0" smtClean="0">
                <a:latin typeface="Arial" charset="0"/>
              </a:rPr>
              <a:t>courses.  </a:t>
            </a:r>
            <a:r>
              <a:rPr lang="en-US" sz="2000" b="1" dirty="0" smtClean="0">
                <a:solidFill>
                  <a:srgbClr val="FF0000"/>
                </a:solidFill>
                <a:latin typeface="Arial" charset="0"/>
              </a:rPr>
              <a:t>New </a:t>
            </a:r>
            <a:r>
              <a:rPr lang="en-US" sz="2000" b="1" dirty="0">
                <a:solidFill>
                  <a:srgbClr val="FF0000"/>
                </a:solidFill>
                <a:latin typeface="Arial" charset="0"/>
              </a:rPr>
              <a:t>process leverages accessibility expertise of our office </a:t>
            </a:r>
          </a:p>
          <a:p>
            <a:pPr marL="457200" lvl="1" indent="0">
              <a:buNone/>
            </a:pPr>
            <a:endParaRPr lang="en-US" sz="2000" dirty="0" smtClean="0">
              <a:latin typeface="Arial" charset="0"/>
            </a:endParaRPr>
          </a:p>
          <a:p>
            <a:pPr lvl="1">
              <a:buFont typeface="Lucida Grande"/>
              <a:buChar char="-"/>
            </a:pPr>
            <a:r>
              <a:rPr lang="en-US" sz="2000" dirty="0" smtClean="0">
                <a:latin typeface="Arial" charset="0"/>
              </a:rPr>
              <a:t>Aid faculty and DE Office by identifying accessibility issues in DE pilot courses and providing guidance on how to remediate issues.</a:t>
            </a:r>
          </a:p>
          <a:p>
            <a:pPr marL="457200" lvl="1" indent="0">
              <a:buNone/>
            </a:pPr>
            <a:endParaRPr lang="en-US" sz="2000" dirty="0" smtClean="0">
              <a:latin typeface="Arial" charset="0"/>
            </a:endParaRPr>
          </a:p>
          <a:p>
            <a:pPr lvl="1">
              <a:buFont typeface="Lucida Grande"/>
              <a:buChar char="-"/>
            </a:pPr>
            <a:r>
              <a:rPr lang="en-US" sz="2000" dirty="0" smtClean="0">
                <a:latin typeface="Arial" charset="0"/>
              </a:rPr>
              <a:t>Previous process involved full course review (i.e., various stakeholders review all parts of course, including accessibility).</a:t>
            </a:r>
          </a:p>
          <a:p>
            <a:pPr lvl="1">
              <a:buFont typeface="Lucida Grande"/>
              <a:buChar char="-"/>
            </a:pPr>
            <a:endParaRPr lang="en-US" sz="2000" dirty="0" smtClean="0">
              <a:latin typeface="Arial" charset="0"/>
            </a:endParaRPr>
          </a:p>
          <a:p>
            <a:pPr lvl="1">
              <a:buFont typeface="Lucida Grande"/>
              <a:buChar char="-"/>
            </a:pPr>
            <a:endParaRPr lang="en-US" sz="1800" dirty="0" smtClean="0">
              <a:latin typeface="Arial" charset="0"/>
            </a:endParaRPr>
          </a:p>
          <a:p>
            <a:pPr lvl="1"/>
            <a:endParaRPr lang="en-US" sz="1800" dirty="0" smtClean="0">
              <a:latin typeface="Arial" charset="0"/>
            </a:endParaRPr>
          </a:p>
          <a:p>
            <a:pPr>
              <a:buFont typeface="Arial" charset="0"/>
              <a:buChar char="•"/>
            </a:pPr>
            <a:endParaRPr lang="en-US" sz="2000" dirty="0">
              <a:latin typeface="Arial" charset="0"/>
            </a:endParaRPr>
          </a:p>
          <a:p>
            <a:pPr lvl="1">
              <a:buFont typeface="Arial" charset="0"/>
              <a:buChar char="•"/>
            </a:pPr>
            <a:endParaRPr lang="en-US" sz="1600" dirty="0">
              <a:latin typeface="Arial" charset="0"/>
            </a:endParaRPr>
          </a:p>
        </p:txBody>
      </p:sp>
    </p:spTree>
    <p:extLst>
      <p:ext uri="{BB962C8B-B14F-4D97-AF65-F5344CB8AC3E}">
        <p14:creationId xmlns:p14="http://schemas.microsoft.com/office/powerpoint/2010/main" val="1152123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274638"/>
            <a:ext cx="7407275" cy="1143000"/>
          </a:xfrm>
        </p:spPr>
        <p:txBody>
          <a:bodyPr/>
          <a:lstStyle/>
          <a:p>
            <a:pPr eaLnBrk="1" hangingPunct="1"/>
            <a:r>
              <a:rPr lang="en-US" sz="3200">
                <a:latin typeface="Calibri" charset="0"/>
              </a:rPr>
              <a:t>Next Steps</a:t>
            </a:r>
          </a:p>
        </p:txBody>
      </p:sp>
      <p:sp>
        <p:nvSpPr>
          <p:cNvPr id="81922" name="Content Placeholder 2"/>
          <p:cNvSpPr>
            <a:spLocks noGrp="1"/>
          </p:cNvSpPr>
          <p:nvPr>
            <p:ph idx="1"/>
          </p:nvPr>
        </p:nvSpPr>
        <p:spPr>
          <a:xfrm>
            <a:off x="609600" y="1538288"/>
            <a:ext cx="8153400" cy="4710112"/>
          </a:xfrm>
        </p:spPr>
        <p:txBody>
          <a:bodyPr/>
          <a:lstStyle/>
          <a:p>
            <a:pPr eaLnBrk="1" hangingPunct="1"/>
            <a:r>
              <a:rPr lang="en-US" sz="1800" b="1" dirty="0" smtClean="0">
                <a:solidFill>
                  <a:srgbClr val="006600"/>
                </a:solidFill>
                <a:latin typeface="Arial" charset="0"/>
              </a:rPr>
              <a:t>Build on Pilots!</a:t>
            </a:r>
            <a:endParaRPr lang="en-US" sz="1800" b="1" dirty="0">
              <a:solidFill>
                <a:srgbClr val="006600"/>
              </a:solidFill>
              <a:latin typeface="Arial" charset="0"/>
            </a:endParaRPr>
          </a:p>
          <a:p>
            <a:pPr lvl="1"/>
            <a:r>
              <a:rPr lang="en-US" sz="1400" b="1" dirty="0" smtClean="0">
                <a:latin typeface="Arial" charset="0"/>
              </a:rPr>
              <a:t>Distance Education Office</a:t>
            </a:r>
          </a:p>
          <a:p>
            <a:pPr lvl="1"/>
            <a:r>
              <a:rPr lang="en-US" sz="1400" b="1" dirty="0" smtClean="0">
                <a:latin typeface="Arial" charset="0"/>
              </a:rPr>
              <a:t>Document Accessibility </a:t>
            </a:r>
            <a:endParaRPr lang="en-US" sz="1400" b="1" dirty="0">
              <a:latin typeface="Arial" charset="0"/>
            </a:endParaRPr>
          </a:p>
          <a:p>
            <a:pPr lvl="1" eaLnBrk="1" hangingPunct="1">
              <a:buFont typeface="Arial" charset="0"/>
              <a:buChar char="•"/>
            </a:pPr>
            <a:endParaRPr lang="en-US" sz="1400" b="1" dirty="0">
              <a:latin typeface="Arial" charset="0"/>
            </a:endParaRPr>
          </a:p>
          <a:p>
            <a:pPr eaLnBrk="1" hangingPunct="1"/>
            <a:r>
              <a:rPr lang="en-US" sz="1800" b="1" dirty="0">
                <a:solidFill>
                  <a:srgbClr val="006600"/>
                </a:solidFill>
                <a:latin typeface="Arial" charset="0"/>
              </a:rPr>
              <a:t>Continue to improve campus buy-in</a:t>
            </a:r>
          </a:p>
          <a:p>
            <a:pPr lvl="1"/>
            <a:r>
              <a:rPr lang="en-US" sz="1400" b="1" dirty="0" smtClean="0">
                <a:latin typeface="Arial" charset="0"/>
              </a:rPr>
              <a:t>Look at our data</a:t>
            </a:r>
          </a:p>
          <a:p>
            <a:pPr lvl="1"/>
            <a:r>
              <a:rPr lang="en-US" sz="1400" b="1" dirty="0" smtClean="0">
                <a:latin typeface="Arial" charset="0"/>
              </a:rPr>
              <a:t>Targeted marketing with respect to our services </a:t>
            </a:r>
            <a:endParaRPr lang="en-US" sz="1400" b="1" dirty="0">
              <a:latin typeface="Arial" charset="0"/>
            </a:endParaRPr>
          </a:p>
          <a:p>
            <a:pPr lvl="1" eaLnBrk="1" hangingPunct="1">
              <a:buFont typeface="Arial" charset="0"/>
              <a:buChar char="•"/>
            </a:pPr>
            <a:endParaRPr lang="en-US" sz="1400" b="1" dirty="0">
              <a:latin typeface="Arial" charset="0"/>
            </a:endParaRPr>
          </a:p>
          <a:p>
            <a:pPr eaLnBrk="1" hangingPunct="1"/>
            <a:r>
              <a:rPr lang="en-US" sz="1800" b="1" dirty="0" smtClean="0">
                <a:solidFill>
                  <a:srgbClr val="006600"/>
                </a:solidFill>
                <a:latin typeface="Arial" charset="0"/>
              </a:rPr>
              <a:t>Cost Analysis</a:t>
            </a:r>
            <a:endParaRPr lang="en-US" sz="1800" b="1" dirty="0">
              <a:solidFill>
                <a:srgbClr val="006600"/>
              </a:solidFill>
              <a:latin typeface="Arial" charset="0"/>
            </a:endParaRPr>
          </a:p>
          <a:p>
            <a:pPr lvl="1"/>
            <a:r>
              <a:rPr lang="en-US" sz="1400" b="1" dirty="0" smtClean="0">
                <a:latin typeface="Arial" charset="0"/>
              </a:rPr>
              <a:t>Continue to streamline and drive down per minute captioning/transcription costs</a:t>
            </a:r>
          </a:p>
          <a:p>
            <a:pPr lvl="1" eaLnBrk="1" hangingPunct="1">
              <a:buFont typeface="Arial" charset="0"/>
              <a:buChar char="•"/>
            </a:pPr>
            <a:endParaRPr lang="en-US" sz="1400" b="1" dirty="0">
              <a:latin typeface="Arial" charset="0"/>
            </a:endParaRPr>
          </a:p>
          <a:p>
            <a:pPr eaLnBrk="1" hangingPunct="1"/>
            <a:r>
              <a:rPr lang="en-US" sz="1800" b="1" dirty="0" smtClean="0">
                <a:solidFill>
                  <a:srgbClr val="006600"/>
                </a:solidFill>
                <a:latin typeface="Arial" charset="0"/>
              </a:rPr>
              <a:t>ITAG v2.0</a:t>
            </a:r>
          </a:p>
          <a:p>
            <a:pPr lvl="1"/>
            <a:r>
              <a:rPr lang="en-US" sz="1400" b="1" dirty="0" smtClean="0">
                <a:latin typeface="Arial" charset="0"/>
              </a:rPr>
              <a:t>Strategies for more inclusive classroom practices (UDL)</a:t>
            </a:r>
          </a:p>
          <a:p>
            <a:pPr lvl="1"/>
            <a:r>
              <a:rPr lang="en-US" sz="1400" b="1" dirty="0" smtClean="0">
                <a:latin typeface="Arial" charset="0"/>
              </a:rPr>
              <a:t>Identify additional “Choke Points”</a:t>
            </a:r>
          </a:p>
          <a:p>
            <a:pPr eaLnBrk="1" hangingPunct="1"/>
            <a:endParaRPr lang="en-US" sz="2000" dirty="0">
              <a:latin typeface="Arial" charset="0"/>
            </a:endParaRPr>
          </a:p>
          <a:p>
            <a:pPr eaLnBrk="1" hangingPunct="1"/>
            <a:endParaRPr lang="en-US" sz="2000" dirty="0">
              <a:latin typeface="Arial" charset="0"/>
            </a:endParaRPr>
          </a:p>
          <a:p>
            <a:pPr lvl="1" eaLnBrk="1" hangingPunct="1">
              <a:buFont typeface="Arial" charset="0"/>
              <a:buChar char="•"/>
            </a:pPr>
            <a:endParaRPr lang="en-US" sz="1600" dirty="0">
              <a:latin typeface="Arial" charset="0"/>
            </a:endParaRPr>
          </a:p>
        </p:txBody>
      </p:sp>
    </p:spTree>
    <p:extLst>
      <p:ext uri="{BB962C8B-B14F-4D97-AF65-F5344CB8AC3E}">
        <p14:creationId xmlns:p14="http://schemas.microsoft.com/office/powerpoint/2010/main" val="181925543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6"/>
          <p:cNvSpPr>
            <a:spLocks noGrp="1"/>
          </p:cNvSpPr>
          <p:nvPr>
            <p:ph type="title"/>
          </p:nvPr>
        </p:nvSpPr>
        <p:spPr>
          <a:xfrm>
            <a:off x="609600" y="76200"/>
            <a:ext cx="8153400" cy="1090612"/>
          </a:xfrm>
        </p:spPr>
        <p:txBody>
          <a:bodyPr/>
          <a:lstStyle/>
          <a:p>
            <a:r>
              <a:rPr lang="en-US" sz="4400" dirty="0"/>
              <a:t>Questions</a:t>
            </a:r>
          </a:p>
        </p:txBody>
      </p:sp>
      <p:pic>
        <p:nvPicPr>
          <p:cNvPr id="133122" name="Content Placeholder 5" descr="Any questions - image shows man leaning on red question mark"/>
          <p:cNvPicPr>
            <a:picLocks noGrp="1" noChangeAspect="1"/>
          </p:cNvPicPr>
          <p:nvPr>
            <p:ph idx="1"/>
          </p:nvPr>
        </p:nvPicPr>
        <p:blipFill>
          <a:blip r:embed="rId3">
            <a:extLst>
              <a:ext uri="{28A0092B-C50C-407E-A947-70E740481C1C}">
                <a14:useLocalDpi xmlns:a14="http://schemas.microsoft.com/office/drawing/2010/main" val="0"/>
              </a:ext>
            </a:extLst>
          </a:blip>
          <a:srcRect l="-30251" r="-30251"/>
          <a:stretch>
            <a:fillRect/>
          </a:stretch>
        </p:blipFill>
        <p:spPr/>
      </p:pic>
    </p:spTree>
    <p:extLst>
      <p:ext uri="{BB962C8B-B14F-4D97-AF65-F5344CB8AC3E}">
        <p14:creationId xmlns:p14="http://schemas.microsoft.com/office/powerpoint/2010/main" val="3961491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ea typeface="+mj-ea"/>
                <a:cs typeface="+mj-cs"/>
              </a:rPr>
              <a:t>Contact Information</a:t>
            </a:r>
            <a:endParaRPr lang="en-US" sz="4400" dirty="0">
              <a:ea typeface="+mj-ea"/>
              <a:cs typeface="+mj-cs"/>
            </a:endParaRPr>
          </a:p>
        </p:txBody>
      </p:sp>
      <p:sp>
        <p:nvSpPr>
          <p:cNvPr id="99330" name="Text Placeholder 2"/>
          <p:cNvSpPr>
            <a:spLocks noGrp="1"/>
          </p:cNvSpPr>
          <p:nvPr>
            <p:ph idx="1"/>
          </p:nvPr>
        </p:nvSpPr>
        <p:spPr>
          <a:xfrm>
            <a:off x="457200" y="1371600"/>
            <a:ext cx="8431213" cy="4116388"/>
          </a:xfrm>
        </p:spPr>
        <p:txBody>
          <a:bodyPr>
            <a:normAutofit fontScale="85000" lnSpcReduction="20000"/>
          </a:bodyPr>
          <a:lstStyle/>
          <a:p>
            <a:pPr marL="0" indent="0">
              <a:buFont typeface="Times" charset="0"/>
              <a:buNone/>
              <a:defRPr/>
            </a:pPr>
            <a:r>
              <a:rPr lang="en-US" sz="2400" b="1" dirty="0" smtClean="0">
                <a:solidFill>
                  <a:srgbClr val="5C733A"/>
                </a:solidFill>
                <a:cs typeface="+mn-cs"/>
              </a:rPr>
              <a:t>		</a:t>
            </a:r>
          </a:p>
          <a:p>
            <a:pPr marL="0" indent="0">
              <a:buFont typeface="Times" charset="0"/>
              <a:buNone/>
              <a:defRPr/>
            </a:pPr>
            <a:r>
              <a:rPr lang="en-US" sz="2400" b="1" dirty="0">
                <a:solidFill>
                  <a:srgbClr val="5C733A"/>
                </a:solidFill>
              </a:rPr>
              <a:t>		</a:t>
            </a:r>
            <a:r>
              <a:rPr lang="en-US" sz="2800" b="1" dirty="0" smtClean="0">
                <a:solidFill>
                  <a:srgbClr val="5C733A"/>
                </a:solidFill>
                <a:latin typeface="Handwriting - Dakota"/>
                <a:cs typeface="Handwriting - Dakota"/>
              </a:rPr>
              <a:t>Korey </a:t>
            </a:r>
            <a:r>
              <a:rPr lang="en-US" sz="2800" b="1" dirty="0">
                <a:solidFill>
                  <a:srgbClr val="5C733A"/>
                </a:solidFill>
                <a:latin typeface="Handwriting - Dakota"/>
                <a:cs typeface="Handwriting - Dakota"/>
              </a:rPr>
              <a:t>Singleton, ATI </a:t>
            </a:r>
            <a:r>
              <a:rPr lang="en-US" sz="2800" b="1" dirty="0" smtClean="0">
                <a:solidFill>
                  <a:srgbClr val="5C733A"/>
                </a:solidFill>
                <a:latin typeface="Handwriting - Dakota"/>
                <a:cs typeface="Handwriting - Dakota"/>
              </a:rPr>
              <a:t>Manager</a:t>
            </a:r>
          </a:p>
          <a:p>
            <a:pPr marL="0" indent="0">
              <a:buFont typeface="Times" charset="0"/>
              <a:buNone/>
              <a:defRPr/>
            </a:pPr>
            <a:endParaRPr lang="en-US" sz="1600" dirty="0" smtClean="0">
              <a:cs typeface="+mn-cs"/>
            </a:endParaRPr>
          </a:p>
          <a:p>
            <a:pPr marL="2171700" lvl="5" indent="0">
              <a:buFont typeface="Times" charset="0"/>
              <a:buNone/>
              <a:defRPr/>
            </a:pPr>
            <a:endParaRPr lang="en-US" sz="400" dirty="0" smtClean="0">
              <a:cs typeface="+mn-cs"/>
            </a:endParaRPr>
          </a:p>
          <a:p>
            <a:pPr marL="800100" lvl="2" indent="0">
              <a:buFont typeface="Times" charset="0"/>
              <a:buNone/>
              <a:defRPr/>
            </a:pPr>
            <a:r>
              <a:rPr lang="en-US" b="1" dirty="0" smtClean="0">
                <a:cs typeface="+mn-cs"/>
              </a:rPr>
              <a:t>	Address</a:t>
            </a:r>
            <a:r>
              <a:rPr lang="en-US" b="1" dirty="0">
                <a:cs typeface="+mn-cs"/>
              </a:rPr>
              <a:t>: 	</a:t>
            </a:r>
            <a:r>
              <a:rPr lang="en-US" b="1" dirty="0" smtClean="0">
                <a:cs typeface="+mn-cs"/>
              </a:rPr>
              <a:t>Assistive </a:t>
            </a:r>
            <a:r>
              <a:rPr lang="en-US" b="1" dirty="0">
                <a:cs typeface="+mn-cs"/>
              </a:rPr>
              <a:t>Technology Initiative </a:t>
            </a:r>
            <a:r>
              <a:rPr lang="en-US" dirty="0" smtClean="0">
                <a:cs typeface="+mn-cs"/>
              </a:rPr>
              <a:t>		</a:t>
            </a:r>
          </a:p>
          <a:p>
            <a:pPr marL="800100" lvl="2" indent="0">
              <a:buFont typeface="Times" charset="0"/>
              <a:buNone/>
              <a:defRPr/>
            </a:pPr>
            <a:r>
              <a:rPr lang="en-US" dirty="0">
                <a:cs typeface="+mn-cs"/>
              </a:rPr>
              <a:t>	</a:t>
            </a:r>
            <a:r>
              <a:rPr lang="en-US" dirty="0" smtClean="0">
                <a:cs typeface="+mn-cs"/>
              </a:rPr>
              <a:t>			George </a:t>
            </a:r>
            <a:r>
              <a:rPr lang="en-US" dirty="0">
                <a:cs typeface="+mn-cs"/>
              </a:rPr>
              <a:t>Mason </a:t>
            </a:r>
            <a:r>
              <a:rPr lang="en-US" dirty="0" smtClean="0">
                <a:cs typeface="+mn-cs"/>
              </a:rPr>
              <a:t>University</a:t>
            </a:r>
          </a:p>
          <a:p>
            <a:pPr marL="800100" lvl="2" indent="0">
              <a:buFont typeface="Times" charset="0"/>
              <a:buNone/>
              <a:defRPr/>
            </a:pPr>
            <a:r>
              <a:rPr lang="en-US" dirty="0">
                <a:cs typeface="+mn-cs"/>
              </a:rPr>
              <a:t>	</a:t>
            </a:r>
            <a:r>
              <a:rPr lang="en-US" dirty="0" smtClean="0">
                <a:cs typeface="+mn-cs"/>
              </a:rPr>
              <a:t>			4400 </a:t>
            </a:r>
            <a:r>
              <a:rPr lang="en-US" dirty="0">
                <a:cs typeface="+mn-cs"/>
              </a:rPr>
              <a:t>University </a:t>
            </a:r>
            <a:r>
              <a:rPr lang="en-US" dirty="0" smtClean="0">
                <a:cs typeface="+mn-cs"/>
              </a:rPr>
              <a:t>Drive, MS 6A11</a:t>
            </a:r>
            <a:endParaRPr lang="en-US" dirty="0">
              <a:cs typeface="+mn-cs"/>
            </a:endParaRPr>
          </a:p>
          <a:p>
            <a:pPr marL="800100" lvl="2" indent="0">
              <a:buFont typeface="Times" charset="0"/>
              <a:buNone/>
              <a:defRPr/>
            </a:pPr>
            <a:r>
              <a:rPr lang="en-US" dirty="0">
                <a:cs typeface="+mn-cs"/>
              </a:rPr>
              <a:t>		</a:t>
            </a:r>
            <a:r>
              <a:rPr lang="en-US" dirty="0" smtClean="0">
                <a:cs typeface="+mn-cs"/>
              </a:rPr>
              <a:t>		Aquia Building, Rm. 238</a:t>
            </a:r>
            <a:endParaRPr lang="en-US" dirty="0">
              <a:cs typeface="+mn-cs"/>
            </a:endParaRPr>
          </a:p>
          <a:p>
            <a:pPr marL="800100" lvl="2" indent="0">
              <a:buFont typeface="Times" charset="0"/>
              <a:buNone/>
              <a:defRPr/>
            </a:pPr>
            <a:r>
              <a:rPr lang="en-US" dirty="0">
                <a:cs typeface="+mn-cs"/>
              </a:rPr>
              <a:t>		</a:t>
            </a:r>
            <a:r>
              <a:rPr lang="en-US" dirty="0" smtClean="0">
                <a:cs typeface="+mn-cs"/>
              </a:rPr>
              <a:t>		Fairfax</a:t>
            </a:r>
            <a:r>
              <a:rPr lang="en-US" dirty="0">
                <a:cs typeface="+mn-cs"/>
              </a:rPr>
              <a:t>, VA </a:t>
            </a:r>
            <a:r>
              <a:rPr lang="en-US" dirty="0" smtClean="0">
                <a:cs typeface="+mn-cs"/>
              </a:rPr>
              <a:t>22030</a:t>
            </a:r>
          </a:p>
          <a:p>
            <a:pPr marL="800100" lvl="2" indent="0">
              <a:buFont typeface="Times" charset="0"/>
              <a:buNone/>
              <a:defRPr/>
            </a:pPr>
            <a:r>
              <a:rPr lang="en-US" b="1" dirty="0" smtClean="0">
                <a:cs typeface="+mn-cs"/>
              </a:rPr>
              <a:t>	Phone</a:t>
            </a:r>
            <a:r>
              <a:rPr lang="en-US" b="1" dirty="0">
                <a:cs typeface="+mn-cs"/>
              </a:rPr>
              <a:t>: </a:t>
            </a:r>
            <a:r>
              <a:rPr lang="en-US" dirty="0">
                <a:cs typeface="+mn-cs"/>
              </a:rPr>
              <a:t>	</a:t>
            </a:r>
            <a:r>
              <a:rPr lang="en-US" dirty="0" smtClean="0">
                <a:cs typeface="+mn-cs"/>
              </a:rPr>
              <a:t>	703</a:t>
            </a:r>
            <a:r>
              <a:rPr lang="en-US" dirty="0">
                <a:cs typeface="+mn-cs"/>
              </a:rPr>
              <a:t>-993-4329</a:t>
            </a:r>
          </a:p>
          <a:p>
            <a:pPr marL="800100" lvl="2" indent="0">
              <a:buFont typeface="Times" charset="0"/>
              <a:buNone/>
              <a:defRPr/>
            </a:pPr>
            <a:r>
              <a:rPr lang="en-US" b="1" dirty="0" smtClean="0">
                <a:cs typeface="+mn-cs"/>
              </a:rPr>
              <a:t>	Fax</a:t>
            </a:r>
            <a:r>
              <a:rPr lang="en-US" b="1" dirty="0">
                <a:cs typeface="+mn-cs"/>
              </a:rPr>
              <a:t>: </a:t>
            </a:r>
            <a:r>
              <a:rPr lang="en-US" dirty="0">
                <a:cs typeface="+mn-cs"/>
              </a:rPr>
              <a:t>	</a:t>
            </a:r>
            <a:r>
              <a:rPr lang="en-US" dirty="0" smtClean="0">
                <a:cs typeface="+mn-cs"/>
              </a:rPr>
              <a:t>	703</a:t>
            </a:r>
            <a:r>
              <a:rPr lang="en-US" dirty="0">
                <a:cs typeface="+mn-cs"/>
              </a:rPr>
              <a:t>-993-4743</a:t>
            </a:r>
          </a:p>
          <a:p>
            <a:pPr marL="800100" lvl="2" indent="0">
              <a:buFont typeface="Times" charset="0"/>
              <a:buNone/>
              <a:defRPr/>
            </a:pPr>
            <a:r>
              <a:rPr lang="en-US" b="1" dirty="0" smtClean="0">
                <a:cs typeface="+mn-cs"/>
              </a:rPr>
              <a:t>	Email</a:t>
            </a:r>
            <a:r>
              <a:rPr lang="en-US" b="1" dirty="0">
                <a:cs typeface="+mn-cs"/>
              </a:rPr>
              <a:t>: 	</a:t>
            </a:r>
            <a:r>
              <a:rPr lang="en-US" b="1" dirty="0" smtClean="0">
                <a:cs typeface="+mn-cs"/>
              </a:rPr>
              <a:t>	</a:t>
            </a:r>
            <a:r>
              <a:rPr lang="en-US" u="sng" dirty="0" smtClean="0">
                <a:cs typeface="+mn-cs"/>
                <a:hlinkClick r:id="rId3"/>
              </a:rPr>
              <a:t>ati</a:t>
            </a:r>
            <a:r>
              <a:rPr lang="en-US" u="sng" dirty="0">
                <a:cs typeface="+mn-cs"/>
                <a:hlinkClick r:id="rId3"/>
              </a:rPr>
              <a:t>@gmu.edu</a:t>
            </a:r>
            <a:r>
              <a:rPr lang="en-US" dirty="0">
                <a:cs typeface="+mn-cs"/>
              </a:rPr>
              <a:t> </a:t>
            </a:r>
            <a:endParaRPr lang="en-US" b="1" dirty="0">
              <a:cs typeface="+mn-cs"/>
            </a:endParaRPr>
          </a:p>
          <a:p>
            <a:pPr marL="800100" lvl="2" indent="0">
              <a:buFont typeface="Times" charset="0"/>
              <a:buNone/>
              <a:defRPr/>
            </a:pPr>
            <a:r>
              <a:rPr lang="en-US" b="1" dirty="0" smtClean="0">
                <a:cs typeface="+mn-cs"/>
              </a:rPr>
              <a:t>	Web</a:t>
            </a:r>
            <a:r>
              <a:rPr lang="en-US" b="1" dirty="0">
                <a:cs typeface="+mn-cs"/>
              </a:rPr>
              <a:t>:</a:t>
            </a:r>
            <a:r>
              <a:rPr lang="en-US" dirty="0">
                <a:cs typeface="+mn-cs"/>
              </a:rPr>
              <a:t> 	</a:t>
            </a:r>
            <a:r>
              <a:rPr lang="en-US" dirty="0" smtClean="0">
                <a:cs typeface="+mn-cs"/>
              </a:rPr>
              <a:t>	</a:t>
            </a:r>
            <a:r>
              <a:rPr lang="en-US" u="sng" dirty="0" smtClean="0">
                <a:cs typeface="+mn-cs"/>
                <a:hlinkClick r:id="rId4"/>
              </a:rPr>
              <a:t>http</a:t>
            </a:r>
            <a:r>
              <a:rPr lang="en-US" u="sng" dirty="0">
                <a:cs typeface="+mn-cs"/>
                <a:hlinkClick r:id="rId4"/>
              </a:rPr>
              <a:t>://ati.gmu.edu</a:t>
            </a:r>
            <a:r>
              <a:rPr lang="en-US" dirty="0">
                <a:cs typeface="+mn-cs"/>
              </a:rPr>
              <a:t>  </a:t>
            </a:r>
            <a:endParaRPr lang="en-US" dirty="0" smtClean="0">
              <a:cs typeface="+mn-cs"/>
            </a:endParaRPr>
          </a:p>
          <a:p>
            <a:pPr marL="800100" lvl="2" indent="0">
              <a:buFont typeface="Times" charset="0"/>
              <a:buNone/>
              <a:defRPr/>
            </a:pPr>
            <a:r>
              <a:rPr lang="en-US" b="1" dirty="0" smtClean="0"/>
              <a:t>	Twitter:</a:t>
            </a:r>
            <a:r>
              <a:rPr lang="en-US" dirty="0" smtClean="0"/>
              <a:t> 		@AccessibleMason</a:t>
            </a:r>
            <a:endParaRPr lang="en-US" dirty="0">
              <a:cs typeface="+mn-cs"/>
            </a:endParaRPr>
          </a:p>
          <a:p>
            <a:pPr marL="457200" lvl="1" indent="0">
              <a:buFont typeface="Times" charset="0"/>
              <a:buNone/>
              <a:defRPr/>
            </a:pPr>
            <a:endParaRPr lang="en-US" sz="3600" dirty="0">
              <a:latin typeface="Corbel" charset="0"/>
            </a:endParaRPr>
          </a:p>
        </p:txBody>
      </p:sp>
    </p:spTree>
    <p:extLst>
      <p:ext uri="{BB962C8B-B14F-4D97-AF65-F5344CB8AC3E}">
        <p14:creationId xmlns:p14="http://schemas.microsoft.com/office/powerpoint/2010/main" val="143400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ATI Services</a:t>
            </a:r>
            <a:endParaRPr lang="en-US" sz="4800" dirty="0"/>
          </a:p>
        </p:txBody>
      </p:sp>
      <p:sp>
        <p:nvSpPr>
          <p:cNvPr id="3" name="Content Placeholder 2"/>
          <p:cNvSpPr>
            <a:spLocks noGrp="1"/>
          </p:cNvSpPr>
          <p:nvPr>
            <p:ph idx="1"/>
          </p:nvPr>
        </p:nvSpPr>
        <p:spPr/>
        <p:txBody>
          <a:bodyPr>
            <a:noAutofit/>
          </a:bodyPr>
          <a:lstStyle/>
          <a:p>
            <a:r>
              <a:rPr lang="en-US" sz="2000" b="1" dirty="0" smtClean="0">
                <a:solidFill>
                  <a:srgbClr val="008000"/>
                </a:solidFill>
              </a:rPr>
              <a:t>Accessible Text (e-text conversion/OCR) &amp; Media </a:t>
            </a:r>
          </a:p>
          <a:p>
            <a:pPr lvl="1"/>
            <a:r>
              <a:rPr lang="en-US" sz="1600" dirty="0" smtClean="0"/>
              <a:t>Provision </a:t>
            </a:r>
            <a:r>
              <a:rPr lang="en-US" sz="1600" dirty="0"/>
              <a:t>of accessible text to students, faculty, and staff with print-related disabilities (referral only).</a:t>
            </a:r>
          </a:p>
          <a:p>
            <a:pPr lvl="1"/>
            <a:r>
              <a:rPr lang="en-US" sz="1600" dirty="0"/>
              <a:t>Provision of accessible </a:t>
            </a:r>
            <a:r>
              <a:rPr lang="en-US" sz="1600" dirty="0" smtClean="0"/>
              <a:t>media: </a:t>
            </a:r>
            <a:r>
              <a:rPr lang="en-US" sz="1600" dirty="0"/>
              <a:t>closed captioning and audio description.</a:t>
            </a:r>
          </a:p>
          <a:p>
            <a:r>
              <a:rPr lang="en-US" sz="2000" b="1" dirty="0" smtClean="0">
                <a:solidFill>
                  <a:srgbClr val="008000"/>
                </a:solidFill>
              </a:rPr>
              <a:t>Web Accessibility</a:t>
            </a:r>
          </a:p>
          <a:p>
            <a:pPr lvl="1"/>
            <a:r>
              <a:rPr lang="en-US" sz="1600" dirty="0" smtClean="0"/>
              <a:t>Section </a:t>
            </a:r>
            <a:r>
              <a:rPr lang="en-US" sz="1600" dirty="0"/>
              <a:t>508/Web Accessibility Training and Support for Mason employees and students.</a:t>
            </a:r>
          </a:p>
          <a:p>
            <a:pPr lvl="1"/>
            <a:r>
              <a:rPr lang="en-US" sz="1600" dirty="0"/>
              <a:t>Web Accessibility Testing for all Mason websites and </a:t>
            </a:r>
            <a:r>
              <a:rPr lang="en-US" sz="1600" dirty="0" smtClean="0"/>
              <a:t>web</a:t>
            </a:r>
            <a:r>
              <a:rPr lang="en-US" sz="1600" dirty="0"/>
              <a:t>-based </a:t>
            </a:r>
            <a:r>
              <a:rPr lang="en-US" sz="1600" dirty="0" smtClean="0"/>
              <a:t>resources used in the classroom.</a:t>
            </a:r>
            <a:endParaRPr lang="en-US" sz="1600" dirty="0"/>
          </a:p>
          <a:p>
            <a:r>
              <a:rPr lang="en-US" sz="2000" b="1" dirty="0" smtClean="0">
                <a:solidFill>
                  <a:srgbClr val="008000"/>
                </a:solidFill>
              </a:rPr>
              <a:t>Assistive Technology Assessments, Support, and Training</a:t>
            </a:r>
            <a:r>
              <a:rPr lang="en-US" sz="2000" b="1" dirty="0" smtClean="0"/>
              <a:t> </a:t>
            </a:r>
          </a:p>
          <a:p>
            <a:pPr lvl="1"/>
            <a:r>
              <a:rPr lang="en-US" sz="1600" dirty="0" smtClean="0"/>
              <a:t>Informal assistive </a:t>
            </a:r>
            <a:r>
              <a:rPr lang="en-US" sz="1600" dirty="0"/>
              <a:t>technology assessments and trainings for Mason </a:t>
            </a:r>
            <a:r>
              <a:rPr lang="en-US" sz="1600" dirty="0" smtClean="0"/>
              <a:t>students, staff, and faculty (</a:t>
            </a:r>
            <a:r>
              <a:rPr lang="en-US" sz="1600" dirty="0"/>
              <a:t>walk-ins </a:t>
            </a:r>
            <a:r>
              <a:rPr lang="en-US" sz="1600" dirty="0" smtClean="0"/>
              <a:t>and </a:t>
            </a:r>
            <a:r>
              <a:rPr lang="en-US" sz="1600" dirty="0"/>
              <a:t>referrals).</a:t>
            </a:r>
          </a:p>
          <a:p>
            <a:pPr lvl="1"/>
            <a:r>
              <a:rPr lang="en-US" sz="1600" dirty="0"/>
              <a:t>Maintenance of Assistive Technology Labs on all campuses</a:t>
            </a:r>
            <a:r>
              <a:rPr lang="en-US" sz="1600" dirty="0" smtClean="0"/>
              <a:t>.</a:t>
            </a:r>
            <a:endParaRPr lang="en-US" sz="1600" dirty="0"/>
          </a:p>
        </p:txBody>
      </p:sp>
    </p:spTree>
    <p:extLst>
      <p:ext uri="{BB962C8B-B14F-4D97-AF65-F5344CB8AC3E}">
        <p14:creationId xmlns:p14="http://schemas.microsoft.com/office/powerpoint/2010/main" val="4157492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7388225" cy="1143000"/>
          </a:xfrm>
        </p:spPr>
        <p:txBody>
          <a:bodyPr/>
          <a:lstStyle/>
          <a:p>
            <a:pPr eaLnBrk="1" hangingPunct="1"/>
            <a:r>
              <a:rPr lang="en-US" sz="4000">
                <a:latin typeface="Calibri" charset="0"/>
              </a:rPr>
              <a:t>ATI Staff &amp; Reporting Structure</a:t>
            </a:r>
          </a:p>
        </p:txBody>
      </p:sp>
      <p:sp>
        <p:nvSpPr>
          <p:cNvPr id="10" name="Content Placeholder 9"/>
          <p:cNvSpPr>
            <a:spLocks noGrp="1"/>
          </p:cNvSpPr>
          <p:nvPr>
            <p:ph sz="half" idx="1"/>
          </p:nvPr>
        </p:nvSpPr>
        <p:spPr>
          <a:xfrm>
            <a:off x="457200" y="1600200"/>
            <a:ext cx="3644900" cy="4260850"/>
          </a:xfrm>
        </p:spPr>
        <p:txBody>
          <a:bodyPr/>
          <a:lstStyle/>
          <a:p>
            <a:pPr marL="0" indent="0" eaLnBrk="1" hangingPunct="1">
              <a:buFont typeface="Arial" charset="0"/>
              <a:buNone/>
              <a:defRPr/>
            </a:pPr>
            <a:r>
              <a:rPr lang="en-US" sz="2000" dirty="0" smtClean="0"/>
              <a:t>ATI operates under </a:t>
            </a:r>
            <a:r>
              <a:rPr lang="en-US" sz="2000" i="1" dirty="0" smtClean="0"/>
              <a:t>Compliance, Diversity, and Ethics </a:t>
            </a:r>
            <a:r>
              <a:rPr lang="en-US" sz="2000" dirty="0" smtClean="0"/>
              <a:t>Office</a:t>
            </a:r>
          </a:p>
          <a:p>
            <a:pPr eaLnBrk="1" hangingPunct="1">
              <a:defRPr/>
            </a:pPr>
            <a:r>
              <a:rPr lang="en-US" sz="1800" dirty="0" smtClean="0"/>
              <a:t>Reports up through ADA Coordinator to VP for CDE, who reports directly to University President</a:t>
            </a:r>
          </a:p>
          <a:p>
            <a:pPr marL="0" indent="0" eaLnBrk="1" hangingPunct="1">
              <a:buFont typeface="Arial" charset="0"/>
              <a:buNone/>
              <a:defRPr/>
            </a:pPr>
            <a:endParaRPr lang="en-US" sz="1800" dirty="0" smtClean="0"/>
          </a:p>
          <a:p>
            <a:pPr eaLnBrk="1" hangingPunct="1">
              <a:defRPr/>
            </a:pPr>
            <a:r>
              <a:rPr lang="en-US" sz="1800" dirty="0" smtClean="0"/>
              <a:t>More information about us available at </a:t>
            </a:r>
            <a:r>
              <a:rPr lang="en-US" sz="1800" dirty="0" smtClean="0">
                <a:hlinkClick r:id="rId3"/>
              </a:rPr>
              <a:t>http://ati.gmu.edu</a:t>
            </a:r>
            <a:endParaRPr lang="en-US" sz="1800" dirty="0" smtClean="0"/>
          </a:p>
          <a:p>
            <a:pPr eaLnBrk="1" hangingPunct="1">
              <a:defRPr/>
            </a:pPr>
            <a:r>
              <a:rPr lang="en-US" sz="1800" b="1" dirty="0"/>
              <a:t>Presentation:</a:t>
            </a:r>
            <a:r>
              <a:rPr lang="en-US" sz="1800" dirty="0"/>
              <a:t> </a:t>
            </a:r>
            <a:r>
              <a:rPr lang="en-US" sz="1800" dirty="0">
                <a:hlinkClick r:id="rId4"/>
              </a:rPr>
              <a:t>http://ati.gmu.edu/training/presentations</a:t>
            </a:r>
            <a:r>
              <a:rPr lang="en-US" sz="1800" dirty="0" smtClean="0">
                <a:hlinkClick r:id="rId4"/>
              </a:rPr>
              <a:t>/</a:t>
            </a:r>
            <a:r>
              <a:rPr lang="en-US" sz="1800" dirty="0" smtClean="0"/>
              <a:t>  </a:t>
            </a:r>
            <a:endParaRPr lang="en-US" sz="1800" dirty="0"/>
          </a:p>
        </p:txBody>
      </p:sp>
      <p:pic>
        <p:nvPicPr>
          <p:cNvPr id="3" name="Content Placeholder 2" descr="Screen Shot 2015-03-18 at 1.21.11 PM.pn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6366" t="5798" r="18293" b="5385"/>
          <a:stretch/>
        </p:blipFill>
        <p:spPr>
          <a:xfrm>
            <a:off x="4038600" y="1635496"/>
            <a:ext cx="3886200" cy="4857181"/>
          </a:xfrm>
        </p:spPr>
      </p:pic>
    </p:spTree>
    <p:extLst>
      <p:ext uri="{BB962C8B-B14F-4D97-AF65-F5344CB8AC3E}">
        <p14:creationId xmlns:p14="http://schemas.microsoft.com/office/powerpoint/2010/main" val="3113163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Accessibility Laws/Policy @ GMU</a:t>
            </a:r>
            <a:endParaRPr lang="en-US" sz="4000" dirty="0"/>
          </a:p>
        </p:txBody>
      </p:sp>
      <p:pic>
        <p:nvPicPr>
          <p:cNvPr id="4" name="Content Placeholder 3" descr="Graphic shows a timeline in the establishment of national accessibility laws like the ADA and Section 508, as well as GMU's discrimination and disability policies.  Read the notes section of this slide for more details.    "/>
          <p:cNvPicPr>
            <a:picLocks noGrp="1" noChangeAspect="1"/>
          </p:cNvPicPr>
          <p:nvPr>
            <p:ph idx="1"/>
          </p:nvPr>
        </p:nvPicPr>
        <p:blipFill rotWithShape="1">
          <a:blip r:embed="rId3">
            <a:extLst>
              <a:ext uri="{28A0092B-C50C-407E-A947-70E740481C1C}">
                <a14:useLocalDpi xmlns:a14="http://schemas.microsoft.com/office/drawing/2010/main" val="0"/>
              </a:ext>
            </a:extLst>
          </a:blip>
          <a:srcRect l="-6" t="14043" r="7" b="14754"/>
          <a:stretch/>
        </p:blipFill>
        <p:spPr>
          <a:xfrm>
            <a:off x="762000" y="1371600"/>
            <a:ext cx="7537174" cy="4127500"/>
          </a:xfrm>
        </p:spPr>
      </p:pic>
    </p:spTree>
    <p:extLst>
      <p:ext uri="{BB962C8B-B14F-4D97-AF65-F5344CB8AC3E}">
        <p14:creationId xmlns:p14="http://schemas.microsoft.com/office/powerpoint/2010/main" val="2844279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ISSUES/challenges</a:t>
            </a:r>
            <a:endParaRPr lang="en-US" dirty="0"/>
          </a:p>
        </p:txBody>
      </p:sp>
      <p:sp>
        <p:nvSpPr>
          <p:cNvPr id="3" name="Text Placeholder 2"/>
          <p:cNvSpPr>
            <a:spLocks noGrp="1"/>
          </p:cNvSpPr>
          <p:nvPr>
            <p:ph type="body" idx="1"/>
          </p:nvPr>
        </p:nvSpPr>
        <p:spPr/>
        <p:txBody>
          <a:bodyPr/>
          <a:lstStyle/>
          <a:p>
            <a:r>
              <a:rPr lang="en-US" dirty="0" smtClean="0"/>
              <a:t>Trending, Legal Challenges, ITAG, High Impact/High Priority</a:t>
            </a:r>
            <a:endParaRPr lang="en-US" dirty="0"/>
          </a:p>
        </p:txBody>
      </p:sp>
    </p:spTree>
    <p:extLst>
      <p:ext uri="{BB962C8B-B14F-4D97-AF65-F5344CB8AC3E}">
        <p14:creationId xmlns:p14="http://schemas.microsoft.com/office/powerpoint/2010/main" val="1460504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5038&quot;&gt;&lt;object type=&quot;3&quot; unique_id=&quot;15039&quot;&gt;&lt;property id=&quot;20148&quot; value=&quot;5&quot;/&gt;&lt;property id=&quot;20300&quot; value=&quot;Slide 1 - &amp;quot;  The Long Road from Reactive to Proactive:  Developing an Accessibility Strategy&amp;quot;&quot;/&gt;&lt;property id=&quot;20307&quot; value=&quot;258&quot;/&gt;&lt;/object&gt;&lt;object type=&quot;3&quot; unique_id=&quot;15394&quot;&gt;&lt;property id=&quot;20148&quot; value=&quot;5&quot;/&gt;&lt;property id=&quot;20300&quot; value=&quot;Slide 2 - &amp;quot;What we’ll cover&amp;quot;&quot;/&gt;&lt;property id=&quot;20307&quot; value=&quot;349&quot;/&gt;&lt;/object&gt;&lt;object type=&quot;3&quot; unique_id=&quot;15395&quot;&gt;&lt;property id=&quot;20148&quot; value=&quot;5&quot;/&gt;&lt;property id=&quot;20300&quot; value=&quot;Slide 3 - &amp;quot;About us&amp;quot;&quot;/&gt;&lt;property id=&quot;20307&quot; value=&quot;421&quot;/&gt;&lt;/object&gt;&lt;object type=&quot;3&quot; unique_id=&quot;15396&quot;&gt;&lt;property id=&quot;20148&quot; value=&quot;5&quot;/&gt;&lt;property id=&quot;20300&quot; value=&quot;Slide 4 - &amp;quot;George Mason University&amp;quot;&quot;/&gt;&lt;property id=&quot;20307&quot; value=&quot;422&quot;/&gt;&lt;/object&gt;&lt;object type=&quot;3&quot; unique_id=&quot;15397&quot;&gt;&lt;property id=&quot;20148&quot; value=&quot;5&quot;/&gt;&lt;property id=&quot;20300&quot; value=&quot;Slide 5 - &amp;quot;ATI’s Mission…&amp;quot;&quot;/&gt;&lt;property id=&quot;20307&quot; value=&quot;382&quot;/&gt;&lt;/object&gt;&lt;object type=&quot;3&quot; unique_id=&quot;15398&quot;&gt;&lt;property id=&quot;20148&quot; value=&quot;5&quot;/&gt;&lt;property id=&quot;20300&quot; value=&quot;Slide 6 - &amp;quot;ATI Services&amp;quot;&quot;/&gt;&lt;property id=&quot;20307&quot; value=&quot;385&quot;/&gt;&lt;/object&gt;&lt;object type=&quot;3&quot; unique_id=&quot;15399&quot;&gt;&lt;property id=&quot;20148&quot; value=&quot;5&quot;/&gt;&lt;property id=&quot;20300&quot; value=&quot;Slide 7 - &amp;quot;ATI Staff &amp;amp; Reporting Structure&amp;quot;&quot;/&gt;&lt;property id=&quot;20307&quot; value=&quot;423&quot;/&gt;&lt;/object&gt;&lt;object type=&quot;3&quot; unique_id=&quot;15400&quot;&gt;&lt;property id=&quot;20148&quot; value=&quot;5&quot;/&gt;&lt;property id=&quot;20300&quot; value=&quot;Slide 8 - &amp;quot;Accessibility Laws/Policy @ GMU&amp;quot;&quot;/&gt;&lt;property id=&quot;20307&quot; value=&quot;388&quot;/&gt;&lt;/object&gt;&lt;object type=&quot;3&quot; unique_id=&quot;15401&quot;&gt;&lt;property id=&quot;20148&quot; value=&quot;5&quot;/&gt;&lt;property id=&quot;20300&quot; value=&quot;Slide 9 - &amp;quot;ISSUES/challenges&amp;quot;&quot;/&gt;&lt;property id=&quot;20307&quot; value=&quot;393&quot;/&gt;&lt;/object&gt;&lt;object type=&quot;3&quot; unique_id=&quot;15402&quot;&gt;&lt;property id=&quot;20148&quot; value=&quot;5&quot;/&gt;&lt;property id=&quot;20300&quot; value=&quot;Slide 10 - &amp;quot;Trending in Higher Education...&amp;quot;&quot;/&gt;&lt;property id=&quot;20307&quot; value=&quot;387&quot;/&gt;&lt;/object&gt;&lt;object type=&quot;3&quot; unique_id=&quot;15403&quot;&gt;&lt;property id=&quot;20148&quot; value=&quot;5&quot;/&gt;&lt;property id=&quot;20300&quot; value=&quot;Slide 11 - &amp;quot;Important Legal Challenges Impacting IHE&amp;quot;&quot;/&gt;&lt;property id=&quot;20307&quot; value=&quot;391&quot;/&gt;&lt;/object&gt;&lt;object type=&quot;3&quot; unique_id=&quot;15404&quot;&gt;&lt;property id=&quot;20148&quot; value=&quot;5&quot;/&gt;&lt;property id=&quot;20300&quot; value=&quot;Slide 12 - &amp;quot;Common Issues/Areas of Concern...&amp;quot;&quot;/&gt;&lt;property id=&quot;20307&quot; value=&quot;409&quot;/&gt;&lt;/object&gt;&lt;object type=&quot;3&quot; unique_id=&quot;15405&quot;&gt;&lt;property id=&quot;20148&quot; value=&quot;5&quot;/&gt;&lt;property id=&quot;20300&quot; value=&quot;Slide 13 - &amp;quot;Here’s your roadmap!&amp;quot;&quot;/&gt;&lt;property id=&quot;20307&quot; value=&quot;425&quot;/&gt;&lt;/object&gt;&lt;object type=&quot;3&quot; unique_id=&quot;15406&quot;&gt;&lt;property id=&quot;20148&quot; value=&quot;5&quot;/&gt;&lt;property id=&quot;20300&quot; value=&quot;Slide 15 - &amp;quot;Comparing Mason…&amp;quot;&quot;/&gt;&lt;property id=&quot;20307&quot; value=&quot;424&quot;/&gt;&lt;/object&gt;&lt;object type=&quot;3&quot; unique_id=&quot;15407&quot;&gt;&lt;property id=&quot;20148&quot; value=&quot;5&quot;/&gt;&lt;property id=&quot;20300&quot; value=&quot;Slide 17 - &amp;quot;IT Accessibility Working Group (ITAG)&amp;quot;&quot;/&gt;&lt;property id=&quot;20307&quot; value=&quot;384&quot;/&gt;&lt;/object&gt;&lt;object type=&quot;3&quot; unique_id=&quot;15408&quot;&gt;&lt;property id=&quot;20148&quot; value=&quot;5&quot;/&gt;&lt;property id=&quot;20300&quot; value=&quot;Slide 18 - &amp;quot;Issues Identified by ITAG&amp;quot;&quot;/&gt;&lt;property id=&quot;20307&quot; value=&quot;390&quot;/&gt;&lt;/object&gt;&lt;object type=&quot;3&quot; unique_id=&quot;15409&quot;&gt;&lt;property id=&quot;20148&quot; value=&quot;5&quot;/&gt;&lt;property id=&quot;20300&quot; value=&quot;Slide 19 - &amp;quot;HIGH Impact/High Priority  &amp;amp;#x09;&amp;quot;&quot;/&gt;&lt;property id=&quot;20307&quot; value=&quot;410&quot;/&gt;&lt;/object&gt;&lt;object type=&quot;3&quot; unique_id=&quot;15410&quot;&gt;&lt;property id=&quot;20148&quot; value=&quot;5&quot;/&gt;&lt;property id=&quot;20300&quot; value=&quot;Slide 20 - &amp;quot;ITAG High Priority/High Impact Recs &amp;quot;&quot;/&gt;&lt;property id=&quot;20307&quot; value=&quot;405&quot;/&gt;&lt;/object&gt;&lt;object type=&quot;3&quot; unique_id=&quot;15411&quot;&gt;&lt;property id=&quot;20148&quot; value=&quot;5&quot;/&gt;&lt;property id=&quot;20300&quot; value=&quot;Slide 21 - &amp;quot;Recommendations In Practice&amp;quot;&quot;/&gt;&lt;property id=&quot;20307&quot; value=&quot;412&quot;/&gt;&lt;/object&gt;&lt;object type=&quot;3&quot; unique_id=&quot;15412&quot;&gt;&lt;property id=&quot;20148&quot; value=&quot;5&quot;/&gt;&lt;property id=&quot;20300&quot; value=&quot;Slide 22 - &amp;quot;Improved Communication and Collaboration&amp;quot;&quot;/&gt;&lt;property id=&quot;20307&quot; value=&quot;411&quot;/&gt;&lt;/object&gt;&lt;object type=&quot;3&quot; unique_id=&quot;15413&quot;&gt;&lt;property id=&quot;20148&quot; value=&quot;5&quot;/&gt;&lt;property id=&quot;20300&quot; value=&quot;Slide 23&quot;/&gt;&lt;property id=&quot;20307&quot; value=&quot;401&quot;/&gt;&lt;/object&gt;&lt;object type=&quot;3&quot; unique_id=&quot;15414&quot;&gt;&lt;property id=&quot;20148&quot; value=&quot;5&quot;/&gt;&lt;property id=&quot;20300&quot; value=&quot;Slide 24 - &amp;quot;Recent Policy Updates&amp;quot;&quot;/&gt;&lt;property id=&quot;20307&quot; value=&quot;407&quot;/&gt;&lt;/object&gt;&lt;object type=&quot;3&quot; unique_id=&quot;15415&quot;&gt;&lt;property id=&quot;20148&quot; value=&quot;5&quot;/&gt;&lt;property id=&quot;20300&quot; value=&quot;Slide 25 - &amp;quot;Architecture Standards  Review Board&amp;quot;&quot;/&gt;&lt;property id=&quot;20307&quot; value=&quot;413&quot;/&gt;&lt;/object&gt;&lt;object type=&quot;3&quot; unique_id=&quot;15416&quot;&gt;&lt;property id=&quot;20148&quot; value=&quot;5&quot;/&gt;&lt;property id=&quot;20300&quot; value=&quot;Slide 26 - &amp;quot;Purchasing Contract Language&amp;quot;&quot;/&gt;&lt;property id=&quot;20307&quot; value=&quot;397&quot;/&gt;&lt;/object&gt;&lt;object type=&quot;3&quot; unique_id=&quot;15417&quot;&gt;&lt;property id=&quot;20148&quot; value=&quot;5&quot;/&gt;&lt;property id=&quot;20300&quot; value=&quot;Slide 27&quot;/&gt;&lt;property id=&quot;20307&quot; value=&quot;414&quot;/&gt;&lt;/object&gt;&lt;object type=&quot;3&quot; unique_id=&quot;15418&quot;&gt;&lt;property id=&quot;20148&quot; value=&quot;5&quot;/&gt;&lt;property id=&quot;20300&quot; value=&quot;Slide 28 - &amp;quot;Baseline Design Considerations  for Accessible IT Resources&amp;quot;&quot;/&gt;&lt;property id=&quot;20307&quot; value=&quot;351&quot;/&gt;&lt;/object&gt;&lt;object type=&quot;3&quot; unique_id=&quot;15419&quot;&gt;&lt;property id=&quot;20148&quot; value=&quot;5&quot;/&gt;&lt;property id=&quot;20300&quot; value=&quot;Slide 29 - &amp;quot;Guide to Creating Accessible Electronic Materials&amp;quot;&quot;/&gt;&lt;property id=&quot;20307&quot; value=&quot;398&quot;/&gt;&lt;/object&gt;&lt;object type=&quot;3&quot; unique_id=&quot;15420&quot;&gt;&lt;property id=&quot;20148&quot; value=&quot;5&quot;/&gt;&lt;property id=&quot;20300&quot; value=&quot;Slide 32 - &amp;quot;Updated ATI Website&amp;quot;&quot;/&gt;&lt;property id=&quot;20307&quot; value=&quot;399&quot;/&gt;&lt;/object&gt;&lt;object type=&quot;3&quot; unique_id=&quot;15421&quot;&gt;&lt;property id=&quot;20148&quot; value=&quot;5&quot;/&gt;&lt;property id=&quot;20300&quot; value=&quot;Slide 35&quot;/&gt;&lt;property id=&quot;20307&quot; value=&quot;415&quot;/&gt;&lt;/object&gt;&lt;object type=&quot;3&quot; unique_id=&quot;15422&quot;&gt;&lt;property id=&quot;20148&quot; value=&quot;5&quot;/&gt;&lt;property id=&quot;20300&quot; value=&quot;Slide 36 - &amp;quot;Kaltura Pilot&amp;quot;&quot;/&gt;&lt;property id=&quot;20307&quot; value=&quot;374&quot;/&gt;&lt;/object&gt;&lt;object type=&quot;3&quot; unique_id=&quot;15423&quot;&gt;&lt;property id=&quot;20148&quot; value=&quot;5&quot;/&gt;&lt;property id=&quot;20300&quot; value=&quot;Slide 37 - &amp;quot;Updated Accessible Media Workflow (Fall 2014)&amp;quot;&quot;/&gt;&lt;property id=&quot;20307&quot; value=&quot;426&quot;/&gt;&lt;/object&gt;&lt;object type=&quot;3&quot; unique_id=&quot;15424&quot;&gt;&lt;property id=&quot;20148&quot; value=&quot;5&quot;/&gt;&lt;property id=&quot;20300&quot; value=&quot;Slide 38 - &amp;quot;What the numbers show…&amp;quot;&quot;/&gt;&lt;property id=&quot;20307&quot; value=&quot;417&quot;/&gt;&lt;/object&gt;&lt;object type=&quot;3&quot; unique_id=&quot;15425&quot;&gt;&lt;property id=&quot;20148&quot; value=&quot;5&quot;/&gt;&lt;property id=&quot;20300&quot; value=&quot;Slide 40 - &amp;quot;Website and Applications Testing&amp;quot;&quot;/&gt;&lt;property id=&quot;20307&quot; value=&quot;379&quot;/&gt;&lt;/object&gt;&lt;object type=&quot;3&quot; unique_id=&quot;15426&quot;&gt;&lt;property id=&quot;20148&quot; value=&quot;5&quot;/&gt;&lt;property id=&quot;20300&quot; value=&quot;Slide 41 - &amp;quot;Website and Applications Testing cont…&amp;quot;&quot;/&gt;&lt;property id=&quot;20307&quot; value=&quot;418&quot;/&gt;&lt;/object&gt;&lt;object type=&quot;3&quot; unique_id=&quot;15427&quot;&gt;&lt;property id=&quot;20148&quot; value=&quot;5&quot;/&gt;&lt;property id=&quot;20300&quot; value=&quot;Slide 42 - &amp;quot;What the numbers show…&amp;quot;&quot;/&gt;&lt;property id=&quot;20307&quot; value=&quot;419&quot;/&gt;&lt;/object&gt;&lt;object type=&quot;3&quot; unique_id=&quot;15428&quot;&gt;&lt;property id=&quot;20148&quot; value=&quot;5&quot;/&gt;&lt;property id=&quot;20300&quot; value=&quot;Slide 43 - &amp;quot;OTHER CURRENT/FUTURE PROJECTS&amp;amp;#x09;&amp;quot;&quot;/&gt;&lt;property id=&quot;20307&quot; value=&quot;416&quot;/&gt;&lt;/object&gt;&lt;object type=&quot;3&quot; unique_id=&quot;15429&quot;&gt;&lt;property id=&quot;20148&quot; value=&quot;5&quot;/&gt;&lt;property id=&quot;20300&quot; value=&quot;Slide 45 - &amp;quot;Improved Access to Library Resources&amp;quot;&quot;/&gt;&lt;property id=&quot;20307&quot; value=&quot;377&quot;/&gt;&lt;/object&gt;&lt;object type=&quot;3&quot; unique_id=&quot;15430&quot;&gt;&lt;property id=&quot;20148&quot; value=&quot;5&quot;/&gt;&lt;property id=&quot;20300&quot; value=&quot;Slide 47 - &amp;quot;Document Accessibility Pilot&amp;quot;&quot;/&gt;&lt;property id=&quot;20307&quot; value=&quot;420&quot;/&gt;&lt;/object&gt;&lt;object type=&quot;3&quot; unique_id=&quot;15431&quot;&gt;&lt;property id=&quot;20148&quot; value=&quot;5&quot;/&gt;&lt;property id=&quot;20300&quot; value=&quot;Slide 53 - &amp;quot;Questions&amp;quot;&quot;/&gt;&lt;property id=&quot;20307&quot; value=&quot;380&quot;/&gt;&lt;/object&gt;&lt;object type=&quot;3&quot; unique_id=&quot;15432&quot;&gt;&lt;property id=&quot;20148&quot; value=&quot;5&quot;/&gt;&lt;property id=&quot;20300&quot; value=&quot;Slide 54 - &amp;quot;Contact Information&amp;quot;&quot;/&gt;&lt;property id=&quot;20307&quot; value=&quot;381&quot;/&gt;&lt;/object&gt;&lt;object type=&quot;3&quot; unique_id=&quot;15434&quot;&gt;&lt;property id=&quot;20148&quot; value=&quot;5&quot;/&gt;&lt;property id=&quot;20300&quot; value=&quot;Slide 30 - &amp;quot;Sample #1 – GOALS Document&amp;quot;&quot;/&gt;&lt;property id=&quot;20307&quot; value=&quot;429&quot;/&gt;&lt;/object&gt;&lt;object type=&quot;3&quot; unique_id=&quot;15435&quot;&gt;&lt;property id=&quot;20148&quot; value=&quot;5&quot;/&gt;&lt;property id=&quot;20300&quot; value=&quot;Slide 31 - &amp;quot;Sample #2 – ATI Created&amp;quot;&quot;/&gt;&lt;property id=&quot;20307&quot; value=&quot;430&quot;/&gt;&lt;/object&gt;&lt;object type=&quot;3&quot; unique_id=&quot;15436&quot;&gt;&lt;property id=&quot;20148&quot; value=&quot;5&quot;/&gt;&lt;property id=&quot;20300&quot; value=&quot;Slide 39 - &amp;quot;Who’s Using the Service?&amp;quot;&quot;/&gt;&lt;property id=&quot;20307&quot; value=&quot;428&quot;/&gt;&lt;/object&gt;&lt;object type=&quot;3&quot; unique_id=&quot;15437&quot;&gt;&lt;property id=&quot;20148&quot; value=&quot;5&quot;/&gt;&lt;property id=&quot;20300&quot; value=&quot;Slide 48 - &amp;quot;Document Accessibility Pilot – Results&amp;quot;&quot;/&gt;&lt;property id=&quot;20307&quot; value=&quot;427&quot;/&gt;&lt;/object&gt;&lt;object type=&quot;3&quot; unique_id=&quot;15439&quot;&gt;&lt;property id=&quot;20148&quot; value=&quot;5&quot;/&gt;&lt;property id=&quot;20300&quot; value=&quot;Slide 16&quot;/&gt;&lt;property id=&quot;20307&quot; value=&quot;431&quot;/&gt;&lt;/object&gt;&lt;object type=&quot;3&quot; unique_id=&quot;15440&quot;&gt;&lt;property id=&quot;20148&quot; value=&quot;5&quot;/&gt;&lt;property id=&quot;20300&quot; value=&quot;Slide 33 - &amp;quot;Video Training Library&amp;quot;&quot;/&gt;&lt;property id=&quot;20307&quot; value=&quot;432&quot;/&gt;&lt;/object&gt;&lt;object type=&quot;3&quot; unique_id=&quot;15441&quot;&gt;&lt;property id=&quot;20148&quot; value=&quot;5&quot;/&gt;&lt;property id=&quot;20300&quot; value=&quot;Slide 34 - &amp;quot;Streamlined Services Request Process&amp;quot;&quot;/&gt;&lt;property id=&quot;20307&quot; value=&quot;433&quot;/&gt;&lt;/object&gt;&lt;object type=&quot;3&quot; unique_id=&quot;15442&quot;&gt;&lt;property id=&quot;20148&quot; value=&quot;5&quot;/&gt;&lt;property id=&quot;20300&quot; value=&quot;Slide 44&quot;/&gt;&lt;property id=&quot;20307&quot; value=&quot;436&quot;/&gt;&lt;/object&gt;&lt;object type=&quot;3&quot; unique_id=&quot;15443&quot;&gt;&lt;property id=&quot;20148&quot; value=&quot;5&quot;/&gt;&lt;property id=&quot;20300&quot; value=&quot;Slide 46&quot;/&gt;&lt;property id=&quot;20307&quot; value=&quot;437&quot;/&gt;&lt;/object&gt;&lt;object type=&quot;3&quot; unique_id=&quot;15444&quot;&gt;&lt;property id=&quot;20148&quot; value=&quot;5&quot;/&gt;&lt;property id=&quot;20300&quot; value=&quot;Slide 49 - &amp;quot;Document Accessibility Pilot - Takeaways&amp;quot;&quot;/&gt;&lt;property id=&quot;20307&quot; value=&quot;435&quot;/&gt;&lt;/object&gt;&lt;object type=&quot;3&quot; unique_id=&quot;15445&quot;&gt;&lt;property id=&quot;20148&quot; value=&quot;5&quot;/&gt;&lt;property id=&quot;20300&quot; value=&quot;Slide 50&quot;/&gt;&lt;property id=&quot;20307&quot; value=&quot;438&quot;/&gt;&lt;/object&gt;&lt;object type=&quot;3&quot; unique_id=&quot;15446&quot;&gt;&lt;property id=&quot;20148&quot; value=&quot;5&quot;/&gt;&lt;property id=&quot;20300&quot; value=&quot;Slide 51 - &amp;quot;DE Course Portfolio Accessibility Reviews&amp;quot;&quot;/&gt;&lt;property id=&quot;20307&quot; value=&quot;434&quot;/&gt;&lt;/object&gt;&lt;object type=&quot;3&quot; unique_id=&quot;15448&quot;&gt;&lt;property id=&quot;20148&quot; value=&quot;5&quot;/&gt;&lt;property id=&quot;20300&quot; value=&quot;Slide 52 - &amp;quot;Next Steps&amp;quot;&quot;/&gt;&lt;property id=&quot;20307&quot; value=&quot;439&quot;/&gt;&lt;/object&gt;&lt;object type=&quot;3&quot; unique_id=&quot;15889&quot;&gt;&lt;property id=&quot;20148&quot; value=&quot;5&quot;/&gt;&lt;property id=&quot;20300&quot; value=&quot;Slide 14 - &amp;quot;Definitions Matter (our Policy)…&amp;quot;&quot;/&gt;&lt;property id=&quot;20307&quot; value=&quot;440&quot;/&gt;&lt;/object&gt;&lt;/object&gt;&lt;object type=&quot;8&quot; unique_id=&quot;15124&quot;&gt;&lt;/object&gt;&lt;/object&gt;&lt;/database&gt;"/>
  <p:tag name="SECTOMILLISECCONVERTED" val="1"/>
</p:tagLst>
</file>

<file path=ppt/theme/theme1.xml><?xml version="1.0" encoding="utf-8"?>
<a:theme xmlns:a="http://schemas.openxmlformats.org/drawingml/2006/main" name="ATI Theme for PPT_043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ATI Theme for PPT_043014.thmx</Template>
  <TotalTime>1885</TotalTime>
  <Words>3141</Words>
  <Application>Microsoft Office PowerPoint</Application>
  <PresentationFormat>On-screen Show (4:3)</PresentationFormat>
  <Paragraphs>481</Paragraphs>
  <Slides>54</Slides>
  <Notes>28</Notes>
  <HiddenSlides>1</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ATI Theme for PPT_043014</vt:lpstr>
      <vt:lpstr>  The Long Road from Reactive to Proactive:  Developing an Accessibility Strategy</vt:lpstr>
      <vt:lpstr>What we’ll cover</vt:lpstr>
      <vt:lpstr>About us</vt:lpstr>
      <vt:lpstr>George Mason University</vt:lpstr>
      <vt:lpstr>ATI’s Mission…</vt:lpstr>
      <vt:lpstr>ATI Services</vt:lpstr>
      <vt:lpstr>ATI Staff &amp; Reporting Structure</vt:lpstr>
      <vt:lpstr>Accessibility Laws/Policy @ GMU</vt:lpstr>
      <vt:lpstr>ISSUES/challenges</vt:lpstr>
      <vt:lpstr>Trending in Higher Education...</vt:lpstr>
      <vt:lpstr>Important Legal Challenges Impacting IHE</vt:lpstr>
      <vt:lpstr>Common Issues/Areas of Concern...</vt:lpstr>
      <vt:lpstr>Here’s your roadmap!</vt:lpstr>
      <vt:lpstr>Definitions Matter (Our EIT Policy)…</vt:lpstr>
      <vt:lpstr>Comparing Mason…</vt:lpstr>
      <vt:lpstr>PowerPoint Presentation</vt:lpstr>
      <vt:lpstr>IT Accessibility Working Group (ITAG)</vt:lpstr>
      <vt:lpstr>Issues Identified by ITAG</vt:lpstr>
      <vt:lpstr>HIGH Impact/High Priority   </vt:lpstr>
      <vt:lpstr>ITAG High Priority/High Impact Recs </vt:lpstr>
      <vt:lpstr>Recommendations In Practice</vt:lpstr>
      <vt:lpstr>Improved Communication and Collaboration</vt:lpstr>
      <vt:lpstr>PowerPoint Presentation</vt:lpstr>
      <vt:lpstr>Recent Policy Updates</vt:lpstr>
      <vt:lpstr>Architecture Standards  Review Board</vt:lpstr>
      <vt:lpstr>Purchasing Contract Language</vt:lpstr>
      <vt:lpstr>PowerPoint Presentation</vt:lpstr>
      <vt:lpstr>Baseline Design Considerations  for Accessible IT Resources</vt:lpstr>
      <vt:lpstr>Guide to Creating Accessible Electronic Materials</vt:lpstr>
      <vt:lpstr>Sample #1 – GOALS Document</vt:lpstr>
      <vt:lpstr>Sample #2 – ATI Created</vt:lpstr>
      <vt:lpstr>Updated ATI Website</vt:lpstr>
      <vt:lpstr>Video Training Library</vt:lpstr>
      <vt:lpstr>Streamlined Services Request Process</vt:lpstr>
      <vt:lpstr>PowerPoint Presentation</vt:lpstr>
      <vt:lpstr>Kaltura Pilot</vt:lpstr>
      <vt:lpstr>Updated Accessible Media Workflow (Fall 2014)</vt:lpstr>
      <vt:lpstr>What the numbers show…</vt:lpstr>
      <vt:lpstr>Who’s Using the Service?</vt:lpstr>
      <vt:lpstr>Website and Applications Testing</vt:lpstr>
      <vt:lpstr>Website and Applications Testing cont…</vt:lpstr>
      <vt:lpstr>What the numbers show…</vt:lpstr>
      <vt:lpstr>OTHER CURRENT/FUTURE PROJECTS </vt:lpstr>
      <vt:lpstr>PowerPoint Presentation</vt:lpstr>
      <vt:lpstr>Improved Access to Library Resources</vt:lpstr>
      <vt:lpstr>PowerPoint Presentation</vt:lpstr>
      <vt:lpstr>Document Accessibility Pilot</vt:lpstr>
      <vt:lpstr>Document Accessibility Pilot – Results</vt:lpstr>
      <vt:lpstr>Document Accessibility Pilot - Takeaways</vt:lpstr>
      <vt:lpstr>PowerPoint Presentation</vt:lpstr>
      <vt:lpstr>DE Course Portfolio Accessibility Reviews</vt:lpstr>
      <vt:lpstr>Next Steps</vt:lpstr>
      <vt:lpstr>Questions</vt:lpstr>
      <vt:lpstr>Contact Information</vt:lpstr>
    </vt:vector>
  </TitlesOfParts>
  <Company>George Mason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Mason Template 2: Title Slide</dc:title>
  <dc:creator>2009 ETF</dc:creator>
  <cp:lastModifiedBy>Stephanie F Robbins</cp:lastModifiedBy>
  <cp:revision>211</cp:revision>
  <dcterms:created xsi:type="dcterms:W3CDTF">2010-02-22T20:04:52Z</dcterms:created>
  <dcterms:modified xsi:type="dcterms:W3CDTF">2015-03-19T17:28:00Z</dcterms:modified>
</cp:coreProperties>
</file>