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sldIdLst>
    <p:sldId id="258" r:id="rId2"/>
    <p:sldId id="393" r:id="rId3"/>
    <p:sldId id="387" r:id="rId4"/>
    <p:sldId id="384" r:id="rId5"/>
    <p:sldId id="390" r:id="rId6"/>
    <p:sldId id="417" r:id="rId7"/>
    <p:sldId id="418" r:id="rId8"/>
    <p:sldId id="419" r:id="rId9"/>
    <p:sldId id="389" r:id="rId10"/>
    <p:sldId id="438" r:id="rId11"/>
    <p:sldId id="394" r:id="rId12"/>
    <p:sldId id="405" r:id="rId13"/>
    <p:sldId id="395" r:id="rId14"/>
    <p:sldId id="401" r:id="rId15"/>
    <p:sldId id="351" r:id="rId16"/>
    <p:sldId id="398" r:id="rId17"/>
    <p:sldId id="420" r:id="rId18"/>
    <p:sldId id="408" r:id="rId19"/>
    <p:sldId id="439" r:id="rId20"/>
    <p:sldId id="428" r:id="rId21"/>
    <p:sldId id="429" r:id="rId22"/>
    <p:sldId id="430" r:id="rId23"/>
    <p:sldId id="431" r:id="rId24"/>
    <p:sldId id="432" r:id="rId25"/>
    <p:sldId id="433" r:id="rId26"/>
    <p:sldId id="434" r:id="rId27"/>
    <p:sldId id="435" r:id="rId28"/>
    <p:sldId id="436" r:id="rId29"/>
    <p:sldId id="437" r:id="rId30"/>
    <p:sldId id="421" r:id="rId31"/>
    <p:sldId id="422" r:id="rId32"/>
    <p:sldId id="423" r:id="rId33"/>
    <p:sldId id="424" r:id="rId34"/>
    <p:sldId id="425" r:id="rId35"/>
    <p:sldId id="426" r:id="rId36"/>
    <p:sldId id="427" r:id="rId37"/>
    <p:sldId id="409" r:id="rId38"/>
    <p:sldId id="357" r:id="rId39"/>
    <p:sldId id="358" r:id="rId40"/>
    <p:sldId id="359" r:id="rId41"/>
    <p:sldId id="360" r:id="rId42"/>
    <p:sldId id="402" r:id="rId43"/>
    <p:sldId id="361" r:id="rId44"/>
    <p:sldId id="403" r:id="rId45"/>
    <p:sldId id="404" r:id="rId46"/>
    <p:sldId id="410" r:id="rId47"/>
    <p:sldId id="411" r:id="rId48"/>
    <p:sldId id="381" r:id="rId49"/>
  </p:sldIdLst>
  <p:sldSz cx="9144000" cy="6858000" type="screen4x3"/>
  <p:notesSz cx="6858000" cy="9144000"/>
  <p:custDataLst>
    <p:tags r:id="rId5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2" autoAdjust="0"/>
    <p:restoredTop sz="88988" autoAdjust="0"/>
  </p:normalViewPr>
  <p:slideViewPr>
    <p:cSldViewPr>
      <p:cViewPr>
        <p:scale>
          <a:sx n="72" d="100"/>
          <a:sy n="72" d="100"/>
        </p:scale>
        <p:origin x="149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5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CED3-A5DD-2D4F-9C92-8AB0296F9159}" type="datetimeFigureOut">
              <a:rPr lang="en-US" smtClean="0"/>
              <a:t>7/13/2016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B7443-C195-E649-8CE0-A9B2964C7828}" type="slidenum">
              <a:rPr lang="en-US" smtClean="0"/>
              <a:t>‹#›</a:t>
            </a:fld>
            <a:endParaRPr lang="en-US"/>
          </a:p>
        </p:txBody>
      </p:sp>
    </p:spTree>
    <p:extLst>
      <p:ext uri="{BB962C8B-B14F-4D97-AF65-F5344CB8AC3E}">
        <p14:creationId xmlns:p14="http://schemas.microsoft.com/office/powerpoint/2010/main" val="3192071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tunes.apple.com/us/app/zoomreader/id414117816?mt=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3E7h3i_5rf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knfbreader.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ti.gmu.edu/training/assistive-technology-training/mobile-app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WKzdHH_kNcw"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youtube.com/watch?v=HaU_uhZl7ZQ" TargetMode="External"/><Relationship Id="rId4" Type="http://schemas.openxmlformats.org/officeDocument/2006/relationships/hyperlink" Target="http://audiblesight.com/?page_id=1505"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pple.com/accessibility/ios/braille-display.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reedomscientific.com/Products/Blindness/Focus40BrailleDispla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1A_XdJipwYo"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upport.apple.com/en-us/HT20212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oo.gl/bozjm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aptapseeapp.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isionassist.slinkyware.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unes.apple.com/us/app/prizmo-scanning-ocr-speech/id366791896?mt=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3</a:t>
            </a:fld>
            <a:endParaRPr lang="en-US"/>
          </a:p>
        </p:txBody>
      </p:sp>
    </p:spTree>
    <p:extLst>
      <p:ext uri="{BB962C8B-B14F-4D97-AF65-F5344CB8AC3E}">
        <p14:creationId xmlns:p14="http://schemas.microsoft.com/office/powerpoint/2010/main" val="92464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ZoomReader</a:t>
            </a:r>
            <a:r>
              <a:rPr lang="en-US" dirty="0" smtClean="0"/>
              <a:t> (Cost:  $19.99)</a:t>
            </a:r>
            <a:r>
              <a:rPr lang="en-US" b="1" dirty="0" smtClean="0"/>
              <a:t/>
            </a:r>
            <a:br>
              <a:rPr lang="en-US" b="1" dirty="0" smtClean="0"/>
            </a:br>
            <a:endParaRPr lang="en-US" b="1" dirty="0" smtClean="0"/>
          </a:p>
          <a:p>
            <a:r>
              <a:rPr lang="en-US" dirty="0" smtClean="0"/>
              <a:t>Take picture of document, OCR, read and magnify. Need to take picture of text with onboard camera. </a:t>
            </a:r>
          </a:p>
          <a:p>
            <a:r>
              <a:rPr lang="en-US" dirty="0" smtClean="0"/>
              <a:t>Compatible with iPhone 4, 4S, 5, 5C, 5S, the iPad Mini, iPad 3, iPad 4, iPad Air, the iPod Touch with 5MP Camera along with iOS 4.2 or newer.</a:t>
            </a:r>
          </a:p>
          <a:p>
            <a:r>
              <a:rPr lang="en-US" dirty="0" smtClean="0">
                <a:hlinkClick r:id="rId3"/>
              </a:rPr>
              <a:t>https://itunes.apple.com/us/app/zoomreader/id414117816?mt=8</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24</a:t>
            </a:fld>
            <a:endParaRPr lang="en-US" dirty="0"/>
          </a:p>
        </p:txBody>
      </p:sp>
    </p:spTree>
    <p:extLst>
      <p:ext uri="{BB962C8B-B14F-4D97-AF65-F5344CB8AC3E}">
        <p14:creationId xmlns:p14="http://schemas.microsoft.com/office/powerpoint/2010/main" val="60018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Zoom Reader demo video: </a:t>
            </a:r>
            <a:r>
              <a:rPr lang="en-US" sz="1200" dirty="0" smtClean="0">
                <a:hlinkClick r:id="rId3"/>
              </a:rPr>
              <a:t>https://www.youtube.com/watch?v=3E7h3i_5rfw</a:t>
            </a:r>
            <a:endParaRPr lang="en-US" sz="12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25</a:t>
            </a:fld>
            <a:endParaRPr lang="en-US" dirty="0"/>
          </a:p>
        </p:txBody>
      </p:sp>
    </p:spTree>
    <p:extLst>
      <p:ext uri="{BB962C8B-B14F-4D97-AF65-F5344CB8AC3E}">
        <p14:creationId xmlns:p14="http://schemas.microsoft.com/office/powerpoint/2010/main" val="63532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Knfb</a:t>
            </a:r>
            <a:r>
              <a:rPr lang="en-US" dirty="0" smtClean="0"/>
              <a:t> Reader (Cost: $99.00)</a:t>
            </a:r>
          </a:p>
          <a:p>
            <a:endParaRPr lang="en-US" dirty="0" smtClean="0"/>
          </a:p>
          <a:p>
            <a:r>
              <a:rPr lang="en-US" sz="1200" dirty="0" smtClean="0"/>
              <a:t>High quality document conversion app</a:t>
            </a:r>
          </a:p>
          <a:p>
            <a:r>
              <a:rPr lang="en-US" sz="1200" dirty="0" smtClean="0"/>
              <a:t>Converts single and multiple page documents with a reading mode (fully accessible).</a:t>
            </a:r>
          </a:p>
          <a:p>
            <a:r>
              <a:rPr lang="en-US" sz="1200" dirty="0" smtClean="0"/>
              <a:t>Ability to import, OCR and read image based files. </a:t>
            </a:r>
          </a:p>
          <a:p>
            <a:r>
              <a:rPr lang="en-US" sz="1200" dirty="0" smtClean="0"/>
              <a:t>Supports multiple languages</a:t>
            </a:r>
          </a:p>
          <a:p>
            <a:r>
              <a:rPr lang="en-US" sz="1200" dirty="0" smtClean="0"/>
              <a:t>Tap and read functions</a:t>
            </a:r>
          </a:p>
          <a:p>
            <a:r>
              <a:rPr lang="en-US" sz="1200" dirty="0" smtClean="0"/>
              <a:t>Compatible with iOS 7 or higher on iPhone, iPad, iPod</a:t>
            </a:r>
          </a:p>
          <a:p>
            <a:r>
              <a:rPr lang="en-US" sz="1200" dirty="0" smtClean="0"/>
              <a:t>Visit the </a:t>
            </a:r>
            <a:r>
              <a:rPr lang="en-US" sz="1200" dirty="0" err="1" smtClean="0"/>
              <a:t>knfb</a:t>
            </a:r>
            <a:r>
              <a:rPr lang="en-US" sz="1200" dirty="0" smtClean="0"/>
              <a:t> website: </a:t>
            </a:r>
            <a:r>
              <a:rPr lang="en-US" sz="1200" dirty="0" smtClean="0">
                <a:hlinkClick r:id="rId3"/>
              </a:rPr>
              <a:t>http://www.knfbreader.com/</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26</a:t>
            </a:fld>
            <a:endParaRPr lang="en-US" dirty="0"/>
          </a:p>
        </p:txBody>
      </p:sp>
    </p:spTree>
    <p:extLst>
      <p:ext uri="{BB962C8B-B14F-4D97-AF65-F5344CB8AC3E}">
        <p14:creationId xmlns:p14="http://schemas.microsoft.com/office/powerpoint/2010/main" val="298148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http://youtu.be/-EjtpBKcCcg</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27</a:t>
            </a:fld>
            <a:endParaRPr lang="en-US" dirty="0"/>
          </a:p>
        </p:txBody>
      </p:sp>
    </p:spTree>
    <p:extLst>
      <p:ext uri="{BB962C8B-B14F-4D97-AF65-F5344CB8AC3E}">
        <p14:creationId xmlns:p14="http://schemas.microsoft.com/office/powerpoint/2010/main" val="161741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the ATI website: </a:t>
            </a:r>
            <a:r>
              <a:rPr lang="en-US" dirty="0" smtClean="0">
                <a:hlinkClick r:id="rId3"/>
              </a:rPr>
              <a:t>http://ati.gmu.edu/training/assistive-technology-training/mobile-apps/</a:t>
            </a:r>
            <a:r>
              <a:rPr lang="en-US" dirty="0" smtClean="0"/>
              <a:t> </a:t>
            </a:r>
          </a:p>
          <a:p>
            <a:pPr marL="0" indent="0">
              <a:buNone/>
            </a:pPr>
            <a:endParaRPr lang="en-US" dirty="0" smtClean="0"/>
          </a:p>
          <a:p>
            <a:r>
              <a:rPr lang="en-US" dirty="0" smtClean="0"/>
              <a:t>Refer to the handout that was provided</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28</a:t>
            </a:fld>
            <a:endParaRPr lang="en-US" dirty="0"/>
          </a:p>
        </p:txBody>
      </p:sp>
    </p:spTree>
    <p:extLst>
      <p:ext uri="{BB962C8B-B14F-4D97-AF65-F5344CB8AC3E}">
        <p14:creationId xmlns:p14="http://schemas.microsoft.com/office/powerpoint/2010/main" val="52535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6913"/>
            <a:ext cx="4641850" cy="3481387"/>
          </a:xfrm>
          <a:ln/>
        </p:spPr>
      </p:sp>
      <p:sp>
        <p:nvSpPr>
          <p:cNvPr id="829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fld id="{D26D5D37-1CDC-41BC-9A1D-6A6C5550815E}" type="slidenum">
              <a:rPr lang="en-US" altLang="en-US" sz="1200"/>
              <a:pPr eaLnBrk="1" hangingPunct="1"/>
              <a:t>29</a:t>
            </a:fld>
            <a:endParaRPr lang="en-US" altLang="en-US" sz="1200"/>
          </a:p>
        </p:txBody>
      </p:sp>
    </p:spTree>
    <p:extLst>
      <p:ext uri="{BB962C8B-B14F-4D97-AF65-F5344CB8AC3E}">
        <p14:creationId xmlns:p14="http://schemas.microsoft.com/office/powerpoint/2010/main" val="384607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Hadley School for the Blind: You Tube Video</a:t>
            </a:r>
          </a:p>
          <a:p>
            <a:pPr marL="0" indent="0">
              <a:buNone/>
            </a:pPr>
            <a:r>
              <a:rPr lang="en-US" sz="1200" dirty="0" smtClean="0">
                <a:hlinkClick r:id="rId3"/>
              </a:rPr>
              <a:t>http://www.youtube.com/watch?v=WKzdHH_kNcw</a:t>
            </a:r>
            <a:endParaRPr lang="en-US" sz="1200" dirty="0" smtClean="0"/>
          </a:p>
          <a:p>
            <a:pPr marL="0" indent="0">
              <a:buNone/>
            </a:pPr>
            <a:endParaRPr lang="en-US" sz="1200" dirty="0" smtClean="0"/>
          </a:p>
          <a:p>
            <a:r>
              <a:rPr lang="en-US" sz="1200" dirty="0" smtClean="0"/>
              <a:t>Audible Sight: List of Gestures</a:t>
            </a:r>
          </a:p>
          <a:p>
            <a:pPr marL="0" indent="0">
              <a:buNone/>
            </a:pPr>
            <a:r>
              <a:rPr lang="en-US" sz="1200" dirty="0" smtClean="0">
                <a:hlinkClick r:id="rId4"/>
              </a:rPr>
              <a:t>http://audiblesight.com/?page_id=1505</a:t>
            </a:r>
            <a:r>
              <a:rPr lang="en-US" sz="1200" dirty="0" smtClean="0"/>
              <a:t> </a:t>
            </a:r>
          </a:p>
          <a:p>
            <a:pPr marL="0" indent="0">
              <a:buNone/>
            </a:pPr>
            <a:endParaRPr lang="en-US" sz="1200" dirty="0" smtClean="0"/>
          </a:p>
          <a:p>
            <a:r>
              <a:rPr lang="en-US" sz="1200" dirty="0" smtClean="0"/>
              <a:t>You Tube Video: Using the Rotor Feature in iOS 7</a:t>
            </a:r>
          </a:p>
          <a:p>
            <a:pPr marL="0" indent="0">
              <a:buNone/>
            </a:pPr>
            <a:r>
              <a:rPr lang="en-US" sz="1200" dirty="0" smtClean="0">
                <a:hlinkClick r:id="rId5"/>
              </a:rPr>
              <a:t>http://www.youtube.com/watch?v=HaU_uhZl7ZQ</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31</a:t>
            </a:fld>
            <a:endParaRPr lang="en-US" dirty="0"/>
          </a:p>
        </p:txBody>
      </p:sp>
    </p:spTree>
    <p:extLst>
      <p:ext uri="{BB962C8B-B14F-4D97-AF65-F5344CB8AC3E}">
        <p14:creationId xmlns:p14="http://schemas.microsoft.com/office/powerpoint/2010/main" val="414632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Compatibility of iOS devices with  Braille Displays</a:t>
            </a:r>
          </a:p>
          <a:p>
            <a:pPr lvl="1"/>
            <a:r>
              <a:rPr lang="en-US" sz="2400" dirty="0" smtClean="0"/>
              <a:t>iPhone (3Gs) or later</a:t>
            </a:r>
          </a:p>
          <a:p>
            <a:pPr lvl="1"/>
            <a:r>
              <a:rPr lang="en-US" sz="2400" dirty="0" smtClean="0"/>
              <a:t>iPad Air &amp; Mini</a:t>
            </a:r>
          </a:p>
          <a:p>
            <a:pPr lvl="1"/>
            <a:r>
              <a:rPr lang="en-US" sz="2400" dirty="0" smtClean="0"/>
              <a:t>iPod (3</a:t>
            </a:r>
            <a:r>
              <a:rPr lang="en-US" sz="2400" baseline="30000" dirty="0" smtClean="0"/>
              <a:t>rd</a:t>
            </a:r>
            <a:r>
              <a:rPr lang="en-US" sz="2400" dirty="0" smtClean="0"/>
              <a:t> gen) or later</a:t>
            </a:r>
          </a:p>
          <a:p>
            <a:r>
              <a:rPr lang="en-US" sz="2800" dirty="0" smtClean="0"/>
              <a:t>Support for more than 40 wireless Braille displays </a:t>
            </a:r>
          </a:p>
          <a:p>
            <a:pPr lvl="1"/>
            <a:r>
              <a:rPr lang="en-US" sz="2400" dirty="0" smtClean="0"/>
              <a:t>Freedom Scientific</a:t>
            </a:r>
          </a:p>
          <a:p>
            <a:pPr lvl="1"/>
            <a:r>
              <a:rPr lang="en-US" sz="2400" dirty="0" smtClean="0"/>
              <a:t>HumanWare</a:t>
            </a:r>
          </a:p>
          <a:p>
            <a:pPr lvl="1"/>
            <a:r>
              <a:rPr lang="en-US" sz="2400" dirty="0" smtClean="0"/>
              <a:t>GW Micro</a:t>
            </a:r>
          </a:p>
          <a:p>
            <a:r>
              <a:rPr lang="en-US" sz="2800" dirty="0" smtClean="0"/>
              <a:t>Support for 25 + Braille Table Languages</a:t>
            </a:r>
          </a:p>
          <a:p>
            <a:pPr marL="0" indent="0">
              <a:buNone/>
            </a:pPr>
            <a:r>
              <a:rPr lang="en-US" sz="2800" dirty="0" smtClean="0"/>
              <a:t>                          </a:t>
            </a:r>
          </a:p>
          <a:p>
            <a:pPr marL="0" indent="0">
              <a:buNone/>
            </a:pPr>
            <a:r>
              <a:rPr lang="en-US" sz="2800" dirty="0" smtClean="0"/>
              <a:t> For complete list of supported displays &amp; languages, visit: </a:t>
            </a:r>
          </a:p>
          <a:p>
            <a:pPr marL="0" indent="0">
              <a:buNone/>
            </a:pPr>
            <a:r>
              <a:rPr lang="en-US" sz="2800" dirty="0" smtClean="0">
                <a:hlinkClick r:id="rId3"/>
              </a:rPr>
              <a:t>https://www.apple.com/accessibility/ios/braille-display.html</a:t>
            </a:r>
            <a:r>
              <a:rPr lang="en-US" sz="2800"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32</a:t>
            </a:fld>
            <a:endParaRPr lang="en-US" dirty="0"/>
          </a:p>
        </p:txBody>
      </p:sp>
    </p:spTree>
    <p:extLst>
      <p:ext uri="{BB962C8B-B14F-4D97-AF65-F5344CB8AC3E}">
        <p14:creationId xmlns:p14="http://schemas.microsoft.com/office/powerpoint/2010/main" val="301582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smtClean="0"/>
              <a:t>Focus 40 Blue Classic (Freedom Scientific)</a:t>
            </a:r>
          </a:p>
          <a:p>
            <a:pPr lvl="1">
              <a:defRPr/>
            </a:pPr>
            <a:r>
              <a:rPr lang="en-US" sz="2400" dirty="0" smtClean="0"/>
              <a:t>Out of the box connectivity (no extra software to install)</a:t>
            </a:r>
          </a:p>
          <a:p>
            <a:pPr lvl="1">
              <a:defRPr/>
            </a:pPr>
            <a:r>
              <a:rPr lang="en-US" sz="2400" dirty="0" smtClean="0"/>
              <a:t>USB &amp; Bluetooth connectivity</a:t>
            </a:r>
          </a:p>
          <a:p>
            <a:pPr lvl="1">
              <a:defRPr/>
            </a:pPr>
            <a:r>
              <a:rPr lang="en-US" sz="2400" dirty="0" smtClean="0"/>
              <a:t>User friendly 8 dot keyboard</a:t>
            </a:r>
          </a:p>
          <a:p>
            <a:pPr lvl="1">
              <a:defRPr/>
            </a:pPr>
            <a:r>
              <a:rPr lang="en-US" sz="2400" dirty="0" smtClean="0"/>
              <a:t>Compact, easy to carry design</a:t>
            </a:r>
          </a:p>
          <a:p>
            <a:pPr>
              <a:defRPr/>
            </a:pPr>
            <a:r>
              <a:rPr lang="en-US" sz="2800" dirty="0" smtClean="0"/>
              <a:t>For more information on Focus 40 Braille displays, visit: </a:t>
            </a:r>
          </a:p>
          <a:p>
            <a:pPr marL="0" indent="0">
              <a:buNone/>
              <a:defRPr/>
            </a:pPr>
            <a:r>
              <a:rPr lang="en-US" sz="2400" dirty="0" smtClean="0">
                <a:hlinkClick r:id="rId3"/>
              </a:rPr>
              <a:t>http://www.freedomscientific.com/Products/Blindness/Focus40BrailleDisplay</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33</a:t>
            </a:fld>
            <a:endParaRPr lang="en-US" dirty="0"/>
          </a:p>
        </p:txBody>
      </p:sp>
    </p:spTree>
    <p:extLst>
      <p:ext uri="{BB962C8B-B14F-4D97-AF65-F5344CB8AC3E}">
        <p14:creationId xmlns:p14="http://schemas.microsoft.com/office/powerpoint/2010/main" val="363416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Things You Need to Know Before Pairing</a:t>
            </a:r>
          </a:p>
          <a:p>
            <a:pPr marL="1371600" lvl="2" indent="-514350">
              <a:buFont typeface="+mj-lt"/>
              <a:buAutoNum type="arabicPeriod"/>
            </a:pPr>
            <a:r>
              <a:rPr lang="en-US" dirty="0" smtClean="0"/>
              <a:t>How to set the display for Bluetooth communication</a:t>
            </a:r>
          </a:p>
          <a:p>
            <a:pPr marL="1371600" lvl="2" indent="-514350">
              <a:buFont typeface="+mj-lt"/>
              <a:buAutoNum type="arabicPeriod"/>
            </a:pPr>
            <a:r>
              <a:rPr lang="en-US" dirty="0" smtClean="0"/>
              <a:t>How to set the display so that it is discoverable by another device</a:t>
            </a:r>
          </a:p>
          <a:p>
            <a:pPr marL="1371600" lvl="2" indent="-514350">
              <a:buFont typeface="+mj-lt"/>
              <a:buAutoNum type="arabicPeriod"/>
            </a:pPr>
            <a:r>
              <a:rPr lang="en-US" dirty="0" smtClean="0"/>
              <a:t>The Bluetooth pairing code for device</a:t>
            </a:r>
          </a:p>
          <a:p>
            <a:pPr marL="514350" indent="-457200"/>
            <a:r>
              <a:rPr lang="en-US" dirty="0" smtClean="0"/>
              <a:t>Vary from Device to Device</a:t>
            </a:r>
          </a:p>
          <a:p>
            <a:pPr marL="914400" lvl="1" indent="-457200"/>
            <a:r>
              <a:rPr lang="en-US" sz="2200" dirty="0" smtClean="0"/>
              <a:t>HIMS &amp; Freedom Scientific Code: 0000</a:t>
            </a:r>
          </a:p>
          <a:p>
            <a:pPr marL="914400" lvl="1" indent="-457200"/>
            <a:r>
              <a:rPr lang="en-US" sz="2200" dirty="0" smtClean="0"/>
              <a:t>Humanware: 1234</a:t>
            </a:r>
          </a:p>
          <a:p>
            <a:pPr marL="914400" lvl="1" indent="-457200"/>
            <a:r>
              <a:rPr lang="en-US" sz="2200" dirty="0" smtClean="0"/>
              <a:t>Contact the manufacturer for correct pairing code!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34</a:t>
            </a:fld>
            <a:endParaRPr lang="en-US" dirty="0"/>
          </a:p>
        </p:txBody>
      </p:sp>
    </p:spTree>
    <p:extLst>
      <p:ext uri="{BB962C8B-B14F-4D97-AF65-F5344CB8AC3E}">
        <p14:creationId xmlns:p14="http://schemas.microsoft.com/office/powerpoint/2010/main" val="428311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4</a:t>
            </a:fld>
            <a:endParaRPr lang="en-US"/>
          </a:p>
        </p:txBody>
      </p:sp>
    </p:spTree>
    <p:extLst>
      <p:ext uri="{BB962C8B-B14F-4D97-AF65-F5344CB8AC3E}">
        <p14:creationId xmlns:p14="http://schemas.microsoft.com/office/powerpoint/2010/main" val="1181596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sz="1200" dirty="0" smtClean="0"/>
              <a:t>Make sure that VoiceOver is turned on</a:t>
            </a:r>
          </a:p>
          <a:p>
            <a:pPr marL="0" indent="0">
              <a:buFont typeface="+mj-lt"/>
              <a:buNone/>
            </a:pPr>
            <a:endParaRPr lang="en-US" sz="1200" dirty="0" smtClean="0"/>
          </a:p>
          <a:p>
            <a:pPr marL="0" indent="0">
              <a:buFont typeface="+mj-lt"/>
              <a:buNone/>
            </a:pPr>
            <a:r>
              <a:rPr lang="en-US" sz="1200" baseline="0" dirty="0" smtClean="0"/>
              <a:t>2. </a:t>
            </a:r>
            <a:r>
              <a:rPr lang="en-US" sz="1200" dirty="0" smtClean="0"/>
              <a:t>Make sure that your display is turned on and discoverable (Open VoiceOver Braille</a:t>
            </a:r>
            <a:r>
              <a:rPr lang="en-US" sz="1200" baseline="0" dirty="0" smtClean="0"/>
              <a:t> </a:t>
            </a:r>
            <a:r>
              <a:rPr lang="en-US" sz="1200" dirty="0" smtClean="0"/>
              <a:t>Settings on iOS Device).</a:t>
            </a:r>
          </a:p>
          <a:p>
            <a:pPr marL="0" indent="0">
              <a:buNone/>
            </a:pPr>
            <a:endParaRPr lang="en-US" sz="1200" dirty="0" smtClean="0"/>
          </a:p>
          <a:p>
            <a:pPr marL="0" indent="0">
              <a:buNone/>
            </a:pPr>
            <a:r>
              <a:rPr lang="en-US" sz="1200" dirty="0" smtClean="0"/>
              <a:t>3. If Bluetooth is not activated, you will be prompted to turn it on in the Braille settings.</a:t>
            </a:r>
          </a:p>
          <a:p>
            <a:pPr marL="0" indent="0">
              <a:buNone/>
            </a:pPr>
            <a:endParaRPr lang="en-US" sz="1200" dirty="0" smtClean="0"/>
          </a:p>
          <a:p>
            <a:pPr marL="0" indent="0">
              <a:buNone/>
            </a:pPr>
            <a:r>
              <a:rPr lang="en-US" sz="1200" dirty="0" smtClean="0"/>
              <a:t>4. Once Bluetooth is on and has found the display, select the display. You will be prompted to enter the pairing code. </a:t>
            </a:r>
          </a:p>
          <a:p>
            <a:pPr marL="0" indent="0">
              <a:buNone/>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5. Enter the pairing code and select OK.</a:t>
            </a:r>
          </a:p>
          <a:p>
            <a:pPr marL="0" indent="0">
              <a:buNone/>
            </a:pPr>
            <a:endParaRPr lang="en-US" sz="1200"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35</a:t>
            </a:fld>
            <a:endParaRPr lang="en-US" dirty="0"/>
          </a:p>
        </p:txBody>
      </p:sp>
    </p:spTree>
    <p:extLst>
      <p:ext uri="{BB962C8B-B14F-4D97-AF65-F5344CB8AC3E}">
        <p14:creationId xmlns:p14="http://schemas.microsoft.com/office/powerpoint/2010/main" val="3455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Tube Pairing Video- Step by Step with iOS </a:t>
            </a:r>
          </a:p>
          <a:p>
            <a:pPr marL="0" indent="0">
              <a:buNone/>
            </a:pPr>
            <a:r>
              <a:rPr lang="en-US" sz="1200" dirty="0" smtClean="0">
                <a:hlinkClick r:id="rId3"/>
              </a:rPr>
              <a:t>https://www.youtube.com/watch?v=1A_XdJipwYo</a:t>
            </a:r>
            <a:r>
              <a:rPr lang="en-US" sz="1200" dirty="0" smtClean="0"/>
              <a:t> </a:t>
            </a:r>
          </a:p>
          <a:p>
            <a:pPr marL="0" indent="0">
              <a:buNone/>
            </a:pPr>
            <a:endParaRPr lang="en-US" sz="1200" dirty="0" smtClean="0"/>
          </a:p>
          <a:p>
            <a:r>
              <a:rPr lang="en-US" sz="1200" dirty="0" smtClean="0"/>
              <a:t>Focus 40 Blue Classic Navigation Keystrokes:</a:t>
            </a:r>
          </a:p>
          <a:p>
            <a:pPr marL="0" indent="0">
              <a:buNone/>
            </a:pPr>
            <a:r>
              <a:rPr lang="en-US" sz="1200" dirty="0" smtClean="0">
                <a:hlinkClick r:id="rId4"/>
              </a:rPr>
              <a:t>http://support.apple.com/en-us/HT202123</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36</a:t>
            </a:fld>
            <a:endParaRPr lang="en-US" dirty="0"/>
          </a:p>
        </p:txBody>
      </p:sp>
    </p:spTree>
    <p:extLst>
      <p:ext uri="{BB962C8B-B14F-4D97-AF65-F5344CB8AC3E}">
        <p14:creationId xmlns:p14="http://schemas.microsoft.com/office/powerpoint/2010/main" val="238138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40</a:t>
            </a:fld>
            <a:endParaRPr lang="en-US"/>
          </a:p>
        </p:txBody>
      </p:sp>
    </p:spTree>
    <p:extLst>
      <p:ext uri="{BB962C8B-B14F-4D97-AF65-F5344CB8AC3E}">
        <p14:creationId xmlns:p14="http://schemas.microsoft.com/office/powerpoint/2010/main" val="389888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43FCFC6-ABE6-D740-99B9-08FEA062F5A1}" type="slidenum">
              <a:rPr lang="en-US" sz="1200"/>
              <a:pPr eaLnBrk="1" hangingPunct="1"/>
              <a:t>48</a:t>
            </a:fld>
            <a:endParaRPr lang="en-US" sz="1200"/>
          </a:p>
        </p:txBody>
      </p:sp>
    </p:spTree>
    <p:extLst>
      <p:ext uri="{BB962C8B-B14F-4D97-AF65-F5344CB8AC3E}">
        <p14:creationId xmlns:p14="http://schemas.microsoft.com/office/powerpoint/2010/main" val="421868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altLang="en-US" sz="1300">
              <a:latin typeface="Arial" panose="020B0604020202020204" pitchFamily="34" charset="0"/>
            </a:endParaRPr>
          </a:p>
          <a:p>
            <a:r>
              <a:rPr lang="en-US" altLang="en-US" u="sng" smtClean="0">
                <a:latin typeface="Arial" panose="020B0604020202020204" pitchFamily="34" charset="0"/>
              </a:rPr>
              <a:t>Notes</a:t>
            </a:r>
          </a:p>
          <a:p>
            <a:endParaRPr lang="en-US" altLang="en-US" u="sng" smtClean="0">
              <a:latin typeface="Arial" panose="020B0604020202020204" pitchFamily="34" charset="0"/>
            </a:endParaRPr>
          </a:p>
          <a:p>
            <a:r>
              <a:rPr lang="en-US" altLang="en-US" smtClean="0">
                <a:latin typeface="Arial" panose="020B0604020202020204" pitchFamily="34" charset="0"/>
              </a:rPr>
              <a:t>I have listed 3 classifications here..,while there’s certainly a great deal of variation that exists under these 3 classifications, they do broadly cover much of what we are discussing here today. </a:t>
            </a:r>
          </a:p>
          <a:p>
            <a:endParaRPr lang="en-US" altLang="en-US" smtClean="0">
              <a:latin typeface="Arial" panose="020B0604020202020204" pitchFamily="34" charset="0"/>
            </a:endParaRPr>
          </a:p>
          <a:p>
            <a:pPr>
              <a:buFontTx/>
              <a:buAutoNum type="arabicParenBoth"/>
            </a:pPr>
            <a:r>
              <a:rPr lang="en-US" altLang="en-US" smtClean="0">
                <a:latin typeface="Arial" panose="020B0604020202020204" pitchFamily="34" charset="0"/>
              </a:rPr>
              <a:t>When we discuss inaccessible EIT, make no mistake that 99% of the discussion (from a legal standpoint) centers around equivalent access for individuals with some degree of vision and/or hearing loss...Now, there’s only one case that I can think of which actually involved individuals with learning impairments (that was UC Berkeley and involved more timely access to printed materials in alternative formats like Braille, audio, or large print)...</a:t>
            </a:r>
          </a:p>
          <a:p>
            <a:endParaRPr lang="en-US" altLang="en-US" smtClean="0">
              <a:latin typeface="Arial" panose="020B0604020202020204" pitchFamily="34" charset="0"/>
            </a:endParaRPr>
          </a:p>
          <a:p>
            <a:r>
              <a:rPr lang="en-US" altLang="en-US" smtClean="0">
                <a:latin typeface="Arial" panose="020B0604020202020204" pitchFamily="34" charset="0"/>
              </a:rPr>
              <a:t>So, if we move beyond thinking about the discussion in terms of disability and more about the types of assistive technology that an individual uses in order to access a computer, things start to make a bit more sense. </a:t>
            </a:r>
          </a:p>
          <a:p>
            <a:endParaRPr lang="en-US" altLang="en-US" smtClean="0">
              <a:latin typeface="Arial" panose="020B0604020202020204" pitchFamily="34" charset="0"/>
            </a:endParaRPr>
          </a:p>
          <a:p>
            <a:r>
              <a:rPr lang="en-US" altLang="en-US" smtClean="0">
                <a:latin typeface="Arial" panose="020B0604020202020204" pitchFamily="34" charset="0"/>
              </a:rPr>
              <a:t>How instructional materials and/or our electronic resources are designed play a significant role in one’s ability to access information or participate in the programs or services that we offer...</a:t>
            </a:r>
          </a:p>
          <a:p>
            <a:endParaRPr lang="en-US" altLang="en-US" smtClean="0">
              <a:latin typeface="Arial" panose="020B0604020202020204" pitchFamily="34" charset="0"/>
            </a:endParaRPr>
          </a:p>
          <a:p>
            <a:r>
              <a:rPr lang="en-US" altLang="en-US" smtClean="0">
                <a:latin typeface="Arial" panose="020B0604020202020204" pitchFamily="34" charset="0"/>
              </a:rPr>
              <a:t>If I am blind, I need a screen reader to access a computer and to read electronic documents</a:t>
            </a:r>
          </a:p>
          <a:p>
            <a:r>
              <a:rPr lang="en-US" altLang="en-US" smtClean="0">
                <a:latin typeface="Arial" panose="020B0604020202020204" pitchFamily="34" charset="0"/>
              </a:rPr>
              <a:t>If I am deaf or hard of hearing, I need captions and transcripts for audio and video</a:t>
            </a:r>
          </a:p>
          <a:p>
            <a:r>
              <a:rPr lang="en-US" altLang="en-US" smtClean="0">
                <a:latin typeface="Arial" panose="020B0604020202020204" pitchFamily="34" charset="0"/>
              </a:rPr>
              <a:t>If I have a learning impairment, I benefit from information being presented in a consistent manner and chunked so as to allow me an easier time processing that information</a:t>
            </a:r>
          </a:p>
          <a:p>
            <a:r>
              <a:rPr lang="en-US" altLang="en-US" smtClean="0">
                <a:latin typeface="Arial" panose="020B0604020202020204" pitchFamily="34" charset="0"/>
              </a:rPr>
              <a:t>If I have a physical impairment which impacts my ability to use a mouse or a keyboard, I also benefit from how a document or website is structured since I too would require an alternative means for accessing a computer. </a:t>
            </a:r>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D5AFDE9B-14E0-4BEE-84E0-6667480F5E0D}" type="slidenum">
              <a:rPr lang="en-US" altLang="en-US" smtClean="0"/>
              <a:pPr/>
              <a:t>6</a:t>
            </a:fld>
            <a:endParaRPr lang="en-US" altLang="en-US" smtClean="0"/>
          </a:p>
        </p:txBody>
      </p:sp>
      <p:sp>
        <p:nvSpPr>
          <p:cNvPr id="1638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6DDE2ADA-90A0-44E7-AE25-059483CDD0E1}" type="datetime1">
              <a:rPr lang="en-US" altLang="en-US" smtClean="0"/>
              <a:pPr/>
              <a:t>7/13/2016</a:t>
            </a:fld>
            <a:endParaRPr lang="en-US" altLang="en-US" smtClean="0"/>
          </a:p>
        </p:txBody>
      </p:sp>
      <p:sp>
        <p:nvSpPr>
          <p:cNvPr id="1639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179508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defTabSz="998975"/>
            <a:endParaRPr lang="en-US" altLang="en-US" u="sng" smtClean="0">
              <a:latin typeface="Arial" panose="020B0604020202020204" pitchFamily="34" charset="0"/>
            </a:endParaRPr>
          </a:p>
          <a:p>
            <a:pPr defTabSz="998975"/>
            <a:r>
              <a:rPr lang="en-US" altLang="en-US" u="sng" smtClean="0">
                <a:latin typeface="Arial" panose="020B0604020202020204" pitchFamily="34" charset="0"/>
              </a:rPr>
              <a:t>Notes</a:t>
            </a:r>
          </a:p>
          <a:p>
            <a:pPr defTabSz="998975"/>
            <a:endParaRPr lang="en-US" altLang="en-US" smtClean="0">
              <a:latin typeface="Arial" panose="020B0604020202020204" pitchFamily="34" charset="0"/>
            </a:endParaRPr>
          </a:p>
          <a:p>
            <a:pPr defTabSz="998975"/>
            <a:r>
              <a:rPr lang="en-US" altLang="en-US" smtClean="0">
                <a:latin typeface="Arial" panose="020B0604020202020204" pitchFamily="34" charset="0"/>
              </a:rPr>
              <a:t>Video is provided by TextHelp</a:t>
            </a:r>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136623D3-3735-4281-B3E9-6BDF76B9AB33}" type="slidenum">
              <a:rPr lang="en-US" altLang="en-US" smtClean="0"/>
              <a:pPr/>
              <a:t>7</a:t>
            </a:fld>
            <a:endParaRPr lang="en-US" altLang="en-US" smtClean="0"/>
          </a:p>
        </p:txBody>
      </p:sp>
      <p:sp>
        <p:nvSpPr>
          <p:cNvPr id="18437"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678F4493-AC99-4337-AC78-2B1FA2A69D3A}" type="datetime1">
              <a:rPr lang="en-US" altLang="en-US" smtClean="0"/>
              <a:pPr/>
              <a:t>7/13/2016</a:t>
            </a:fld>
            <a:endParaRPr lang="en-US" altLang="en-US" smtClean="0"/>
          </a:p>
        </p:txBody>
      </p:sp>
      <p:sp>
        <p:nvSpPr>
          <p:cNvPr id="18438"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22417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baseline="0" dirty="0" smtClean="0"/>
              <a:t> ODS sends email at beginning of each semester</a:t>
            </a:r>
          </a:p>
          <a:p>
            <a:r>
              <a:rPr lang="en-US" baseline="0" dirty="0" smtClean="0"/>
              <a:t>2 – Training </a:t>
            </a:r>
          </a:p>
          <a:p>
            <a:r>
              <a:rPr lang="en-US" baseline="0" dirty="0" smtClean="0"/>
              <a:t>3 – Next slide</a:t>
            </a:r>
          </a:p>
          <a:p>
            <a:r>
              <a:rPr lang="en-US" baseline="0" dirty="0" smtClean="0"/>
              <a:t>4 – Collaboration with Office of Distance Education</a:t>
            </a:r>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12</a:t>
            </a:fld>
            <a:endParaRPr lang="en-US"/>
          </a:p>
        </p:txBody>
      </p:sp>
    </p:spTree>
    <p:extLst>
      <p:ext uri="{BB962C8B-B14F-4D97-AF65-F5344CB8AC3E}">
        <p14:creationId xmlns:p14="http://schemas.microsoft.com/office/powerpoint/2010/main" val="259294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AccessNote</a:t>
            </a:r>
            <a:r>
              <a:rPr lang="en-US" dirty="0" smtClean="0"/>
              <a:t> (Cost: Free)</a:t>
            </a:r>
          </a:p>
          <a:p>
            <a:endParaRPr lang="en-US" dirty="0" smtClean="0"/>
          </a:p>
          <a:p>
            <a:pPr lvl="1"/>
            <a:r>
              <a:rPr lang="en-US" dirty="0" err="1" smtClean="0"/>
              <a:t>Notetaking</a:t>
            </a:r>
            <a:r>
              <a:rPr lang="en-US" dirty="0" smtClean="0"/>
              <a:t> tool for those who are Blind or Visually Impaired created by the American Foundation for the Blind</a:t>
            </a:r>
          </a:p>
          <a:p>
            <a:pPr lvl="1"/>
            <a:r>
              <a:rPr lang="en-US" dirty="0" smtClean="0"/>
              <a:t>App combines </a:t>
            </a:r>
            <a:r>
              <a:rPr lang="en-US" dirty="0" err="1" smtClean="0"/>
              <a:t>notetaking</a:t>
            </a:r>
            <a:r>
              <a:rPr lang="en-US" dirty="0" smtClean="0"/>
              <a:t> capabilities with the other accessibility features and functions of the iOS device</a:t>
            </a:r>
          </a:p>
          <a:p>
            <a:pPr lvl="1"/>
            <a:r>
              <a:rPr lang="en-US" dirty="0" smtClean="0"/>
              <a:t>Input notes with either QWERTY Keyboard, refreshable Braille Display</a:t>
            </a:r>
          </a:p>
          <a:p>
            <a:pPr lvl="1"/>
            <a:r>
              <a:rPr lang="en-US" dirty="0" smtClean="0"/>
              <a:t>More Information: </a:t>
            </a:r>
            <a:r>
              <a:rPr lang="en-US" u="sng" dirty="0" smtClean="0">
                <a:hlinkClick r:id="rId3"/>
              </a:rPr>
              <a:t>http://goo.gl/bozjm7</a:t>
            </a:r>
            <a:endParaRPr lang="en-US" dirty="0" smtClean="0"/>
          </a:p>
          <a:p>
            <a:pPr lvl="1"/>
            <a:r>
              <a:rPr lang="en-US" dirty="0" smtClean="0"/>
              <a:t>Compatibility: iOS: iPad, iPhone, iPod touch</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20</a:t>
            </a:fld>
            <a:endParaRPr lang="en-US" dirty="0"/>
          </a:p>
        </p:txBody>
      </p:sp>
    </p:spTree>
    <p:extLst>
      <p:ext uri="{BB962C8B-B14F-4D97-AF65-F5344CB8AC3E}">
        <p14:creationId xmlns:p14="http://schemas.microsoft.com/office/powerpoint/2010/main" val="222264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TapTapSee</a:t>
            </a:r>
            <a:r>
              <a:rPr lang="en-US" dirty="0" smtClean="0"/>
              <a:t> (Cost: Free) </a:t>
            </a:r>
            <a:br>
              <a:rPr lang="en-US" dirty="0" smtClean="0"/>
            </a:br>
            <a:endParaRPr lang="en-US" dirty="0" smtClean="0"/>
          </a:p>
          <a:p>
            <a:pPr lvl="1"/>
            <a:r>
              <a:rPr lang="en-US" dirty="0" smtClean="0"/>
              <a:t>Use this app to help identify everyday objects for anyone with a visual impairment or who is blind</a:t>
            </a:r>
          </a:p>
          <a:p>
            <a:pPr lvl="1"/>
            <a:r>
              <a:rPr lang="en-US" dirty="0" smtClean="0"/>
              <a:t>Double tap the screen, take a picture of the object, and hear what the object is spoken out loud</a:t>
            </a:r>
          </a:p>
          <a:p>
            <a:pPr lvl="1"/>
            <a:r>
              <a:rPr lang="en-US" dirty="0" smtClean="0"/>
              <a:t>Turn </a:t>
            </a:r>
            <a:r>
              <a:rPr lang="en-US" dirty="0" err="1" smtClean="0"/>
              <a:t>VoiceOver</a:t>
            </a:r>
            <a:r>
              <a:rPr lang="en-US" dirty="0" smtClean="0"/>
              <a:t> on to have the object description read out loud</a:t>
            </a:r>
          </a:p>
          <a:p>
            <a:pPr lvl="1"/>
            <a:r>
              <a:rPr lang="en-US" dirty="0" smtClean="0"/>
              <a:t>More Information: </a:t>
            </a:r>
            <a:r>
              <a:rPr lang="en-US" u="sng" dirty="0" smtClean="0">
                <a:hlinkClick r:id="rId3"/>
              </a:rPr>
              <a:t>http://www.taptapseeapp.com/</a:t>
            </a:r>
            <a:endParaRPr lang="en-US" dirty="0" smtClean="0"/>
          </a:p>
          <a:p>
            <a:pPr lvl="1"/>
            <a:r>
              <a:rPr lang="en-US" dirty="0" smtClean="0"/>
              <a:t>Compatibility: Requires iOS 7 or later: iPad, iPhone, iPod touch; Android</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21</a:t>
            </a:fld>
            <a:endParaRPr lang="en-US" dirty="0"/>
          </a:p>
        </p:txBody>
      </p:sp>
    </p:spTree>
    <p:extLst>
      <p:ext uri="{BB962C8B-B14F-4D97-AF65-F5344CB8AC3E}">
        <p14:creationId xmlns:p14="http://schemas.microsoft.com/office/powerpoint/2010/main" val="350616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Assist (Cost: $5.99)</a:t>
            </a:r>
            <a:br>
              <a:rPr lang="en-US" dirty="0" smtClean="0"/>
            </a:br>
            <a:endParaRPr lang="en-US" dirty="0" smtClean="0"/>
          </a:p>
          <a:p>
            <a:pPr lvl="1"/>
            <a:r>
              <a:rPr lang="en-US" dirty="0" smtClean="0"/>
              <a:t>Use your </a:t>
            </a:r>
            <a:r>
              <a:rPr lang="en-US" dirty="0" err="1" smtClean="0"/>
              <a:t>iDevice</a:t>
            </a:r>
            <a:r>
              <a:rPr lang="en-US" dirty="0" smtClean="0"/>
              <a:t> to become an instant handheld magnifier or CCTV</a:t>
            </a:r>
          </a:p>
          <a:p>
            <a:pPr lvl="1"/>
            <a:r>
              <a:rPr lang="en-US" dirty="0" smtClean="0"/>
              <a:t>Zoom images up to 20x</a:t>
            </a:r>
          </a:p>
          <a:p>
            <a:pPr lvl="1"/>
            <a:r>
              <a:rPr lang="en-US" dirty="0" smtClean="0"/>
              <a:t>Change display mode to match your best vision including black and white, color, highlights, contrasting colors, and smart text to enhance text</a:t>
            </a:r>
          </a:p>
          <a:p>
            <a:pPr lvl="1"/>
            <a:r>
              <a:rPr lang="en-US" dirty="0" smtClean="0"/>
              <a:t>Magnify documents, books, whiteboard or anything you see</a:t>
            </a:r>
          </a:p>
          <a:p>
            <a:pPr lvl="1"/>
            <a:r>
              <a:rPr lang="en-US" dirty="0" smtClean="0"/>
              <a:t>Compatible with </a:t>
            </a:r>
            <a:r>
              <a:rPr lang="en-US" dirty="0" err="1" smtClean="0"/>
              <a:t>VoiceOver</a:t>
            </a:r>
            <a:endParaRPr lang="en-US" dirty="0" smtClean="0"/>
          </a:p>
          <a:p>
            <a:pPr lvl="1"/>
            <a:r>
              <a:rPr lang="en-US" dirty="0" smtClean="0"/>
              <a:t>More Information: </a:t>
            </a:r>
            <a:r>
              <a:rPr lang="en-US" u="sng" dirty="0" smtClean="0">
                <a:hlinkClick r:id="rId3"/>
              </a:rPr>
              <a:t>http://visionassist.slinkyware.com/</a:t>
            </a:r>
            <a:endParaRPr lang="en-US" dirty="0" smtClean="0"/>
          </a:p>
          <a:p>
            <a:pPr lvl="1"/>
            <a:r>
              <a:rPr lang="en-US" dirty="0" smtClean="0"/>
              <a:t>Compatibility: iOS: iPad, iPhone, iPod touch</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22</a:t>
            </a:fld>
            <a:endParaRPr lang="en-US" dirty="0"/>
          </a:p>
        </p:txBody>
      </p:sp>
    </p:spTree>
    <p:extLst>
      <p:ext uri="{BB962C8B-B14F-4D97-AF65-F5344CB8AC3E}">
        <p14:creationId xmlns:p14="http://schemas.microsoft.com/office/powerpoint/2010/main" val="236244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Prizmo</a:t>
            </a:r>
            <a:r>
              <a:rPr lang="en-US" dirty="0" smtClean="0"/>
              <a:t> (Cost: $9.99)</a:t>
            </a:r>
          </a:p>
          <a:p>
            <a:endParaRPr lang="en-US" dirty="0" smtClean="0"/>
          </a:p>
          <a:p>
            <a:r>
              <a:rPr lang="en-US" dirty="0" smtClean="0"/>
              <a:t>OCR Scanning App for documents, business cards, photos and more</a:t>
            </a:r>
          </a:p>
          <a:p>
            <a:r>
              <a:rPr lang="en-US" dirty="0" smtClean="0"/>
              <a:t>Export as PDF/Text file or JPG/PNG (image)</a:t>
            </a:r>
          </a:p>
          <a:p>
            <a:r>
              <a:rPr lang="en-US" dirty="0" smtClean="0"/>
              <a:t>Fully accessible with Voice Over, provides voice guidance</a:t>
            </a:r>
          </a:p>
          <a:p>
            <a:r>
              <a:rPr lang="en-US" dirty="0" smtClean="0"/>
              <a:t>Compatible with iPhone/iPad with iOS 8.</a:t>
            </a:r>
          </a:p>
          <a:p>
            <a:r>
              <a:rPr lang="en-US" dirty="0" smtClean="0">
                <a:hlinkClick r:id="rId3"/>
              </a:rPr>
              <a:t>https://itunes.apple.com/us/app/prizmo-scanning-ocr-speech/id366791896?mt=8</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23</a:t>
            </a:fld>
            <a:endParaRPr lang="en-US" dirty="0"/>
          </a:p>
        </p:txBody>
      </p:sp>
    </p:spTree>
    <p:extLst>
      <p:ext uri="{BB962C8B-B14F-4D97-AF65-F5344CB8AC3E}">
        <p14:creationId xmlns:p14="http://schemas.microsoft.com/office/powerpoint/2010/main" val="352741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142" y="1781595"/>
            <a:ext cx="6852861" cy="181885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ATI Logo_v5_0429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74" y="122297"/>
            <a:ext cx="1392296" cy="1390749"/>
          </a:xfrm>
          <a:prstGeom prst="rect">
            <a:avLst/>
          </a:prstGeom>
        </p:spPr>
      </p:pic>
    </p:spTree>
    <p:extLst>
      <p:ext uri="{BB962C8B-B14F-4D97-AF65-F5344CB8AC3E}">
        <p14:creationId xmlns:p14="http://schemas.microsoft.com/office/powerpoint/2010/main" val="314707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7393"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7407393" cy="424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153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2370" y="274638"/>
            <a:ext cx="1552223" cy="557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761096" cy="557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610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7393"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7990652" cy="424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609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5186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516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097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8857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644430"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43023" y="1600200"/>
            <a:ext cx="3636903"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27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7917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350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35022"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74654" y="1535113"/>
            <a:ext cx="36617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4655" y="2174875"/>
            <a:ext cx="3661716"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7176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7985"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522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245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261320" cy="55595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9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0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18378"/>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893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109047"/>
            <a:ext cx="5486400" cy="732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82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06FC0-DD74-4FB3-84ED-BE0B53D97167}" type="slidenum">
              <a:rPr lang="en-US" smtClean="0"/>
              <a:pPr/>
              <a:t>‹#›</a:t>
            </a:fld>
            <a:endParaRPr lang="en-US" dirty="0"/>
          </a:p>
        </p:txBody>
      </p:sp>
    </p:spTree>
    <p:extLst>
      <p:ext uri="{BB962C8B-B14F-4D97-AF65-F5344CB8AC3E}">
        <p14:creationId xmlns:p14="http://schemas.microsoft.com/office/powerpoint/2010/main" val="15017714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ti.gmu.edu/wp-content/uploads/Guide-to-Creating-Accessible-Electronic-Materials-7-MB-pdf.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goo.gl/bozjm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aptapseeapp.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visionassist.slinkywar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tunes.apple.com/us/app/prizmo-scanning-ocr-speech/id366791896?mt=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tunes.apple.com/us/app/zoomreader/id414117816?mt=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3E7h3i_5rfw" TargetMode="External"/><Relationship Id="rId5" Type="http://schemas.openxmlformats.org/officeDocument/2006/relationships/image" Target="../media/image17.jpeg"/><Relationship Id="rId4" Type="http://schemas.openxmlformats.org/officeDocument/2006/relationships/hyperlink" Target="https://www.youtube.com/watch?v=3E7h3i_5rf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knfbread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EjtpBKcCcg" TargetMode="Externa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http://ati.gmu.edu/training/assistive-technology-training/mobile-ap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ati.gmu.edu/training/presentatio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WKzdHH_kNc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youtube.com/watch?v=HaU_uhZl7ZQ" TargetMode="External"/><Relationship Id="rId4" Type="http://schemas.openxmlformats.org/officeDocument/2006/relationships/hyperlink" Target="http://audiblesight.com/?page_id=150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pple.com/accessibility/ios/braille-display.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reedomscientific.com/Products/Blindness/Focus40BrailleDispl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1A_XdJipwY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upport.apple.com/en-us/HT20212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icrosoft.com/enable/training/office2010/default.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office.microsoft.com/en-us/word-help/video-apply-styles-in-word-2010-VA101820568.aspx"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ncam.wgbh.org/experience_learn/educational_media/stemd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ati@gm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ati.gm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2K-W1XsOJnA"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vgocom.com/teen-fighting-cancer-doesn%E2%80%99t-miss-beat-class-thanks-%E2%80%98v-go%E2%80%99-robot" TargetMode="External"/><Relationship Id="rId2" Type="http://schemas.openxmlformats.org/officeDocument/2006/relationships/slideLayout" Target="../slideLayouts/slideLayout2.xml"/><Relationship Id="rId1" Type="http://schemas.openxmlformats.org/officeDocument/2006/relationships/video" Target="https://www.youtube.com/embed/_7JMVEcqieo"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066800"/>
            <a:ext cx="7796213" cy="1744663"/>
          </a:xfrm>
        </p:spPr>
        <p:txBody>
          <a:bodyPr>
            <a:normAutofit fontScale="90000"/>
          </a:bodyPr>
          <a:lstStyle/>
          <a:p>
            <a:pPr>
              <a:defRPr/>
            </a:pPr>
            <a:r>
              <a:rPr lang="en-US" i="1" dirty="0" smtClean="0">
                <a:solidFill>
                  <a:srgbClr val="0000FF"/>
                </a:solidFill>
                <a:latin typeface="Arial" charset="0"/>
                <a:cs typeface="+mj-cs"/>
              </a:rPr>
              <a:t/>
            </a:r>
            <a:br>
              <a:rPr lang="en-US" i="1" dirty="0" smtClean="0">
                <a:solidFill>
                  <a:srgbClr val="0000FF"/>
                </a:solidFill>
                <a:latin typeface="Arial" charset="0"/>
                <a:cs typeface="+mj-cs"/>
              </a:rPr>
            </a:br>
            <a:r>
              <a:rPr lang="en-US" dirty="0" smtClean="0">
                <a:solidFill>
                  <a:schemeClr val="accent1">
                    <a:lumMod val="50000"/>
                  </a:schemeClr>
                </a:solidFill>
                <a:latin typeface="Arial" charset="0"/>
                <a:cs typeface="+mj-cs"/>
              </a:rPr>
              <a:t/>
            </a:r>
            <a:br>
              <a:rPr lang="en-US" dirty="0" smtClean="0">
                <a:solidFill>
                  <a:schemeClr val="accent1">
                    <a:lumMod val="50000"/>
                  </a:schemeClr>
                </a:solidFill>
                <a:latin typeface="Arial" charset="0"/>
                <a:cs typeface="+mj-cs"/>
              </a:rPr>
            </a:br>
            <a:r>
              <a:rPr lang="en-US" dirty="0" smtClean="0">
                <a:solidFill>
                  <a:schemeClr val="accent1">
                    <a:lumMod val="50000"/>
                  </a:schemeClr>
                </a:solidFill>
                <a:latin typeface="Arial" charset="0"/>
              </a:rPr>
              <a:t>“</a:t>
            </a:r>
            <a:r>
              <a:rPr lang="en-US" dirty="0"/>
              <a:t>Utilizing Technology and Strategies to Promote Success for Students with Disabilities </a:t>
            </a:r>
            <a:r>
              <a:rPr lang="en-US" dirty="0" smtClean="0">
                <a:solidFill>
                  <a:schemeClr val="accent1">
                    <a:lumMod val="50000"/>
                  </a:schemeClr>
                </a:solidFill>
                <a:latin typeface="Arial" charset="0"/>
              </a:rPr>
              <a:t>”</a:t>
            </a:r>
            <a:endParaRPr lang="en-US" dirty="0">
              <a:solidFill>
                <a:schemeClr val="accent1">
                  <a:lumMod val="50000"/>
                </a:schemeClr>
              </a:solidFill>
              <a:latin typeface="Arial" charset="0"/>
              <a:cs typeface="+mj-cs"/>
            </a:endParaRPr>
          </a:p>
        </p:txBody>
      </p:sp>
      <p:sp>
        <p:nvSpPr>
          <p:cNvPr id="46082" name="Rectangle 3"/>
          <p:cNvSpPr>
            <a:spLocks noGrp="1" noChangeArrowheads="1"/>
          </p:cNvSpPr>
          <p:nvPr>
            <p:ph type="subTitle" idx="1"/>
          </p:nvPr>
        </p:nvSpPr>
        <p:spPr>
          <a:xfrm>
            <a:off x="1266825" y="3971925"/>
            <a:ext cx="6608763" cy="2306638"/>
          </a:xfrm>
        </p:spPr>
        <p:txBody>
          <a:bodyPr/>
          <a:lstStyle/>
          <a:p>
            <a:r>
              <a:rPr lang="en-US" sz="3600" i="1" dirty="0" smtClean="0">
                <a:solidFill>
                  <a:srgbClr val="008000"/>
                </a:solidFill>
                <a:latin typeface="Arial" charset="0"/>
              </a:rPr>
              <a:t>Kara Zirkle, IT Accessibility Coordinator</a:t>
            </a:r>
            <a:endParaRPr lang="en-US" dirty="0" smtClean="0">
              <a:latin typeface="Arial" charset="0"/>
            </a:endParaRPr>
          </a:p>
          <a:p>
            <a:endParaRPr lang="en-US" dirty="0" smtClean="0">
              <a:latin typeface="Arial" charset="0"/>
            </a:endParaRPr>
          </a:p>
        </p:txBody>
      </p:sp>
    </p:spTree>
    <p:extLst>
      <p:ext uri="{BB962C8B-B14F-4D97-AF65-F5344CB8AC3E}">
        <p14:creationId xmlns:p14="http://schemas.microsoft.com/office/powerpoint/2010/main" val="2267311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a:xfrm>
            <a:off x="0" y="274638"/>
            <a:ext cx="8991600" cy="1143000"/>
          </a:xfrm>
          <a:prstGeom prst="rect">
            <a:avLst/>
          </a:prstGeom>
        </p:spPr>
        <p:txBody>
          <a:bodyPr>
            <a:noAutofit/>
          </a:bodyPr>
          <a:lstStyle/>
          <a:p>
            <a:r>
              <a:rPr lang="en-US" sz="4000" dirty="0" smtClean="0">
                <a:solidFill>
                  <a:srgbClr val="1A6613"/>
                </a:solidFill>
                <a:cs typeface="Cambria" charset="0"/>
              </a:rPr>
              <a:t>What is Fueling the Fire?  Lawsuits ….</a:t>
            </a:r>
            <a:endParaRPr lang="en-US" sz="4000" dirty="0">
              <a:solidFill>
                <a:srgbClr val="1A6613"/>
              </a:solidFill>
            </a:endParaRPr>
          </a:p>
        </p:txBody>
      </p:sp>
      <p:sp>
        <p:nvSpPr>
          <p:cNvPr id="6" name="Content Placeholder 5"/>
          <p:cNvSpPr>
            <a:spLocks noGrp="1"/>
          </p:cNvSpPr>
          <p:nvPr>
            <p:ph sz="half" idx="1"/>
          </p:nvPr>
        </p:nvSpPr>
        <p:spPr>
          <a:xfrm>
            <a:off x="1483242" y="1524000"/>
            <a:ext cx="3644430" cy="4953000"/>
          </a:xfrm>
        </p:spPr>
        <p:txBody>
          <a:bodyPr>
            <a:noAutofit/>
          </a:bodyPr>
          <a:lstStyle/>
          <a:p>
            <a:pPr>
              <a:buFont typeface="Wingdings" charset="2"/>
              <a:buChar char="ü"/>
              <a:defRPr/>
            </a:pPr>
            <a:r>
              <a:rPr lang="en-US" sz="2200" dirty="0" smtClean="0"/>
              <a:t>CU</a:t>
            </a:r>
            <a:r>
              <a:rPr lang="en-US" sz="2200" dirty="0"/>
              <a:t>-Boulder (2015)</a:t>
            </a:r>
          </a:p>
          <a:p>
            <a:pPr>
              <a:buFont typeface="Wingdings" charset="2"/>
              <a:buChar char="ü"/>
              <a:defRPr/>
            </a:pPr>
            <a:r>
              <a:rPr lang="en-US" sz="2200" b="1" dirty="0" smtClean="0">
                <a:solidFill>
                  <a:schemeClr val="accent1"/>
                </a:solidFill>
              </a:rPr>
              <a:t>Harvard/MIT – EdX (2015) – Settled Mar 2015*</a:t>
            </a:r>
            <a:endParaRPr lang="en-US" sz="2200" b="1" dirty="0" smtClean="0">
              <a:solidFill>
                <a:schemeClr val="accent1"/>
              </a:solidFill>
              <a:effectLst>
                <a:outerShdw blurRad="38100" dist="38100" dir="2700000" algn="tl">
                  <a:srgbClr val="000000">
                    <a:alpha val="43137"/>
                  </a:srgbClr>
                </a:outerShdw>
              </a:effectLst>
            </a:endParaRPr>
          </a:p>
          <a:p>
            <a:pPr>
              <a:buFont typeface="Wingdings" charset="2"/>
              <a:buChar char="ü"/>
              <a:defRPr/>
            </a:pPr>
            <a:r>
              <a:rPr lang="en-US" sz="2200" dirty="0" smtClean="0"/>
              <a:t>Univ</a:t>
            </a:r>
            <a:r>
              <a:rPr lang="en-US" sz="2200" dirty="0"/>
              <a:t>. of Phoenix (2015)</a:t>
            </a:r>
          </a:p>
          <a:p>
            <a:pPr>
              <a:buFont typeface="Wingdings" charset="2"/>
              <a:buChar char="ü"/>
              <a:defRPr/>
            </a:pPr>
            <a:r>
              <a:rPr lang="en-US" sz="2200" b="1" dirty="0" smtClean="0">
                <a:solidFill>
                  <a:srgbClr val="990B01"/>
                </a:solidFill>
              </a:rPr>
              <a:t>Univ. of Miami-Ohio (2014/2015</a:t>
            </a:r>
            <a:r>
              <a:rPr lang="en-US" sz="2200" b="1" dirty="0" smtClean="0">
                <a:solidFill>
                  <a:srgbClr val="990B01"/>
                </a:solidFill>
              </a:rPr>
              <a:t>)*</a:t>
            </a:r>
            <a:endParaRPr lang="en-US" sz="2200" b="1" dirty="0" smtClean="0">
              <a:solidFill>
                <a:srgbClr val="990B01"/>
              </a:solidFill>
            </a:endParaRPr>
          </a:p>
          <a:p>
            <a:pPr>
              <a:buFont typeface="Wingdings" charset="2"/>
              <a:buChar char="ü"/>
              <a:defRPr/>
            </a:pPr>
            <a:r>
              <a:rPr lang="en-US" sz="2200" b="1" dirty="0" smtClean="0">
                <a:solidFill>
                  <a:srgbClr val="990B01"/>
                </a:solidFill>
              </a:rPr>
              <a:t>Univ</a:t>
            </a:r>
            <a:r>
              <a:rPr lang="en-US" sz="2200" b="1" dirty="0">
                <a:solidFill>
                  <a:srgbClr val="990B01"/>
                </a:solidFill>
              </a:rPr>
              <a:t>. of Cincinnati (2014</a:t>
            </a:r>
            <a:r>
              <a:rPr lang="en-US" sz="2200" b="1" dirty="0" smtClean="0">
                <a:solidFill>
                  <a:srgbClr val="990B01"/>
                </a:solidFill>
              </a:rPr>
              <a:t>)*</a:t>
            </a:r>
            <a:endParaRPr lang="en-US" sz="2200" b="1" dirty="0">
              <a:solidFill>
                <a:srgbClr val="990B01"/>
              </a:solidFill>
            </a:endParaRPr>
          </a:p>
          <a:p>
            <a:pPr>
              <a:buFont typeface="Wingdings" charset="2"/>
              <a:buChar char="ü"/>
              <a:defRPr/>
            </a:pPr>
            <a:r>
              <a:rPr lang="en-US" sz="2200" b="1" dirty="0">
                <a:solidFill>
                  <a:srgbClr val="990B01"/>
                </a:solidFill>
              </a:rPr>
              <a:t>Univ. of Montana (2014</a:t>
            </a:r>
            <a:r>
              <a:rPr lang="en-US" sz="2200" b="1" dirty="0" smtClean="0">
                <a:solidFill>
                  <a:srgbClr val="990B01"/>
                </a:solidFill>
              </a:rPr>
              <a:t>)*</a:t>
            </a:r>
            <a:endParaRPr lang="en-US" sz="2200" b="1" dirty="0">
              <a:solidFill>
                <a:srgbClr val="990B01"/>
              </a:solidFill>
            </a:endParaRPr>
          </a:p>
          <a:p>
            <a:pPr>
              <a:buFont typeface="Wingdings" charset="2"/>
              <a:buChar char="ü"/>
              <a:defRPr/>
            </a:pPr>
            <a:r>
              <a:rPr lang="en-US" sz="2200" b="1" dirty="0">
                <a:solidFill>
                  <a:srgbClr val="990B01"/>
                </a:solidFill>
              </a:rPr>
              <a:t>Youngstown State (2014</a:t>
            </a:r>
            <a:r>
              <a:rPr lang="en-US" sz="2200" b="1" dirty="0" smtClean="0">
                <a:solidFill>
                  <a:srgbClr val="990B01"/>
                </a:solidFill>
              </a:rPr>
              <a:t>)*</a:t>
            </a:r>
            <a:endParaRPr lang="en-US" sz="2200" b="1" dirty="0">
              <a:solidFill>
                <a:srgbClr val="990B01"/>
              </a:solidFill>
            </a:endParaRPr>
          </a:p>
          <a:p>
            <a:pPr>
              <a:buFont typeface="Wingdings" charset="2"/>
              <a:buChar char="ü"/>
              <a:defRPr/>
            </a:pPr>
            <a:r>
              <a:rPr lang="en-US" sz="2200" dirty="0"/>
              <a:t>Louisiana Tech (2013)</a:t>
            </a:r>
          </a:p>
          <a:p>
            <a:pPr>
              <a:buFont typeface="Wingdings" charset="2"/>
              <a:buChar char="ü"/>
              <a:defRPr/>
            </a:pPr>
            <a:r>
              <a:rPr lang="en-US" sz="2200" b="1" dirty="0">
                <a:solidFill>
                  <a:srgbClr val="990B01"/>
                </a:solidFill>
              </a:rPr>
              <a:t>SCTCS (2013</a:t>
            </a:r>
            <a:r>
              <a:rPr lang="en-US" sz="2200" b="1" dirty="0" smtClean="0">
                <a:solidFill>
                  <a:srgbClr val="990B01"/>
                </a:solidFill>
              </a:rPr>
              <a:t>)*</a:t>
            </a:r>
            <a:endParaRPr lang="en-US" sz="2200" b="1" dirty="0">
              <a:solidFill>
                <a:srgbClr val="990B01"/>
              </a:solidFill>
            </a:endParaRPr>
          </a:p>
          <a:p>
            <a:pPr>
              <a:buFont typeface="Wingdings" charset="2"/>
              <a:buChar char="ü"/>
              <a:defRPr/>
            </a:pPr>
            <a:r>
              <a:rPr lang="en-US" sz="2200" dirty="0"/>
              <a:t>Penn </a:t>
            </a:r>
            <a:r>
              <a:rPr lang="en-US" sz="2200" dirty="0" smtClean="0"/>
              <a:t>State </a:t>
            </a:r>
            <a:r>
              <a:rPr lang="en-US" sz="2200" dirty="0"/>
              <a:t>(2011</a:t>
            </a:r>
            <a:r>
              <a:rPr lang="en-US" sz="2200" dirty="0" smtClean="0"/>
              <a:t>)</a:t>
            </a:r>
            <a:endParaRPr lang="en-US" sz="2200" dirty="0"/>
          </a:p>
        </p:txBody>
      </p:sp>
      <p:sp>
        <p:nvSpPr>
          <p:cNvPr id="67587" name="Content Placeholder 7"/>
          <p:cNvSpPr>
            <a:spLocks noGrp="1"/>
          </p:cNvSpPr>
          <p:nvPr>
            <p:ph sz="half" idx="2"/>
          </p:nvPr>
        </p:nvSpPr>
        <p:spPr>
          <a:xfrm>
            <a:off x="5127672" y="3505200"/>
            <a:ext cx="4010355" cy="4260615"/>
          </a:xfrm>
        </p:spPr>
        <p:txBody>
          <a:bodyPr/>
          <a:lstStyle/>
          <a:p>
            <a:pPr marL="0" indent="0" algn="r">
              <a:buFont typeface="Arial" charset="0"/>
              <a:buNone/>
            </a:pPr>
            <a:endParaRPr lang="en-US" sz="2400" dirty="0" smtClean="0">
              <a:latin typeface="Calibri" charset="0"/>
            </a:endParaRPr>
          </a:p>
          <a:p>
            <a:pPr marL="0" indent="0" algn="r">
              <a:buFont typeface="Arial" charset="0"/>
              <a:buNone/>
            </a:pPr>
            <a:endParaRPr lang="en-US" sz="2400" dirty="0">
              <a:latin typeface="Calibri" charset="0"/>
            </a:endParaRPr>
          </a:p>
          <a:p>
            <a:pPr marL="0" indent="0" algn="r">
              <a:buFont typeface="Arial" charset="0"/>
              <a:buNone/>
            </a:pPr>
            <a:endParaRPr lang="en-US" sz="2400" dirty="0" smtClean="0">
              <a:latin typeface="Calibri" charset="0"/>
            </a:endParaRPr>
          </a:p>
          <a:p>
            <a:pPr marL="0" indent="0" algn="r">
              <a:buFont typeface="Arial" charset="0"/>
              <a:buNone/>
            </a:pPr>
            <a:r>
              <a:rPr lang="en-US" sz="2400" dirty="0" smtClean="0">
                <a:latin typeface="Calibri" charset="0"/>
              </a:rPr>
              <a:t>Asterisk (*) refers to cases that reference </a:t>
            </a:r>
            <a:r>
              <a:rPr lang="en-US" sz="2400" b="1" i="1" dirty="0">
                <a:latin typeface="Calibri" charset="0"/>
              </a:rPr>
              <a:t>inaccurate captions</a:t>
            </a:r>
            <a:r>
              <a:rPr lang="en-US" sz="2400" dirty="0">
                <a:latin typeface="Calibri" charset="0"/>
              </a:rPr>
              <a:t> and/or </a:t>
            </a:r>
            <a:r>
              <a:rPr lang="en-US" sz="2400" b="1" i="1" dirty="0">
                <a:latin typeface="Calibri" charset="0"/>
              </a:rPr>
              <a:t>video with no audio descriptions</a:t>
            </a:r>
            <a:r>
              <a:rPr lang="en-US" sz="2400" dirty="0">
                <a:latin typeface="Calibri" charset="0"/>
              </a:rPr>
              <a:t> on websites and in online courses</a:t>
            </a:r>
          </a:p>
        </p:txBody>
      </p:sp>
    </p:spTree>
    <p:extLst>
      <p:ext uri="{BB962C8B-B14F-4D97-AF65-F5344CB8AC3E}">
        <p14:creationId xmlns:p14="http://schemas.microsoft.com/office/powerpoint/2010/main" val="237607536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4268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600" dirty="0" smtClean="0">
                <a:cs typeface="+mj-cs"/>
              </a:rPr>
              <a:t>Communication/Collaboration</a:t>
            </a:r>
            <a:endParaRPr lang="en-US" sz="3600" dirty="0">
              <a:cs typeface="+mj-cs"/>
            </a:endParaRPr>
          </a:p>
        </p:txBody>
      </p:sp>
      <p:sp>
        <p:nvSpPr>
          <p:cNvPr id="2" name="Content Placeholder 1"/>
          <p:cNvSpPr>
            <a:spLocks noGrp="1"/>
          </p:cNvSpPr>
          <p:nvPr>
            <p:ph idx="1"/>
          </p:nvPr>
        </p:nvSpPr>
        <p:spPr>
          <a:xfrm>
            <a:off x="1217143" y="1524000"/>
            <a:ext cx="7990652" cy="4241800"/>
          </a:xfrm>
        </p:spPr>
        <p:txBody>
          <a:bodyPr>
            <a:noAutofit/>
          </a:bodyPr>
          <a:lstStyle/>
          <a:p>
            <a:pPr marL="457200" indent="-457200">
              <a:buFont typeface="Arial"/>
              <a:buChar char="•"/>
              <a:defRPr/>
            </a:pPr>
            <a:r>
              <a:rPr lang="en-US" sz="2400" dirty="0" smtClean="0"/>
              <a:t>Early communication with faculty members that will have a student with a sensory impairment in their </a:t>
            </a:r>
            <a:r>
              <a:rPr lang="en-US" sz="2400" dirty="0" smtClean="0"/>
              <a:t>courses</a:t>
            </a:r>
          </a:p>
          <a:p>
            <a:pPr marL="457200" indent="-457200">
              <a:buFont typeface="Arial"/>
              <a:buChar char="•"/>
              <a:defRPr/>
            </a:pPr>
            <a:r>
              <a:rPr lang="en-US" sz="2400" dirty="0" smtClean="0"/>
              <a:t>Training </a:t>
            </a:r>
            <a:r>
              <a:rPr lang="en-US" sz="2400" dirty="0" smtClean="0"/>
              <a:t>with Academic Units/Depts./Instructional Designers</a:t>
            </a:r>
          </a:p>
          <a:p>
            <a:pPr marL="457200" indent="-457200">
              <a:buFont typeface="Arial"/>
              <a:buChar char="•"/>
              <a:defRPr/>
            </a:pPr>
            <a:r>
              <a:rPr lang="en-US" sz="2400" b="1" dirty="0" smtClean="0"/>
              <a:t>Identify/Create </a:t>
            </a:r>
            <a:r>
              <a:rPr lang="en-US" sz="2400" b="1" i="1" dirty="0" smtClean="0"/>
              <a:t>Accessibility Liaisons </a:t>
            </a:r>
            <a:r>
              <a:rPr lang="en-US" sz="2400" b="1" dirty="0" smtClean="0"/>
              <a:t>for each College/School</a:t>
            </a:r>
            <a:endParaRPr lang="en-US" sz="2400" b="1" i="1" dirty="0"/>
          </a:p>
          <a:p>
            <a:pPr marL="457200" indent="-457200">
              <a:buFont typeface="Arial"/>
              <a:buChar char="•"/>
              <a:defRPr/>
            </a:pPr>
            <a:r>
              <a:rPr lang="en-US" sz="2400" dirty="0" smtClean="0"/>
              <a:t>Collaborate </a:t>
            </a:r>
            <a:r>
              <a:rPr lang="en-US" sz="2400" dirty="0"/>
              <a:t>with Office of Distance </a:t>
            </a:r>
            <a:r>
              <a:rPr lang="en-US" sz="2400" dirty="0" smtClean="0"/>
              <a:t>Education</a:t>
            </a:r>
          </a:p>
          <a:p>
            <a:pPr marL="457200" indent="-457200">
              <a:buFont typeface="Arial"/>
              <a:buChar char="•"/>
              <a:defRPr/>
            </a:pPr>
            <a:r>
              <a:rPr lang="en-US" sz="2400" dirty="0" smtClean="0"/>
              <a:t>Collaborate </a:t>
            </a:r>
            <a:r>
              <a:rPr lang="en-US" sz="2400" dirty="0" smtClean="0"/>
              <a:t>with Library (AT Labs, e-Reserves, Captioning) </a:t>
            </a:r>
          </a:p>
          <a:p>
            <a:pPr marL="457200" indent="-457200">
              <a:buFont typeface="Arial"/>
              <a:buChar char="•"/>
              <a:defRPr/>
            </a:pPr>
            <a:r>
              <a:rPr lang="en-US" sz="2400" dirty="0" smtClean="0"/>
              <a:t>Encourage </a:t>
            </a:r>
            <a:r>
              <a:rPr lang="en-US" sz="2400" dirty="0" smtClean="0"/>
              <a:t>Basic Design Considerations (captioning, accessible document design</a:t>
            </a:r>
            <a:r>
              <a:rPr lang="en-US" sz="2400" dirty="0" smtClean="0"/>
              <a:t>) and free or built-in tools for testing/creating.</a:t>
            </a:r>
            <a:endParaRPr lang="en-US" sz="2400" dirty="0" smtClean="0"/>
          </a:p>
          <a:p>
            <a:pPr>
              <a:defRPr/>
            </a:pPr>
            <a:endParaRPr lang="en-US" dirty="0"/>
          </a:p>
          <a:p>
            <a:pPr>
              <a:defRPr/>
            </a:pPr>
            <a:endParaRPr lang="en-US" dirty="0" smtClean="0"/>
          </a:p>
          <a:p>
            <a:pPr marL="0" indent="0">
              <a:buNone/>
              <a:defRPr/>
            </a:pPr>
            <a:endParaRPr lang="en-US" sz="2000" dirty="0"/>
          </a:p>
        </p:txBody>
      </p:sp>
    </p:spTree>
    <p:extLst>
      <p:ext uri="{BB962C8B-B14F-4D97-AF65-F5344CB8AC3E}">
        <p14:creationId xmlns:p14="http://schemas.microsoft.com/office/powerpoint/2010/main" val="3374037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Recommendations</a:t>
            </a:r>
            <a:endParaRPr lang="en-US" sz="4000" dirty="0"/>
          </a:p>
        </p:txBody>
      </p:sp>
      <p:sp>
        <p:nvSpPr>
          <p:cNvPr id="3" name="Content Placeholder 2"/>
          <p:cNvSpPr>
            <a:spLocks noGrp="1"/>
          </p:cNvSpPr>
          <p:nvPr>
            <p:ph idx="1"/>
          </p:nvPr>
        </p:nvSpPr>
        <p:spPr>
          <a:xfrm>
            <a:off x="1295400" y="1453080"/>
            <a:ext cx="7990652" cy="5029200"/>
          </a:xfrm>
        </p:spPr>
        <p:txBody>
          <a:bodyPr>
            <a:normAutofit fontScale="62500" lnSpcReduction="20000"/>
          </a:bodyPr>
          <a:lstStyle/>
          <a:p>
            <a:pPr lvl="0"/>
            <a:r>
              <a:rPr lang="en-US" dirty="0"/>
              <a:t>Establish a minimum set of technical standards (e.g., captioning of videos, labeling of images in electronic documents) with respect to the accessibility of e-learning and information technologies used in Mason classrooms.</a:t>
            </a:r>
          </a:p>
          <a:p>
            <a:pPr lvl="0"/>
            <a:r>
              <a:rPr lang="en-US" dirty="0"/>
              <a:t>Encourage inclusive course design practices amongst administration, academic departments, faculty/staff, libraries, and </a:t>
            </a:r>
            <a:r>
              <a:rPr lang="en-US" dirty="0" smtClean="0"/>
              <a:t>IT.</a:t>
            </a:r>
            <a:endParaRPr lang="en-US" dirty="0"/>
          </a:p>
          <a:p>
            <a:pPr lvl="0"/>
            <a:r>
              <a:rPr lang="en-US" dirty="0"/>
              <a:t>Ensure equivalent access to all online courses by improving faculty training and adding accessibility as part of the course review process. </a:t>
            </a:r>
          </a:p>
          <a:p>
            <a:pPr lvl="0"/>
            <a:r>
              <a:rPr lang="en-US" dirty="0"/>
              <a:t>Improve strategies for marketing and promoting the design, development, and purchase of accessible e-learning and information technologies.  </a:t>
            </a:r>
          </a:p>
          <a:p>
            <a:pPr lvl="0"/>
            <a:r>
              <a:rPr lang="en-US" dirty="0"/>
              <a:t>Consistently incorporate accessibility language into contracts and software license agreements to ensure that </a:t>
            </a:r>
            <a:r>
              <a:rPr lang="en-US" dirty="0" smtClean="0"/>
              <a:t>University</a:t>
            </a:r>
            <a:r>
              <a:rPr lang="en-US" dirty="0" smtClean="0"/>
              <a:t> </a:t>
            </a:r>
            <a:r>
              <a:rPr lang="en-US" dirty="0"/>
              <a:t>remains in compliance with guidelines established </a:t>
            </a:r>
            <a:r>
              <a:rPr lang="en-US" dirty="0" smtClean="0"/>
              <a:t>in </a:t>
            </a:r>
            <a:r>
              <a:rPr lang="en-US" dirty="0"/>
              <a:t>Section 508 of the Rehabilitation Act of </a:t>
            </a:r>
            <a:r>
              <a:rPr lang="en-US" dirty="0" smtClean="0"/>
              <a:t>1973 and WCAG 2.0.</a:t>
            </a:r>
            <a:endParaRPr lang="en-US" dirty="0"/>
          </a:p>
          <a:p>
            <a:r>
              <a:rPr lang="en-US" dirty="0"/>
              <a:t>Make available support and funding for enterprise-wide e-learning and information technology solutions that make it easier for faculty, staff, and academic departments to comply with disability legislation. </a:t>
            </a:r>
          </a:p>
        </p:txBody>
      </p:sp>
    </p:spTree>
    <p:extLst>
      <p:ext uri="{BB962C8B-B14F-4D97-AF65-F5344CB8AC3E}">
        <p14:creationId xmlns:p14="http://schemas.microsoft.com/office/powerpoint/2010/main" val="361609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Baseline Design Considerations/Training Resources</a:t>
            </a:r>
            <a:endParaRPr lang="en-US" sz="2800" b="1" dirty="0">
              <a:solidFill>
                <a:schemeClr val="accent1">
                  <a:lumMod val="75000"/>
                </a:schemeClr>
              </a:solidFill>
            </a:endParaRPr>
          </a:p>
        </p:txBody>
      </p:sp>
    </p:spTree>
    <p:extLst>
      <p:ext uri="{BB962C8B-B14F-4D97-AF65-F5344CB8AC3E}">
        <p14:creationId xmlns:p14="http://schemas.microsoft.com/office/powerpoint/2010/main" val="3545404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dirty="0" smtClean="0">
                <a:cs typeface="+mj-cs"/>
              </a:rPr>
              <a:t>Baseline Design Considerations </a:t>
            </a:r>
            <a:br>
              <a:rPr lang="en-US" sz="4000" dirty="0" smtClean="0">
                <a:cs typeface="+mj-cs"/>
              </a:rPr>
            </a:br>
            <a:r>
              <a:rPr lang="en-US" sz="4000" dirty="0" smtClean="0">
                <a:cs typeface="+mj-cs"/>
              </a:rPr>
              <a:t>for Accessible IT Resources</a:t>
            </a:r>
            <a:endParaRPr lang="en-US" sz="4000" dirty="0">
              <a:cs typeface="+mj-cs"/>
            </a:endParaRPr>
          </a:p>
        </p:txBody>
      </p:sp>
      <p:sp>
        <p:nvSpPr>
          <p:cNvPr id="2" name="Content Placeholder 1"/>
          <p:cNvSpPr>
            <a:spLocks noGrp="1"/>
          </p:cNvSpPr>
          <p:nvPr>
            <p:ph idx="1"/>
          </p:nvPr>
        </p:nvSpPr>
        <p:spPr/>
        <p:txBody>
          <a:bodyPr>
            <a:normAutofit fontScale="55000" lnSpcReduction="20000"/>
          </a:bodyPr>
          <a:lstStyle/>
          <a:p>
            <a:pPr>
              <a:defRPr/>
            </a:pPr>
            <a:r>
              <a:rPr lang="en-US" sz="3300" b="1" dirty="0" smtClean="0"/>
              <a:t>Visual: </a:t>
            </a:r>
          </a:p>
          <a:p>
            <a:pPr lvl="1">
              <a:defRPr/>
            </a:pPr>
            <a:r>
              <a:rPr lang="en-US" sz="3300" dirty="0" smtClean="0"/>
              <a:t>Provide descriptions for all </a:t>
            </a:r>
            <a:r>
              <a:rPr lang="en-US" sz="3300" u="sng" dirty="0" smtClean="0"/>
              <a:t>meaningful</a:t>
            </a:r>
            <a:r>
              <a:rPr lang="en-US" sz="3300" dirty="0" smtClean="0"/>
              <a:t> graphics (images, charts, graphs, SmartArt, objects)</a:t>
            </a:r>
          </a:p>
          <a:p>
            <a:pPr lvl="1">
              <a:defRPr/>
            </a:pPr>
            <a:r>
              <a:rPr lang="en-US" sz="3300" dirty="0" smtClean="0"/>
              <a:t>Provide descriptions for videos </a:t>
            </a:r>
            <a:r>
              <a:rPr lang="en-US" sz="3300" u="sng" dirty="0" smtClean="0"/>
              <a:t>where visual content is important </a:t>
            </a:r>
            <a:r>
              <a:rPr lang="en-US" sz="3300" dirty="0" smtClean="0"/>
              <a:t>to understanding subject matter.</a:t>
            </a:r>
          </a:p>
          <a:p>
            <a:pPr lvl="1">
              <a:defRPr/>
            </a:pPr>
            <a:r>
              <a:rPr lang="en-US" sz="3300" dirty="0" smtClean="0"/>
              <a:t>Using headers to mark-up tables or frames (for websites)</a:t>
            </a:r>
          </a:p>
          <a:p>
            <a:pPr lvl="1">
              <a:defRPr/>
            </a:pPr>
            <a:r>
              <a:rPr lang="en-US" sz="3300" dirty="0" smtClean="0"/>
              <a:t>Choose applications that support keyboard navigation and are compatible with screen readers</a:t>
            </a:r>
          </a:p>
          <a:p>
            <a:pPr lvl="1">
              <a:defRPr/>
            </a:pPr>
            <a:endParaRPr lang="en-US" sz="3300" b="1" dirty="0" smtClean="0"/>
          </a:p>
          <a:p>
            <a:pPr>
              <a:defRPr/>
            </a:pPr>
            <a:r>
              <a:rPr lang="en-US" sz="3300" b="1" dirty="0" smtClean="0"/>
              <a:t>Hearing: </a:t>
            </a:r>
          </a:p>
          <a:p>
            <a:pPr lvl="1">
              <a:defRPr/>
            </a:pPr>
            <a:r>
              <a:rPr lang="en-US" sz="3300" dirty="0" smtClean="0"/>
              <a:t>Provide captions all videos</a:t>
            </a:r>
          </a:p>
          <a:p>
            <a:pPr lvl="1">
              <a:defRPr/>
            </a:pPr>
            <a:r>
              <a:rPr lang="en-US" sz="3300" dirty="0" smtClean="0"/>
              <a:t>Provide transcripts for audio only</a:t>
            </a:r>
          </a:p>
          <a:p>
            <a:pPr marL="457200" lvl="1" indent="0">
              <a:buNone/>
              <a:defRPr/>
            </a:pPr>
            <a:endParaRPr lang="en-US" sz="3300" dirty="0" smtClean="0"/>
          </a:p>
          <a:p>
            <a:pPr>
              <a:defRPr/>
            </a:pPr>
            <a:r>
              <a:rPr lang="en-US" sz="3300" b="1" dirty="0" smtClean="0"/>
              <a:t>Cognitive, Neurological: </a:t>
            </a:r>
          </a:p>
          <a:p>
            <a:pPr lvl="1">
              <a:defRPr/>
            </a:pPr>
            <a:r>
              <a:rPr lang="en-US" sz="3300" dirty="0" smtClean="0"/>
              <a:t>Use consistent navigation, tab order, appropriate language level</a:t>
            </a:r>
          </a:p>
          <a:p>
            <a:pPr>
              <a:defRPr/>
            </a:pPr>
            <a:endParaRPr lang="en-US" dirty="0">
              <a:cs typeface="+mn-cs"/>
            </a:endParaRPr>
          </a:p>
        </p:txBody>
      </p:sp>
    </p:spTree>
    <p:extLst>
      <p:ext uri="{BB962C8B-B14F-4D97-AF65-F5344CB8AC3E}">
        <p14:creationId xmlns:p14="http://schemas.microsoft.com/office/powerpoint/2010/main" val="2652986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to Creating Accessible Electronic Materials</a:t>
            </a:r>
            <a:endParaRPr lang="en-US" dirty="0"/>
          </a:p>
        </p:txBody>
      </p:sp>
      <p:pic>
        <p:nvPicPr>
          <p:cNvPr id="4" name="Content Placeholder 3" descr="Screen Shot 2014-08-11 at 12.14.18 AM.png">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22255"/>
            <a:ext cx="3644900" cy="2816739"/>
          </a:xfrm>
        </p:spPr>
      </p:pic>
      <p:sp>
        <p:nvSpPr>
          <p:cNvPr id="5" name="Content Placeholder 4"/>
          <p:cNvSpPr>
            <a:spLocks noGrp="1"/>
          </p:cNvSpPr>
          <p:nvPr>
            <p:ph sz="half" idx="2"/>
          </p:nvPr>
        </p:nvSpPr>
        <p:spPr/>
        <p:txBody>
          <a:bodyPr>
            <a:normAutofit fontScale="77500" lnSpcReduction="20000"/>
          </a:bodyPr>
          <a:lstStyle/>
          <a:p>
            <a:endParaRPr lang="en-US" dirty="0" smtClean="0"/>
          </a:p>
          <a:p>
            <a:pPr marL="0" indent="0" algn="r">
              <a:buNone/>
            </a:pPr>
            <a:r>
              <a:rPr lang="en-US" dirty="0" smtClean="0"/>
              <a:t>This JIT training resource provides faculty/staff with step-by-step instructions on ensuring that their electronic documents/videos are accessible to individuals with disabilities</a:t>
            </a:r>
            <a:r>
              <a:rPr lang="en-US" dirty="0"/>
              <a:t>. </a:t>
            </a:r>
            <a:endParaRPr lang="en-US" dirty="0" smtClean="0"/>
          </a:p>
          <a:p>
            <a:pPr marL="0" indent="0">
              <a:buNone/>
            </a:pPr>
            <a:endParaRPr lang="en-US" dirty="0" smtClean="0">
              <a:hlinkClick r:id="rId2"/>
            </a:endParaRPr>
          </a:p>
          <a:p>
            <a:pPr marL="0" indent="0" algn="r">
              <a:buNone/>
            </a:pPr>
            <a:r>
              <a:rPr lang="en-US" dirty="0" smtClean="0">
                <a:hlinkClick r:id="rId2"/>
              </a:rPr>
              <a:t>http</a:t>
            </a:r>
            <a:r>
              <a:rPr lang="en-US" dirty="0">
                <a:hlinkClick r:id="rId2"/>
              </a:rPr>
              <a:t>://ati.gmu.edu/wp-content/uploads/Guide-to-Creating-Accessible-Electronic-Materials-7-MB-</a:t>
            </a:r>
            <a:r>
              <a:rPr lang="en-US" dirty="0" smtClean="0">
                <a:hlinkClick r:id="rId2"/>
              </a:rPr>
              <a:t>pdf.pdf</a:t>
            </a:r>
            <a:endParaRPr lang="en-US" dirty="0"/>
          </a:p>
        </p:txBody>
      </p:sp>
    </p:spTree>
    <p:extLst>
      <p:ext uri="{BB962C8B-B14F-4D97-AF65-F5344CB8AC3E}">
        <p14:creationId xmlns:p14="http://schemas.microsoft.com/office/powerpoint/2010/main" val="2066015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endParaRPr lang="en-US" dirty="0"/>
          </a:p>
        </p:txBody>
      </p:sp>
      <p:pic>
        <p:nvPicPr>
          <p:cNvPr id="5" name="Content Placeholder 4"/>
          <p:cNvPicPr>
            <a:picLocks noGrp="1" noChangeAspect="1"/>
          </p:cNvPicPr>
          <p:nvPr>
            <p:ph sz="half" idx="1"/>
          </p:nvPr>
        </p:nvPicPr>
        <p:blipFill>
          <a:blip r:embed="rId2"/>
          <a:stretch>
            <a:fillRect/>
          </a:stretch>
        </p:blipFill>
        <p:spPr>
          <a:xfrm>
            <a:off x="608189" y="1430043"/>
            <a:ext cx="7086600" cy="3692574"/>
          </a:xfrm>
          <a:prstGeom prst="rect">
            <a:avLst/>
          </a:prstGeom>
        </p:spPr>
      </p:pic>
    </p:spTree>
    <p:extLst>
      <p:ext uri="{BB962C8B-B14F-4D97-AF65-F5344CB8AC3E}">
        <p14:creationId xmlns:p14="http://schemas.microsoft.com/office/powerpoint/2010/main" val="1592568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Accessibility/User Impact in Mobile Devices</a:t>
            </a:r>
            <a:endParaRPr lang="en-US" dirty="0"/>
          </a:p>
        </p:txBody>
      </p:sp>
      <p:sp>
        <p:nvSpPr>
          <p:cNvPr id="3" name="Content Placeholder 2"/>
          <p:cNvSpPr>
            <a:spLocks noGrp="1"/>
          </p:cNvSpPr>
          <p:nvPr>
            <p:ph sz="half" idx="1"/>
          </p:nvPr>
        </p:nvSpPr>
        <p:spPr>
          <a:xfrm>
            <a:off x="906874" y="1600200"/>
            <a:ext cx="3644430" cy="4260615"/>
          </a:xfrm>
        </p:spPr>
        <p:txBody>
          <a:bodyPr>
            <a:normAutofit fontScale="70000" lnSpcReduction="20000"/>
          </a:bodyPr>
          <a:lstStyle/>
          <a:p>
            <a:pPr>
              <a:spcBef>
                <a:spcPts val="500"/>
              </a:spcBef>
            </a:pPr>
            <a:r>
              <a:rPr lang="en-US" altLang="en-US" dirty="0"/>
              <a:t>Blind</a:t>
            </a:r>
          </a:p>
          <a:p>
            <a:pPr lvl="1">
              <a:spcBef>
                <a:spcPts val="500"/>
              </a:spcBef>
            </a:pPr>
            <a:r>
              <a:rPr lang="en-US" altLang="en-US" dirty="0"/>
              <a:t>Keyboard/accessible touchscreen</a:t>
            </a:r>
          </a:p>
          <a:p>
            <a:pPr lvl="1">
              <a:spcBef>
                <a:spcPts val="500"/>
              </a:spcBef>
            </a:pPr>
            <a:r>
              <a:rPr lang="en-US" altLang="en-US" dirty="0"/>
              <a:t>Name, role, state, and properties</a:t>
            </a:r>
          </a:p>
          <a:p>
            <a:pPr lvl="1">
              <a:spcBef>
                <a:spcPts val="500"/>
              </a:spcBef>
            </a:pPr>
            <a:r>
              <a:rPr lang="en-US" altLang="en-US" dirty="0"/>
              <a:t>Dynamically updating content</a:t>
            </a:r>
          </a:p>
          <a:p>
            <a:pPr>
              <a:spcBef>
                <a:spcPts val="500"/>
              </a:spcBef>
            </a:pPr>
            <a:r>
              <a:rPr lang="en-US" altLang="en-US" dirty="0"/>
              <a:t>Low vision</a:t>
            </a:r>
          </a:p>
          <a:p>
            <a:pPr lvl="1">
              <a:spcBef>
                <a:spcPts val="500"/>
              </a:spcBef>
            </a:pPr>
            <a:r>
              <a:rPr lang="en-US" altLang="en-US" dirty="0"/>
              <a:t>Visual focus, size of content</a:t>
            </a:r>
          </a:p>
          <a:p>
            <a:pPr lvl="1">
              <a:spcBef>
                <a:spcPts val="500"/>
              </a:spcBef>
            </a:pPr>
            <a:r>
              <a:rPr lang="en-US" altLang="en-US" dirty="0"/>
              <a:t>Color and contrast</a:t>
            </a:r>
          </a:p>
          <a:p>
            <a:pPr lvl="1">
              <a:spcBef>
                <a:spcPts val="500"/>
              </a:spcBef>
            </a:pPr>
            <a:r>
              <a:rPr lang="en-US" altLang="en-US" dirty="0"/>
              <a:t>Complexity of layout/size of content </a:t>
            </a:r>
          </a:p>
          <a:p>
            <a:pPr>
              <a:spcBef>
                <a:spcPts val="500"/>
              </a:spcBef>
            </a:pPr>
            <a:r>
              <a:rPr lang="en-US" altLang="en-US" dirty="0"/>
              <a:t>Motor Impairment</a:t>
            </a:r>
          </a:p>
          <a:p>
            <a:pPr lvl="1">
              <a:spcBef>
                <a:spcPts val="500"/>
              </a:spcBef>
            </a:pPr>
            <a:r>
              <a:rPr lang="en-US" altLang="en-US" dirty="0"/>
              <a:t>Touch-screen/D-pad access, visual focus</a:t>
            </a:r>
          </a:p>
          <a:p>
            <a:pPr lvl="1">
              <a:spcBef>
                <a:spcPts val="500"/>
              </a:spcBef>
            </a:pPr>
            <a:r>
              <a:rPr lang="en-US" altLang="en-US" dirty="0"/>
              <a:t>Alternative input, one handed operation </a:t>
            </a:r>
            <a:endParaRPr lang="en-US" altLang="en-US" dirty="0"/>
          </a:p>
        </p:txBody>
      </p:sp>
      <p:sp>
        <p:nvSpPr>
          <p:cNvPr id="9" name="Content Placeholder 8"/>
          <p:cNvSpPr>
            <a:spLocks noGrp="1"/>
          </p:cNvSpPr>
          <p:nvPr>
            <p:ph sz="half" idx="2"/>
          </p:nvPr>
        </p:nvSpPr>
        <p:spPr>
          <a:xfrm>
            <a:off x="4592697" y="1600200"/>
            <a:ext cx="3636903" cy="4260615"/>
          </a:xfrm>
        </p:spPr>
        <p:txBody>
          <a:bodyPr>
            <a:normAutofit fontScale="70000" lnSpcReduction="20000"/>
          </a:bodyPr>
          <a:lstStyle/>
          <a:p>
            <a:r>
              <a:rPr lang="en-US" altLang="en-US" dirty="0"/>
              <a:t>Reading Disabilities</a:t>
            </a:r>
          </a:p>
          <a:p>
            <a:pPr lvl="1"/>
            <a:r>
              <a:rPr lang="en-US" altLang="en-US" dirty="0"/>
              <a:t>Complexity/distractions of page</a:t>
            </a:r>
          </a:p>
          <a:p>
            <a:pPr lvl="1"/>
            <a:r>
              <a:rPr lang="en-US" altLang="en-US" dirty="0"/>
              <a:t>Consistent use of icons and text</a:t>
            </a:r>
          </a:p>
          <a:p>
            <a:pPr lvl="1"/>
            <a:r>
              <a:rPr lang="en-US" altLang="en-US" dirty="0"/>
              <a:t>Spacing, color and size of elements </a:t>
            </a:r>
          </a:p>
          <a:p>
            <a:pPr lvl="1"/>
            <a:r>
              <a:rPr lang="en-US" altLang="en-US" dirty="0"/>
              <a:t>Dynamically updating content</a:t>
            </a:r>
          </a:p>
          <a:p>
            <a:r>
              <a:rPr lang="en-US" altLang="en-US" dirty="0"/>
              <a:t>Photosensitive Epilepsy</a:t>
            </a:r>
          </a:p>
          <a:p>
            <a:pPr lvl="1"/>
            <a:r>
              <a:rPr lang="en-US" altLang="en-US" dirty="0"/>
              <a:t>Blinking and moving content</a:t>
            </a:r>
          </a:p>
          <a:p>
            <a:r>
              <a:rPr lang="en-US" altLang="en-US" dirty="0"/>
              <a:t>Deaf/Hard of hearing: </a:t>
            </a:r>
          </a:p>
          <a:p>
            <a:pPr lvl="1"/>
            <a:r>
              <a:rPr lang="en-US" altLang="en-US" dirty="0"/>
              <a:t>Use of multimedia and audio content</a:t>
            </a:r>
          </a:p>
          <a:p>
            <a:pPr lvl="1"/>
            <a:r>
              <a:rPr lang="en-US" altLang="en-US" dirty="0"/>
              <a:t>Auditory feedback (sound notifications)</a:t>
            </a:r>
            <a:endParaRPr lang="en-US" altLang="en-US" dirty="0"/>
          </a:p>
        </p:txBody>
      </p:sp>
    </p:spTree>
    <p:extLst>
      <p:ext uri="{BB962C8B-B14F-4D97-AF65-F5344CB8AC3E}">
        <p14:creationId xmlns:p14="http://schemas.microsoft.com/office/powerpoint/2010/main" val="2702069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7388578" cy="1143000"/>
          </a:xfrm>
        </p:spPr>
        <p:txBody>
          <a:bodyPr/>
          <a:lstStyle/>
          <a:p>
            <a:r>
              <a:rPr lang="en-US" dirty="0" smtClean="0"/>
              <a:t>Mobile Apps</a:t>
            </a:r>
            <a:endParaRPr lang="en-US" dirty="0"/>
          </a:p>
        </p:txBody>
      </p:sp>
    </p:spTree>
    <p:extLst>
      <p:ext uri="{BB962C8B-B14F-4D97-AF65-F5344CB8AC3E}">
        <p14:creationId xmlns:p14="http://schemas.microsoft.com/office/powerpoint/2010/main" val="231501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7772400" cy="1362075"/>
          </a:xfrm>
        </p:spPr>
        <p:txBody>
          <a:bodyPr>
            <a:normAutofit/>
          </a:bodyPr>
          <a:lstStyle/>
          <a:p>
            <a:r>
              <a:rPr lang="en-US" sz="4800" dirty="0" smtClean="0"/>
              <a:t>ISSUES/challenges</a:t>
            </a:r>
            <a:endParaRPr lang="en-US" sz="4800" dirty="0"/>
          </a:p>
        </p:txBody>
      </p:sp>
    </p:spTree>
    <p:extLst>
      <p:ext uri="{BB962C8B-B14F-4D97-AF65-F5344CB8AC3E}">
        <p14:creationId xmlns:p14="http://schemas.microsoft.com/office/powerpoint/2010/main" val="146050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a:t>AccessNote</a:t>
            </a:r>
            <a:r>
              <a:rPr lang="en-US" dirty="0"/>
              <a:t> (Cost: Free)</a:t>
            </a:r>
            <a:br>
              <a:rPr lang="en-US" dirty="0"/>
            </a:br>
            <a:endParaRPr lang="en-US" dirty="0"/>
          </a:p>
        </p:txBody>
      </p:sp>
      <p:sp>
        <p:nvSpPr>
          <p:cNvPr id="3" name="Content Placeholder 2"/>
          <p:cNvSpPr>
            <a:spLocks noGrp="1"/>
          </p:cNvSpPr>
          <p:nvPr>
            <p:ph idx="1"/>
          </p:nvPr>
        </p:nvSpPr>
        <p:spPr/>
        <p:txBody>
          <a:bodyPr>
            <a:normAutofit fontScale="92500"/>
          </a:bodyPr>
          <a:lstStyle/>
          <a:p>
            <a:pPr lvl="1"/>
            <a:r>
              <a:rPr lang="en-US" dirty="0" err="1" smtClean="0"/>
              <a:t>Notetaking</a:t>
            </a:r>
            <a:r>
              <a:rPr lang="en-US" dirty="0" smtClean="0"/>
              <a:t> </a:t>
            </a:r>
            <a:r>
              <a:rPr lang="en-US" dirty="0"/>
              <a:t>tool for those who are Blind or Visually Impaired created by the American Foundation for the Blind</a:t>
            </a:r>
          </a:p>
          <a:p>
            <a:pPr lvl="1"/>
            <a:r>
              <a:rPr lang="en-US" dirty="0"/>
              <a:t>App combines </a:t>
            </a:r>
            <a:r>
              <a:rPr lang="en-US" dirty="0" err="1"/>
              <a:t>notetaking</a:t>
            </a:r>
            <a:r>
              <a:rPr lang="en-US" dirty="0"/>
              <a:t> capabilities with the other accessibility features and functions of the iOS device</a:t>
            </a:r>
          </a:p>
          <a:p>
            <a:pPr lvl="1"/>
            <a:r>
              <a:rPr lang="en-US" dirty="0"/>
              <a:t>Input notes with either QWERTY Keyboard, refreshable Braille Display</a:t>
            </a:r>
          </a:p>
          <a:p>
            <a:pPr lvl="1"/>
            <a:r>
              <a:rPr lang="en-US" dirty="0"/>
              <a:t>More Information: </a:t>
            </a:r>
            <a:r>
              <a:rPr lang="en-US" u="sng" dirty="0">
                <a:hlinkClick r:id="rId3"/>
              </a:rPr>
              <a:t>http://goo.gl/bozjm7</a:t>
            </a:r>
            <a:endParaRPr lang="en-US" dirty="0"/>
          </a:p>
          <a:p>
            <a:pPr lvl="1"/>
            <a:r>
              <a:rPr lang="en-US" dirty="0"/>
              <a:t>Compatibility: </a:t>
            </a:r>
            <a:r>
              <a:rPr lang="en-US" dirty="0" smtClean="0"/>
              <a:t>iOS App store &amp; Google Play Store</a:t>
            </a:r>
            <a:endParaRPr lang="en-US" dirty="0"/>
          </a:p>
          <a:p>
            <a:endParaRPr lang="en-US" dirty="0"/>
          </a:p>
        </p:txBody>
      </p:sp>
    </p:spTree>
    <p:extLst>
      <p:ext uri="{BB962C8B-B14F-4D97-AF65-F5344CB8AC3E}">
        <p14:creationId xmlns:p14="http://schemas.microsoft.com/office/powerpoint/2010/main" val="2590291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a:t>TapTapSee</a:t>
            </a:r>
            <a:r>
              <a:rPr lang="en-US" dirty="0"/>
              <a:t> (Cost: Free) </a:t>
            </a:r>
            <a:br>
              <a:rPr lang="en-US" dirty="0"/>
            </a:br>
            <a:endParaRPr lang="en-US" dirty="0"/>
          </a:p>
        </p:txBody>
      </p:sp>
      <p:sp>
        <p:nvSpPr>
          <p:cNvPr id="3" name="Content Placeholder 2"/>
          <p:cNvSpPr>
            <a:spLocks noGrp="1"/>
          </p:cNvSpPr>
          <p:nvPr>
            <p:ph idx="1"/>
          </p:nvPr>
        </p:nvSpPr>
        <p:spPr/>
        <p:txBody>
          <a:bodyPr>
            <a:normAutofit fontScale="92500"/>
          </a:bodyPr>
          <a:lstStyle/>
          <a:p>
            <a:pPr lvl="1"/>
            <a:r>
              <a:rPr lang="en-US" dirty="0" smtClean="0"/>
              <a:t>Use </a:t>
            </a:r>
            <a:r>
              <a:rPr lang="en-US" dirty="0"/>
              <a:t>this app to help identify everyday objects for anyone with a visual impairment or who is blind</a:t>
            </a:r>
          </a:p>
          <a:p>
            <a:pPr lvl="1"/>
            <a:r>
              <a:rPr lang="en-US" dirty="0"/>
              <a:t>Double tap the screen, take a picture of the object, and hear what the object is spoken out loud</a:t>
            </a:r>
          </a:p>
          <a:p>
            <a:pPr lvl="1"/>
            <a:r>
              <a:rPr lang="en-US" dirty="0"/>
              <a:t>Turn </a:t>
            </a:r>
            <a:r>
              <a:rPr lang="en-US" dirty="0" err="1"/>
              <a:t>VoiceOver</a:t>
            </a:r>
            <a:r>
              <a:rPr lang="en-US" dirty="0"/>
              <a:t> on to have the object description read out loud</a:t>
            </a:r>
          </a:p>
          <a:p>
            <a:pPr lvl="1"/>
            <a:r>
              <a:rPr lang="en-US" dirty="0"/>
              <a:t>More Information: </a:t>
            </a:r>
            <a:r>
              <a:rPr lang="en-US" u="sng" dirty="0">
                <a:hlinkClick r:id="rId3"/>
              </a:rPr>
              <a:t>http://www.taptapseeapp.com/</a:t>
            </a:r>
            <a:endParaRPr lang="en-US" dirty="0"/>
          </a:p>
          <a:p>
            <a:pPr lvl="1"/>
            <a:r>
              <a:rPr lang="en-US" dirty="0"/>
              <a:t>Compatibility: </a:t>
            </a:r>
            <a:r>
              <a:rPr lang="en-US" dirty="0" smtClean="0"/>
              <a:t>iOS 7 or later, Google Play Store</a:t>
            </a:r>
            <a:endParaRPr lang="en-US" dirty="0"/>
          </a:p>
        </p:txBody>
      </p:sp>
    </p:spTree>
    <p:extLst>
      <p:ext uri="{BB962C8B-B14F-4D97-AF65-F5344CB8AC3E}">
        <p14:creationId xmlns:p14="http://schemas.microsoft.com/office/powerpoint/2010/main" val="29468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Vision Assist (Cost: $5.99)</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1"/>
            <a:r>
              <a:rPr lang="en-US" dirty="0" smtClean="0"/>
              <a:t>Use </a:t>
            </a:r>
            <a:r>
              <a:rPr lang="en-US" dirty="0"/>
              <a:t>your </a:t>
            </a:r>
            <a:r>
              <a:rPr lang="en-US" dirty="0" err="1"/>
              <a:t>iDevice</a:t>
            </a:r>
            <a:r>
              <a:rPr lang="en-US" dirty="0"/>
              <a:t> to become an instant handheld magnifier or CCTV</a:t>
            </a:r>
          </a:p>
          <a:p>
            <a:pPr lvl="1"/>
            <a:r>
              <a:rPr lang="en-US" dirty="0"/>
              <a:t>Zoom images up to 20x</a:t>
            </a:r>
          </a:p>
          <a:p>
            <a:pPr lvl="1"/>
            <a:r>
              <a:rPr lang="en-US" dirty="0"/>
              <a:t>Change display mode to match your best vision including black and white, color, highlights, contrasting colors, and smart text to enhance text</a:t>
            </a:r>
          </a:p>
          <a:p>
            <a:pPr lvl="1"/>
            <a:r>
              <a:rPr lang="en-US" dirty="0"/>
              <a:t>Magnify documents, books, whiteboard or anything you see</a:t>
            </a:r>
          </a:p>
          <a:p>
            <a:pPr lvl="1"/>
            <a:r>
              <a:rPr lang="en-US" dirty="0"/>
              <a:t>Compatible with </a:t>
            </a:r>
            <a:r>
              <a:rPr lang="en-US" dirty="0" err="1"/>
              <a:t>VoiceOver</a:t>
            </a:r>
            <a:endParaRPr lang="en-US" dirty="0"/>
          </a:p>
          <a:p>
            <a:pPr lvl="1"/>
            <a:r>
              <a:rPr lang="en-US" dirty="0"/>
              <a:t>More Information: </a:t>
            </a:r>
            <a:r>
              <a:rPr lang="en-US" u="sng" dirty="0">
                <a:hlinkClick r:id="rId3"/>
              </a:rPr>
              <a:t>http://visionassist.slinkyware.com/</a:t>
            </a:r>
            <a:endParaRPr lang="en-US" dirty="0"/>
          </a:p>
          <a:p>
            <a:pPr lvl="1"/>
            <a:r>
              <a:rPr lang="en-US" dirty="0"/>
              <a:t>Compatibility: iOS: iPad, iPhone, iPod touch</a:t>
            </a:r>
          </a:p>
          <a:p>
            <a:endParaRPr lang="en-US" dirty="0"/>
          </a:p>
        </p:txBody>
      </p:sp>
    </p:spTree>
    <p:extLst>
      <p:ext uri="{BB962C8B-B14F-4D97-AF65-F5344CB8AC3E}">
        <p14:creationId xmlns:p14="http://schemas.microsoft.com/office/powerpoint/2010/main" val="1704052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Prizmo</a:t>
            </a:r>
            <a:r>
              <a:rPr lang="en-US" dirty="0" smtClean="0"/>
              <a:t> (Cost: $9.99)</a:t>
            </a:r>
            <a:endParaRPr lang="en-US" dirty="0"/>
          </a:p>
        </p:txBody>
      </p:sp>
      <p:sp>
        <p:nvSpPr>
          <p:cNvPr id="3" name="Content Placeholder 2"/>
          <p:cNvSpPr>
            <a:spLocks noGrp="1"/>
          </p:cNvSpPr>
          <p:nvPr>
            <p:ph idx="1"/>
          </p:nvPr>
        </p:nvSpPr>
        <p:spPr>
          <a:xfrm>
            <a:off x="1066800" y="1444219"/>
            <a:ext cx="7990652" cy="4241800"/>
          </a:xfrm>
        </p:spPr>
        <p:txBody>
          <a:bodyPr>
            <a:normAutofit fontScale="92500" lnSpcReduction="10000"/>
          </a:bodyPr>
          <a:lstStyle/>
          <a:p>
            <a:r>
              <a:rPr lang="en-US" dirty="0" smtClean="0"/>
              <a:t>OCR Scanning App for documents, business cards, photos and more</a:t>
            </a:r>
          </a:p>
          <a:p>
            <a:r>
              <a:rPr lang="en-US" dirty="0" smtClean="0"/>
              <a:t>Export as PDF/Text file or JPG/PNG (image)</a:t>
            </a:r>
          </a:p>
          <a:p>
            <a:r>
              <a:rPr lang="en-US" dirty="0" smtClean="0"/>
              <a:t>Fully accessible with Voice Over, provides voice guidance</a:t>
            </a:r>
          </a:p>
          <a:p>
            <a:r>
              <a:rPr lang="en-US" dirty="0" smtClean="0"/>
              <a:t>Compatible with iPhone/iPad with iOS </a:t>
            </a:r>
            <a:r>
              <a:rPr lang="en-US" dirty="0" smtClean="0"/>
              <a:t>8 and higher.</a:t>
            </a:r>
            <a:endParaRPr lang="en-US" dirty="0" smtClean="0"/>
          </a:p>
          <a:p>
            <a:r>
              <a:rPr lang="en-US" dirty="0">
                <a:hlinkClick r:id="rId3"/>
              </a:rPr>
              <a:t>https://</a:t>
            </a:r>
            <a:r>
              <a:rPr lang="en-US" dirty="0" smtClean="0">
                <a:hlinkClick r:id="rId3"/>
              </a:rPr>
              <a:t>itunes.apple.com/us/app/prizmo-scanning-ocr-speech/id366791896?mt=8</a:t>
            </a:r>
            <a:r>
              <a:rPr lang="en-US" dirty="0" smtClean="0"/>
              <a:t> </a:t>
            </a:r>
            <a:endParaRPr lang="en-US" dirty="0"/>
          </a:p>
          <a:p>
            <a:endParaRPr lang="en-US" dirty="0"/>
          </a:p>
        </p:txBody>
      </p:sp>
    </p:spTree>
    <p:extLst>
      <p:ext uri="{BB962C8B-B14F-4D97-AF65-F5344CB8AC3E}">
        <p14:creationId xmlns:p14="http://schemas.microsoft.com/office/powerpoint/2010/main" val="1930999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ZoomReader</a:t>
            </a:r>
            <a:r>
              <a:rPr lang="en-US" dirty="0" smtClean="0"/>
              <a:t> (Cost</a:t>
            </a:r>
            <a:r>
              <a:rPr lang="en-US" dirty="0"/>
              <a:t>:  $</a:t>
            </a:r>
            <a:r>
              <a:rPr lang="en-US" dirty="0" smtClean="0"/>
              <a:t>19.99)</a:t>
            </a:r>
            <a:r>
              <a:rPr lang="en-US" b="1" dirty="0"/>
              <a:t/>
            </a:r>
            <a:br>
              <a:rPr lang="en-US" b="1" dirty="0"/>
            </a:br>
            <a:endParaRPr lang="en-US" dirty="0"/>
          </a:p>
        </p:txBody>
      </p:sp>
      <p:sp>
        <p:nvSpPr>
          <p:cNvPr id="3" name="Content Placeholder 2"/>
          <p:cNvSpPr>
            <a:spLocks noGrp="1"/>
          </p:cNvSpPr>
          <p:nvPr>
            <p:ph idx="1"/>
          </p:nvPr>
        </p:nvSpPr>
        <p:spPr>
          <a:xfrm>
            <a:off x="685800" y="1828800"/>
            <a:ext cx="7990652" cy="4241800"/>
          </a:xfrm>
        </p:spPr>
        <p:txBody>
          <a:bodyPr>
            <a:normAutofit/>
          </a:bodyPr>
          <a:lstStyle/>
          <a:p>
            <a:r>
              <a:rPr lang="en-US" dirty="0"/>
              <a:t>Take picture of document, OCR, read and magnify. Need to take picture of text with onboard camera. </a:t>
            </a:r>
            <a:endParaRPr lang="en-US" dirty="0" smtClean="0"/>
          </a:p>
          <a:p>
            <a:r>
              <a:rPr lang="en-US" dirty="0" smtClean="0">
                <a:hlinkClick r:id="rId3"/>
              </a:rPr>
              <a:t>https</a:t>
            </a:r>
            <a:r>
              <a:rPr lang="en-US" dirty="0">
                <a:hlinkClick r:id="rId3"/>
              </a:rPr>
              <a:t>://</a:t>
            </a:r>
            <a:r>
              <a:rPr lang="en-US" dirty="0" smtClean="0">
                <a:hlinkClick r:id="rId3"/>
              </a:rPr>
              <a:t>itunes.apple.com/us/app/zoomreader/id414117816?mt=8</a:t>
            </a:r>
            <a:r>
              <a:rPr lang="en-US" dirty="0" smtClean="0"/>
              <a:t> </a:t>
            </a:r>
            <a:endParaRPr lang="en-US" dirty="0"/>
          </a:p>
          <a:p>
            <a:endParaRPr lang="en-US" dirty="0"/>
          </a:p>
        </p:txBody>
      </p:sp>
    </p:spTree>
    <p:extLst>
      <p:ext uri="{BB962C8B-B14F-4D97-AF65-F5344CB8AC3E}">
        <p14:creationId xmlns:p14="http://schemas.microsoft.com/office/powerpoint/2010/main" val="2034056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defTabSz="457200" rtl="0">
              <a:spcBef>
                <a:spcPct val="0"/>
              </a:spcBef>
            </a:pPr>
            <a:r>
              <a:rPr lang="en-US" sz="3200" dirty="0" smtClean="0"/>
              <a:t>Zoom Reader DEMO</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7990652" cy="4699001"/>
          </a:xfrm>
        </p:spPr>
        <p:txBody>
          <a:bodyPr/>
          <a:lstStyle/>
          <a:p>
            <a:r>
              <a:rPr lang="en-US" sz="1400" dirty="0">
                <a:hlinkClick r:id="rId4"/>
              </a:rPr>
              <a:t>https://</a:t>
            </a:r>
            <a:r>
              <a:rPr lang="en-US" sz="1400" dirty="0" smtClean="0">
                <a:hlinkClick r:id="rId4"/>
              </a:rPr>
              <a:t>www.youtube.com/watch?v=3E7h3i_5rfw</a:t>
            </a:r>
            <a:endParaRPr lang="en-US" sz="1400" dirty="0" smtClean="0"/>
          </a:p>
          <a:p>
            <a:pPr marL="0" indent="0">
              <a:buNone/>
            </a:pPr>
            <a:endParaRPr lang="en-US" dirty="0"/>
          </a:p>
        </p:txBody>
      </p:sp>
      <p:pic>
        <p:nvPicPr>
          <p:cNvPr id="5" name="3E7h3i_5rfw"/>
          <p:cNvPicPr>
            <a:picLocks noRot="1" noChangeAspect="1"/>
          </p:cNvPicPr>
          <p:nvPr>
            <a:videoFile r:link="rId1"/>
          </p:nvPr>
        </p:nvPicPr>
        <p:blipFill>
          <a:blip r:embed="rId5"/>
          <a:stretch>
            <a:fillRect/>
          </a:stretch>
        </p:blipFill>
        <p:spPr>
          <a:xfrm>
            <a:off x="1185333" y="1752600"/>
            <a:ext cx="6366934" cy="3581400"/>
          </a:xfrm>
          <a:prstGeom prst="rect">
            <a:avLst/>
          </a:prstGeom>
        </p:spPr>
      </p:pic>
    </p:spTree>
    <p:extLst>
      <p:ext uri="{BB962C8B-B14F-4D97-AF65-F5344CB8AC3E}">
        <p14:creationId xmlns:p14="http://schemas.microsoft.com/office/powerpoint/2010/main" val="21210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Knfb</a:t>
            </a:r>
            <a:r>
              <a:rPr lang="en-US" dirty="0" smtClean="0"/>
              <a:t> Reader (Cost: $99.00)</a:t>
            </a:r>
            <a:endParaRPr lang="en-US" dirty="0"/>
          </a:p>
        </p:txBody>
      </p:sp>
      <p:sp>
        <p:nvSpPr>
          <p:cNvPr id="3" name="Content Placeholder 2"/>
          <p:cNvSpPr>
            <a:spLocks noGrp="1"/>
          </p:cNvSpPr>
          <p:nvPr>
            <p:ph idx="1"/>
          </p:nvPr>
        </p:nvSpPr>
        <p:spPr/>
        <p:txBody>
          <a:bodyPr>
            <a:normAutofit fontScale="92500"/>
          </a:bodyPr>
          <a:lstStyle/>
          <a:p>
            <a:r>
              <a:rPr lang="en-US" sz="2800" dirty="0" smtClean="0"/>
              <a:t>High quality document conversion app</a:t>
            </a:r>
          </a:p>
          <a:p>
            <a:r>
              <a:rPr lang="en-US" sz="2800" dirty="0" smtClean="0"/>
              <a:t>Converts single and multiple page documents with a reading mode (fully accessible).</a:t>
            </a:r>
          </a:p>
          <a:p>
            <a:r>
              <a:rPr lang="en-US" sz="2800" dirty="0" smtClean="0"/>
              <a:t>Ability to import, OCR and read image based files. </a:t>
            </a:r>
          </a:p>
          <a:p>
            <a:r>
              <a:rPr lang="en-US" sz="2800" dirty="0" smtClean="0"/>
              <a:t>Supports multiple languages</a:t>
            </a:r>
          </a:p>
          <a:p>
            <a:r>
              <a:rPr lang="en-US" sz="2800" dirty="0" smtClean="0"/>
              <a:t>Tap and read functions</a:t>
            </a:r>
          </a:p>
          <a:p>
            <a:r>
              <a:rPr lang="en-US" sz="2800" dirty="0" smtClean="0"/>
              <a:t>Compatible with iOS 7 or higher on iPhone, iPad, iPod</a:t>
            </a:r>
          </a:p>
          <a:p>
            <a:r>
              <a:rPr lang="en-US" sz="2800" dirty="0" smtClean="0"/>
              <a:t>Visit the </a:t>
            </a:r>
            <a:r>
              <a:rPr lang="en-US" sz="2800" dirty="0" err="1" smtClean="0"/>
              <a:t>knfb</a:t>
            </a:r>
            <a:r>
              <a:rPr lang="en-US" sz="2800" dirty="0"/>
              <a:t> website: </a:t>
            </a:r>
            <a:r>
              <a:rPr lang="en-US" sz="2800" dirty="0">
                <a:hlinkClick r:id="rId3"/>
              </a:rPr>
              <a:t>http://www.knfbreader.com</a:t>
            </a:r>
            <a:r>
              <a:rPr lang="en-US" sz="2800" dirty="0" smtClean="0">
                <a:hlinkClick r:id="rId3"/>
              </a:rPr>
              <a:t>/</a:t>
            </a:r>
            <a:r>
              <a:rPr lang="en-US" sz="2800" dirty="0" smtClean="0"/>
              <a:t> </a:t>
            </a:r>
            <a:endParaRPr lang="en-US" sz="2800" dirty="0"/>
          </a:p>
        </p:txBody>
      </p:sp>
    </p:spTree>
    <p:extLst>
      <p:ext uri="{BB962C8B-B14F-4D97-AF65-F5344CB8AC3E}">
        <p14:creationId xmlns:p14="http://schemas.microsoft.com/office/powerpoint/2010/main" val="3888941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Knfb</a:t>
            </a:r>
            <a:r>
              <a:rPr lang="en-US" dirty="0" smtClean="0"/>
              <a:t> Reader Demo</a:t>
            </a:r>
            <a:endParaRPr lang="en-US" dirty="0"/>
          </a:p>
        </p:txBody>
      </p:sp>
      <p:pic>
        <p:nvPicPr>
          <p:cNvPr id="4" name="-EjtpBKcCcg"/>
          <p:cNvPicPr>
            <a:picLocks noGrp="1" noRot="1" noChangeAspect="1"/>
          </p:cNvPicPr>
          <p:nvPr>
            <p:ph idx="1"/>
            <a:videoFile r:link="rId1"/>
          </p:nvPr>
        </p:nvPicPr>
        <p:blipFill>
          <a:blip r:embed="rId4"/>
          <a:stretch>
            <a:fillRect/>
          </a:stretch>
        </p:blipFill>
        <p:spPr>
          <a:xfrm>
            <a:off x="1046574" y="1752600"/>
            <a:ext cx="6228644" cy="3503613"/>
          </a:xfrm>
          <a:prstGeom prst="rect">
            <a:avLst/>
          </a:prstGeom>
        </p:spPr>
      </p:pic>
    </p:spTree>
    <p:extLst>
      <p:ext uri="{BB962C8B-B14F-4D97-AF65-F5344CB8AC3E}">
        <p14:creationId xmlns:p14="http://schemas.microsoft.com/office/powerpoint/2010/main" val="6547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03" y="172092"/>
            <a:ext cx="7407393" cy="1143000"/>
          </a:xfrm>
        </p:spPr>
        <p:txBody>
          <a:bodyPr/>
          <a:lstStyle/>
          <a:p>
            <a:r>
              <a:rPr lang="en-US" dirty="0" smtClean="0"/>
              <a:t>For more App Information</a:t>
            </a:r>
            <a:endParaRPr lang="en-US" dirty="0"/>
          </a:p>
        </p:txBody>
      </p:sp>
      <p:sp>
        <p:nvSpPr>
          <p:cNvPr id="3" name="Content Placeholder 2"/>
          <p:cNvSpPr>
            <a:spLocks noGrp="1"/>
          </p:cNvSpPr>
          <p:nvPr>
            <p:ph idx="1"/>
          </p:nvPr>
        </p:nvSpPr>
        <p:spPr>
          <a:xfrm>
            <a:off x="304800" y="1371600"/>
            <a:ext cx="7772400" cy="3352800"/>
          </a:xfrm>
        </p:spPr>
        <p:txBody>
          <a:bodyPr/>
          <a:lstStyle/>
          <a:p>
            <a:r>
              <a:rPr lang="en-US" dirty="0"/>
              <a:t>Visit the ATI website: </a:t>
            </a:r>
            <a:r>
              <a:rPr lang="en-US" dirty="0" smtClean="0">
                <a:hlinkClick r:id="rId3"/>
              </a:rPr>
              <a:t>http</a:t>
            </a:r>
            <a:r>
              <a:rPr lang="en-US" dirty="0">
                <a:hlinkClick r:id="rId3"/>
              </a:rPr>
              <a:t>://ati.gmu.edu/training/assistive-technology-training/mobile-apps</a:t>
            </a:r>
            <a:r>
              <a:rPr lang="en-US" dirty="0" smtClean="0">
                <a:hlinkClick r:id="rId3"/>
              </a:rPr>
              <a:t>/</a:t>
            </a:r>
            <a:r>
              <a:rPr lang="en-US" dirty="0" smtClean="0"/>
              <a:t> </a:t>
            </a:r>
          </a:p>
          <a:p>
            <a:r>
              <a:rPr lang="en-US" dirty="0" smtClean="0"/>
              <a:t>Refer to the handout that </a:t>
            </a:r>
            <a:r>
              <a:rPr lang="en-US" dirty="0" smtClean="0"/>
              <a:t>is on </a:t>
            </a:r>
            <a:r>
              <a:rPr lang="en-US" dirty="0"/>
              <a:t>our website</a:t>
            </a:r>
            <a:r>
              <a:rPr lang="en-US" dirty="0" smtClean="0"/>
              <a:t>: </a:t>
            </a:r>
            <a:r>
              <a:rPr lang="en-US" dirty="0" smtClean="0">
                <a:hlinkClick r:id="rId4"/>
              </a:rPr>
              <a:t>http</a:t>
            </a:r>
            <a:r>
              <a:rPr lang="en-US" dirty="0">
                <a:hlinkClick r:id="rId4"/>
              </a:rPr>
              <a:t>://ati.gmu.edu/training/presentations</a:t>
            </a:r>
            <a:r>
              <a:rPr lang="en-US" dirty="0" smtClean="0">
                <a:hlinkClick r:id="rId4"/>
              </a:rPr>
              <a:t>/</a:t>
            </a:r>
            <a:r>
              <a:rPr lang="en-US" dirty="0" smtClean="0"/>
              <a:t>  </a:t>
            </a:r>
            <a:r>
              <a:rPr lang="en-US" dirty="0" smtClean="0"/>
              <a:t> </a:t>
            </a:r>
            <a:endParaRPr lang="en-US" dirty="0"/>
          </a:p>
        </p:txBody>
      </p:sp>
    </p:spTree>
    <p:extLst>
      <p:ext uri="{BB962C8B-B14F-4D97-AF65-F5344CB8AC3E}">
        <p14:creationId xmlns:p14="http://schemas.microsoft.com/office/powerpoint/2010/main" val="1933359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76200"/>
            <a:ext cx="7407393" cy="1143000"/>
          </a:xfrm>
        </p:spPr>
        <p:txBody>
          <a:bodyPr/>
          <a:lstStyle/>
          <a:p>
            <a:pPr eaLnBrk="1" hangingPunct="1"/>
            <a:r>
              <a:rPr lang="en-US" altLang="en-US" sz="4400" dirty="0" smtClean="0">
                <a:ea typeface="ＭＳ Ｐゴシック" panose="020B0600070205080204" pitchFamily="34" charset="-128"/>
              </a:rPr>
              <a:t>Next Steps</a:t>
            </a:r>
          </a:p>
        </p:txBody>
      </p:sp>
      <p:sp>
        <p:nvSpPr>
          <p:cNvPr id="81922" name="Content Placeholder 2"/>
          <p:cNvSpPr>
            <a:spLocks noGrp="1"/>
          </p:cNvSpPr>
          <p:nvPr>
            <p:ph idx="1"/>
          </p:nvPr>
        </p:nvSpPr>
        <p:spPr>
          <a:xfrm>
            <a:off x="1333464" y="1600200"/>
            <a:ext cx="7840662" cy="4708525"/>
          </a:xfrm>
        </p:spPr>
        <p:txBody>
          <a:bodyPr>
            <a:noAutofit/>
          </a:bodyPr>
          <a:lstStyle/>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Create Workflow</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Find key stakeholders (DE, Library, Instructional Designers, etc.)</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Start or continuing tracking data such as websites, media, databases, etc. find new areas for tracking</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All options on table!</a:t>
            </a:r>
          </a:p>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Create campus buy-in</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Educate</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Train targeted areas to help build allies</a:t>
            </a:r>
          </a:p>
          <a:p>
            <a:pPr lvl="1" eaLnBrk="1" hangingPunct="1">
              <a:buFont typeface="Arial" panose="020B0604020202020204" pitchFamily="34" charset="0"/>
              <a:buChar char="•"/>
            </a:pPr>
            <a:r>
              <a:rPr lang="en-US" altLang="en-US" sz="1800" b="1" dirty="0" smtClean="0">
                <a:latin typeface="Arial" panose="020B0604020202020204" pitchFamily="34" charset="0"/>
                <a:ea typeface="ＭＳ Ｐゴシック" panose="020B0600070205080204" pitchFamily="34" charset="-128"/>
              </a:rPr>
              <a:t>Locate and advertise everything accessibility in one place</a:t>
            </a:r>
          </a:p>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Improve success</a:t>
            </a:r>
          </a:p>
          <a:p>
            <a:pPr marL="742950" lvl="2" indent="-342900" eaLnBrk="1" hangingPunct="1"/>
            <a:r>
              <a:rPr lang="en-US" altLang="en-US" sz="1800" b="1" dirty="0" smtClean="0">
                <a:latin typeface="Arial" panose="020B0604020202020204" pitchFamily="34" charset="0"/>
                <a:ea typeface="ＭＳ Ｐゴシック" panose="020B0600070205080204" pitchFamily="34" charset="-128"/>
              </a:rPr>
              <a:t>Survey students and staff</a:t>
            </a:r>
          </a:p>
          <a:p>
            <a:pPr marL="742950" lvl="2" indent="-342900" eaLnBrk="1" hangingPunct="1"/>
            <a:r>
              <a:rPr lang="en-US" altLang="en-US" sz="1800" b="1" dirty="0" smtClean="0">
                <a:latin typeface="Arial" panose="020B0604020202020204" pitchFamily="34" charset="0"/>
                <a:ea typeface="ＭＳ Ｐゴシック" panose="020B0600070205080204" pitchFamily="34" charset="-128"/>
              </a:rPr>
              <a:t>Start or keep testing for accessibility</a:t>
            </a:r>
          </a:p>
          <a:p>
            <a:pPr marL="400050" lvl="2" indent="0" eaLnBrk="1" hangingPunct="1">
              <a:buNone/>
            </a:pPr>
            <a:endParaRPr lang="en-US" altLang="en-US" sz="1600" b="1" dirty="0">
              <a:latin typeface="Arial" panose="020B0604020202020204" pitchFamily="34" charset="0"/>
              <a:ea typeface="ＭＳ Ｐゴシック" panose="020B0600070205080204" pitchFamily="34" charset="-128"/>
            </a:endParaRPr>
          </a:p>
          <a:p>
            <a:pPr eaLnBrk="1" hangingPunct="1"/>
            <a:endParaRPr lang="en-US" altLang="en-US" sz="1600" b="1" dirty="0" smtClean="0">
              <a:solidFill>
                <a:srgbClr val="008000"/>
              </a:solidFill>
              <a:latin typeface="Arial" panose="020B0604020202020204" pitchFamily="34" charset="0"/>
              <a:ea typeface="ＭＳ Ｐゴシック" panose="020B0600070205080204" pitchFamily="34" charset="-128"/>
            </a:endParaRPr>
          </a:p>
          <a:p>
            <a:pPr eaLnBrk="1" hangingPunct="1"/>
            <a:endParaRPr lang="en-US" altLang="en-US" sz="2000" dirty="0" smtClean="0">
              <a:latin typeface="Arial" panose="020B0604020202020204" pitchFamily="34" charset="0"/>
              <a:ea typeface="ＭＳ Ｐゴシック" panose="020B0600070205080204" pitchFamily="34" charset="-128"/>
            </a:endParaRPr>
          </a:p>
          <a:p>
            <a:pPr eaLnBrk="1" hangingPunct="1"/>
            <a:endParaRPr lang="en-US" altLang="en-US" sz="2000" dirty="0" smtClean="0">
              <a:latin typeface="Arial" panose="020B0604020202020204" pitchFamily="34" charset="0"/>
              <a:ea typeface="ＭＳ Ｐゴシック" panose="020B0600070205080204" pitchFamily="34" charset="-128"/>
            </a:endParaRPr>
          </a:p>
          <a:p>
            <a:pPr lvl="1" eaLnBrk="1" hangingPunct="1">
              <a:buFont typeface="Arial" panose="020B0604020202020204" pitchFamily="34" charset="0"/>
              <a:buChar char="•"/>
            </a:pPr>
            <a:endParaRPr lang="en-US" altLang="en-US" sz="160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06832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Trending...</a:t>
            </a:r>
            <a:endParaRPr lang="en-US" sz="4000" dirty="0"/>
          </a:p>
        </p:txBody>
      </p:sp>
      <p:sp>
        <p:nvSpPr>
          <p:cNvPr id="3" name="Content Placeholder 2"/>
          <p:cNvSpPr>
            <a:spLocks noGrp="1"/>
          </p:cNvSpPr>
          <p:nvPr>
            <p:ph idx="1"/>
          </p:nvPr>
        </p:nvSpPr>
        <p:spPr>
          <a:xfrm>
            <a:off x="685800" y="1295401"/>
            <a:ext cx="7924800" cy="5257800"/>
          </a:xfrm>
        </p:spPr>
        <p:txBody>
          <a:bodyPr/>
          <a:lstStyle/>
          <a:p>
            <a:pPr marL="0" indent="0">
              <a:buNone/>
            </a:pPr>
            <a:endParaRPr lang="en-US" sz="2000" dirty="0" smtClean="0"/>
          </a:p>
          <a:p>
            <a:pPr marL="457200" indent="-457200">
              <a:buFont typeface="+mj-lt"/>
              <a:buAutoNum type="arabicPeriod"/>
            </a:pPr>
            <a:r>
              <a:rPr lang="en-US" sz="2400" dirty="0" smtClean="0"/>
              <a:t>Increasing numbers of student’s with disabilities entering higher education </a:t>
            </a:r>
          </a:p>
          <a:p>
            <a:pPr marL="457200" indent="-457200">
              <a:buFont typeface="+mj-lt"/>
              <a:buAutoNum type="arabicPeriod"/>
            </a:pPr>
            <a:endParaRPr lang="en-US" sz="2400" dirty="0" smtClean="0"/>
          </a:p>
          <a:p>
            <a:pPr marL="457200" indent="-457200">
              <a:buFont typeface="+mj-lt"/>
              <a:buAutoNum type="arabicPeriod"/>
            </a:pPr>
            <a:r>
              <a:rPr lang="en-US" sz="2400" dirty="0" smtClean="0"/>
              <a:t>Greater implementation of online/e-learning technologies in higher education classrooms</a:t>
            </a:r>
          </a:p>
          <a:p>
            <a:pPr marL="457200" indent="-457200">
              <a:buFont typeface="+mj-lt"/>
              <a:buAutoNum type="arabicPeriod"/>
            </a:pPr>
            <a:endParaRPr lang="en-US" sz="2400" dirty="0"/>
          </a:p>
          <a:p>
            <a:pPr marL="457200" indent="-457200">
              <a:buFont typeface="+mj-lt"/>
              <a:buAutoNum type="arabicPeriod"/>
            </a:pPr>
            <a:r>
              <a:rPr lang="en-US" sz="2400" dirty="0" smtClean="0"/>
              <a:t>Growing number of legal challenges/judgments in higher education by students with sensory impairments</a:t>
            </a:r>
          </a:p>
          <a:p>
            <a:pPr marL="0" indent="0"/>
            <a:endParaRPr lang="en-US" sz="2800" dirty="0" smtClean="0"/>
          </a:p>
        </p:txBody>
      </p:sp>
    </p:spTree>
    <p:extLst>
      <p:ext uri="{BB962C8B-B14F-4D97-AF65-F5344CB8AC3E}">
        <p14:creationId xmlns:p14="http://schemas.microsoft.com/office/powerpoint/2010/main" val="8750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 Accessibility</a:t>
            </a:r>
            <a:endParaRPr lang="en-US" dirty="0"/>
          </a:p>
        </p:txBody>
      </p:sp>
      <p:sp>
        <p:nvSpPr>
          <p:cNvPr id="3" name="Content Placeholder 2"/>
          <p:cNvSpPr>
            <a:spLocks noGrp="1"/>
          </p:cNvSpPr>
          <p:nvPr>
            <p:ph sz="half" idx="1"/>
          </p:nvPr>
        </p:nvSpPr>
        <p:spPr>
          <a:xfrm>
            <a:off x="2133600" y="1524000"/>
            <a:ext cx="8534400" cy="5175015"/>
          </a:xfrm>
        </p:spPr>
        <p:txBody>
          <a:bodyPr>
            <a:normAutofit fontScale="77500" lnSpcReduction="20000"/>
          </a:bodyPr>
          <a:lstStyle/>
          <a:p>
            <a:r>
              <a:rPr lang="en-US" dirty="0" err="1" smtClean="0"/>
              <a:t>VoiceOver</a:t>
            </a:r>
            <a:endParaRPr lang="en-US" dirty="0" smtClean="0"/>
          </a:p>
          <a:p>
            <a:r>
              <a:rPr lang="en-US" dirty="0" err="1" smtClean="0"/>
              <a:t>SpeakScreen</a:t>
            </a:r>
            <a:endParaRPr lang="en-US" dirty="0" smtClean="0"/>
          </a:p>
          <a:p>
            <a:r>
              <a:rPr lang="en-US" dirty="0" smtClean="0"/>
              <a:t>Siri</a:t>
            </a:r>
          </a:p>
          <a:p>
            <a:r>
              <a:rPr lang="en-US" dirty="0" smtClean="0"/>
              <a:t>Dictation</a:t>
            </a:r>
          </a:p>
          <a:p>
            <a:r>
              <a:rPr lang="en-US" dirty="0" smtClean="0"/>
              <a:t>Zoom</a:t>
            </a:r>
          </a:p>
          <a:p>
            <a:r>
              <a:rPr lang="en-US" dirty="0" smtClean="0"/>
              <a:t>Font Adjustments</a:t>
            </a:r>
          </a:p>
          <a:p>
            <a:r>
              <a:rPr lang="en-US" dirty="0" smtClean="0"/>
              <a:t>Invert Colors and Grayscale</a:t>
            </a:r>
          </a:p>
          <a:p>
            <a:r>
              <a:rPr lang="en-US" dirty="0" err="1" smtClean="0"/>
              <a:t>AssistiveTouch</a:t>
            </a:r>
            <a:endParaRPr lang="en-US" dirty="0" smtClean="0"/>
          </a:p>
          <a:p>
            <a:r>
              <a:rPr lang="en-US" dirty="0" smtClean="0"/>
              <a:t>Switch Control</a:t>
            </a:r>
          </a:p>
          <a:p>
            <a:r>
              <a:rPr lang="en-US" dirty="0" smtClean="0"/>
              <a:t>Touch Accommodations</a:t>
            </a:r>
          </a:p>
          <a:p>
            <a:r>
              <a:rPr lang="en-US" dirty="0" smtClean="0"/>
              <a:t>Predictive Text</a:t>
            </a:r>
          </a:p>
          <a:p>
            <a:r>
              <a:rPr lang="en-US" dirty="0" smtClean="0"/>
              <a:t>Guided Access</a:t>
            </a:r>
          </a:p>
          <a:p>
            <a:r>
              <a:rPr lang="en-US" dirty="0" smtClean="0"/>
              <a:t>Keyboard Shortcuts</a:t>
            </a:r>
          </a:p>
          <a:p>
            <a:r>
              <a:rPr lang="en-US" dirty="0" smtClean="0"/>
              <a:t>Safari Reader</a:t>
            </a:r>
          </a:p>
          <a:p>
            <a:r>
              <a:rPr lang="en-US" dirty="0" smtClean="0"/>
              <a:t>Dictionary</a:t>
            </a:r>
          </a:p>
          <a:p>
            <a:endParaRPr lang="en-US" dirty="0" smtClean="0"/>
          </a:p>
          <a:p>
            <a:endParaRPr lang="en-US" dirty="0"/>
          </a:p>
        </p:txBody>
      </p:sp>
    </p:spTree>
    <p:extLst>
      <p:ext uri="{BB962C8B-B14F-4D97-AF65-F5344CB8AC3E}">
        <p14:creationId xmlns:p14="http://schemas.microsoft.com/office/powerpoint/2010/main" val="3505219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
            <a:ext cx="7407393" cy="1143000"/>
          </a:xfrm>
        </p:spPr>
        <p:txBody>
          <a:bodyPr/>
          <a:lstStyle/>
          <a:p>
            <a:r>
              <a:rPr lang="en-US" dirty="0" smtClean="0"/>
              <a:t>VoiceOver Gesture Resources</a:t>
            </a:r>
            <a:endParaRPr lang="en-US" dirty="0"/>
          </a:p>
        </p:txBody>
      </p:sp>
      <p:sp>
        <p:nvSpPr>
          <p:cNvPr id="5" name="Content Placeholder 4"/>
          <p:cNvSpPr>
            <a:spLocks noGrp="1"/>
          </p:cNvSpPr>
          <p:nvPr>
            <p:ph idx="1"/>
          </p:nvPr>
        </p:nvSpPr>
        <p:spPr>
          <a:xfrm>
            <a:off x="762000" y="1295400"/>
            <a:ext cx="7990652" cy="4241800"/>
          </a:xfrm>
        </p:spPr>
        <p:txBody>
          <a:bodyPr/>
          <a:lstStyle/>
          <a:p>
            <a:r>
              <a:rPr lang="en-US" dirty="0" smtClean="0"/>
              <a:t>Hadley School for the Blind: You Tube Video</a:t>
            </a:r>
          </a:p>
          <a:p>
            <a:pPr marL="0" indent="0">
              <a:buNone/>
            </a:pPr>
            <a:r>
              <a:rPr lang="en-US" sz="2800" dirty="0">
                <a:hlinkClick r:id="rId3"/>
              </a:rPr>
              <a:t>http://</a:t>
            </a:r>
            <a:r>
              <a:rPr lang="en-US" sz="2800" dirty="0" smtClean="0">
                <a:hlinkClick r:id="rId3"/>
              </a:rPr>
              <a:t>www.youtube.com/watch?v=WKzdHH_kNcw</a:t>
            </a:r>
            <a:endParaRPr lang="en-US" sz="2800" dirty="0" smtClean="0"/>
          </a:p>
          <a:p>
            <a:pPr marL="0" indent="0">
              <a:buNone/>
            </a:pPr>
            <a:endParaRPr lang="en-US" sz="2800" dirty="0"/>
          </a:p>
          <a:p>
            <a:r>
              <a:rPr lang="en-US" sz="2800" dirty="0" smtClean="0"/>
              <a:t>Audible Sight: List of Gestures</a:t>
            </a:r>
          </a:p>
          <a:p>
            <a:pPr marL="0" indent="0">
              <a:buNone/>
            </a:pPr>
            <a:r>
              <a:rPr lang="en-US" sz="2800" dirty="0">
                <a:hlinkClick r:id="rId4"/>
              </a:rPr>
              <a:t>http://audiblesight.com/?</a:t>
            </a:r>
            <a:r>
              <a:rPr lang="en-US" sz="2800" dirty="0" smtClean="0">
                <a:hlinkClick r:id="rId4"/>
              </a:rPr>
              <a:t>page_id=1505</a:t>
            </a:r>
            <a:r>
              <a:rPr lang="en-US" sz="2800" dirty="0" smtClean="0"/>
              <a:t> </a:t>
            </a:r>
          </a:p>
          <a:p>
            <a:pPr marL="0" indent="0">
              <a:buNone/>
            </a:pPr>
            <a:endParaRPr lang="en-US" sz="2800" dirty="0"/>
          </a:p>
          <a:p>
            <a:r>
              <a:rPr lang="en-US" sz="2800" dirty="0" smtClean="0"/>
              <a:t>Using the Rotor Feature in iOS 7: You Tube Video</a:t>
            </a:r>
          </a:p>
          <a:p>
            <a:pPr marL="0" indent="0">
              <a:buNone/>
            </a:pPr>
            <a:r>
              <a:rPr lang="en-US" sz="2800" dirty="0">
                <a:hlinkClick r:id="rId5"/>
              </a:rPr>
              <a:t>http://</a:t>
            </a:r>
            <a:r>
              <a:rPr lang="en-US" sz="2800" dirty="0" smtClean="0">
                <a:hlinkClick r:id="rId5"/>
              </a:rPr>
              <a:t>www.youtube.com/watch?v=HaU_uhZl7ZQ</a:t>
            </a:r>
            <a:r>
              <a:rPr lang="en-US" sz="2800" dirty="0" smtClean="0"/>
              <a:t> </a:t>
            </a:r>
          </a:p>
          <a:p>
            <a:pPr marL="0" indent="0">
              <a:buNone/>
            </a:pPr>
            <a:endParaRPr lang="en-US" sz="2800" dirty="0"/>
          </a:p>
        </p:txBody>
      </p:sp>
    </p:spTree>
    <p:extLst>
      <p:ext uri="{BB962C8B-B14F-4D97-AF65-F5344CB8AC3E}">
        <p14:creationId xmlns:p14="http://schemas.microsoft.com/office/powerpoint/2010/main" val="1528750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407393" cy="1143000"/>
          </a:xfrm>
        </p:spPr>
        <p:txBody>
          <a:bodyPr/>
          <a:lstStyle/>
          <a:p>
            <a:r>
              <a:rPr lang="en-US" dirty="0" smtClean="0"/>
              <a:t>Braille Displays &amp; iOS</a:t>
            </a:r>
            <a:endParaRPr lang="en-US" dirty="0"/>
          </a:p>
        </p:txBody>
      </p:sp>
      <p:sp>
        <p:nvSpPr>
          <p:cNvPr id="5" name="Content Placeholder 4"/>
          <p:cNvSpPr>
            <a:spLocks noGrp="1"/>
          </p:cNvSpPr>
          <p:nvPr>
            <p:ph idx="1"/>
          </p:nvPr>
        </p:nvSpPr>
        <p:spPr>
          <a:xfrm>
            <a:off x="381000" y="1219200"/>
            <a:ext cx="8610600" cy="5029200"/>
          </a:xfrm>
        </p:spPr>
        <p:txBody>
          <a:bodyPr>
            <a:normAutofit fontScale="70000" lnSpcReduction="20000"/>
          </a:bodyPr>
          <a:lstStyle/>
          <a:p>
            <a:r>
              <a:rPr lang="en-US" sz="3600" dirty="0" smtClean="0"/>
              <a:t>Compatibility of iOS Devices with Braille Displays</a:t>
            </a:r>
          </a:p>
          <a:p>
            <a:pPr lvl="1"/>
            <a:r>
              <a:rPr lang="en-US" sz="3100" dirty="0" smtClean="0"/>
              <a:t>iPhone (3Gs) or later</a:t>
            </a:r>
          </a:p>
          <a:p>
            <a:pPr lvl="1"/>
            <a:r>
              <a:rPr lang="en-US" sz="3100" dirty="0" smtClean="0"/>
              <a:t>iPad Air &amp; Mini</a:t>
            </a:r>
          </a:p>
          <a:p>
            <a:pPr lvl="1"/>
            <a:r>
              <a:rPr lang="en-US" sz="3100" dirty="0" smtClean="0"/>
              <a:t>iPod (3</a:t>
            </a:r>
            <a:r>
              <a:rPr lang="en-US" sz="3100" baseline="30000" dirty="0" smtClean="0"/>
              <a:t>rd</a:t>
            </a:r>
            <a:r>
              <a:rPr lang="en-US" sz="3100" dirty="0" smtClean="0"/>
              <a:t> gen) or later</a:t>
            </a:r>
          </a:p>
          <a:p>
            <a:pPr lvl="1"/>
            <a:r>
              <a:rPr lang="en-US" sz="3100" dirty="0" smtClean="0"/>
              <a:t>Latest iOS software installed</a:t>
            </a:r>
          </a:p>
          <a:p>
            <a:r>
              <a:rPr lang="en-US" sz="4000" dirty="0" smtClean="0"/>
              <a:t>Support for more than 40 wireless Braille displays </a:t>
            </a:r>
          </a:p>
          <a:p>
            <a:pPr lvl="1"/>
            <a:r>
              <a:rPr lang="en-US" sz="3100" dirty="0" smtClean="0"/>
              <a:t>Freedom Scientific</a:t>
            </a:r>
          </a:p>
          <a:p>
            <a:pPr lvl="1"/>
            <a:r>
              <a:rPr lang="en-US" sz="3100" dirty="0" smtClean="0"/>
              <a:t>HumanWare</a:t>
            </a:r>
          </a:p>
          <a:p>
            <a:pPr lvl="1"/>
            <a:r>
              <a:rPr lang="en-US" sz="3100" dirty="0" smtClean="0"/>
              <a:t>GW Micro</a:t>
            </a:r>
          </a:p>
          <a:p>
            <a:r>
              <a:rPr lang="en-US" sz="4000" dirty="0" smtClean="0"/>
              <a:t>Support for 25 + Braille Table Languages</a:t>
            </a:r>
          </a:p>
          <a:p>
            <a:pPr marL="0" indent="0">
              <a:buNone/>
            </a:pPr>
            <a:r>
              <a:rPr lang="en-US" sz="2800" dirty="0"/>
              <a:t> </a:t>
            </a:r>
            <a:r>
              <a:rPr lang="en-US" sz="2800" dirty="0" smtClean="0"/>
              <a:t>                         </a:t>
            </a:r>
          </a:p>
          <a:p>
            <a:pPr marL="0" indent="0">
              <a:buNone/>
            </a:pPr>
            <a:r>
              <a:rPr lang="en-US" sz="2800" dirty="0" smtClean="0"/>
              <a:t>                     For complete list of supported displays &amp; languages</a:t>
            </a:r>
            <a:r>
              <a:rPr lang="en-US" sz="2800" dirty="0"/>
              <a:t>, visit: </a:t>
            </a:r>
            <a:endParaRPr lang="en-US" sz="2800" dirty="0" smtClean="0"/>
          </a:p>
          <a:p>
            <a:pPr marL="0" indent="0">
              <a:buNone/>
            </a:pPr>
            <a:r>
              <a:rPr lang="en-US" sz="2800" dirty="0" smtClean="0"/>
              <a:t>                    </a:t>
            </a:r>
            <a:r>
              <a:rPr lang="en-US" sz="2800" dirty="0" smtClean="0">
                <a:hlinkClick r:id="rId3"/>
              </a:rPr>
              <a:t>https</a:t>
            </a:r>
            <a:r>
              <a:rPr lang="en-US" sz="2800" dirty="0">
                <a:hlinkClick r:id="rId3"/>
              </a:rPr>
              <a:t>://</a:t>
            </a:r>
            <a:r>
              <a:rPr lang="en-US" sz="2800" dirty="0" smtClean="0">
                <a:hlinkClick r:id="rId3"/>
              </a:rPr>
              <a:t>www.apple.com/accessibility/ios/braille-display.html</a:t>
            </a:r>
            <a:endParaRPr lang="en-US" sz="2800" dirty="0" smtClean="0"/>
          </a:p>
          <a:p>
            <a:pPr marL="0" indent="0">
              <a:buNone/>
            </a:pPr>
            <a:r>
              <a:rPr lang="en-US" sz="2800" dirty="0" smtClean="0"/>
              <a:t> </a:t>
            </a:r>
            <a:endParaRPr lang="en-US" sz="2800" dirty="0"/>
          </a:p>
        </p:txBody>
      </p:sp>
    </p:spTree>
    <p:extLst>
      <p:ext uri="{BB962C8B-B14F-4D97-AF65-F5344CB8AC3E}">
        <p14:creationId xmlns:p14="http://schemas.microsoft.com/office/powerpoint/2010/main" val="21228031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600" dirty="0" smtClean="0">
                <a:cs typeface="+mj-cs"/>
              </a:rPr>
              <a:t>Pairing Braille Display with iOS Device</a:t>
            </a:r>
            <a:endParaRPr lang="en-US" sz="3600" dirty="0">
              <a:cs typeface="+mj-cs"/>
            </a:endParaRPr>
          </a:p>
        </p:txBody>
      </p:sp>
      <p:sp>
        <p:nvSpPr>
          <p:cNvPr id="2" name="Content Placeholder 1"/>
          <p:cNvSpPr>
            <a:spLocks noGrp="1"/>
          </p:cNvSpPr>
          <p:nvPr>
            <p:ph idx="1"/>
          </p:nvPr>
        </p:nvSpPr>
        <p:spPr>
          <a:xfrm>
            <a:off x="381000" y="1295400"/>
            <a:ext cx="8382000" cy="4241800"/>
          </a:xfrm>
        </p:spPr>
        <p:txBody>
          <a:bodyPr>
            <a:noAutofit/>
          </a:bodyPr>
          <a:lstStyle/>
          <a:p>
            <a:pPr>
              <a:defRPr/>
            </a:pPr>
            <a:r>
              <a:rPr lang="en-US" sz="2800" dirty="0" smtClean="0"/>
              <a:t>Focus 40 Blue Classic (Freedom Scientific)</a:t>
            </a:r>
          </a:p>
          <a:p>
            <a:pPr lvl="1">
              <a:defRPr/>
            </a:pPr>
            <a:r>
              <a:rPr lang="en-US" sz="2400" dirty="0" smtClean="0"/>
              <a:t>Out of the box connectivity (no extra software to install)</a:t>
            </a:r>
          </a:p>
          <a:p>
            <a:pPr lvl="1">
              <a:defRPr/>
            </a:pPr>
            <a:r>
              <a:rPr lang="en-US" sz="2400" dirty="0"/>
              <a:t>USB &amp; Bluetooth connectivity</a:t>
            </a:r>
          </a:p>
          <a:p>
            <a:pPr lvl="1">
              <a:defRPr/>
            </a:pPr>
            <a:r>
              <a:rPr lang="en-US" sz="2400" dirty="0" smtClean="0"/>
              <a:t>User friendly 8 dot keyboard</a:t>
            </a:r>
          </a:p>
          <a:p>
            <a:pPr lvl="1">
              <a:defRPr/>
            </a:pPr>
            <a:r>
              <a:rPr lang="en-US" sz="2400" dirty="0" smtClean="0"/>
              <a:t>Compact, easy to carry design</a:t>
            </a:r>
          </a:p>
          <a:p>
            <a:pPr>
              <a:defRPr/>
            </a:pPr>
            <a:r>
              <a:rPr lang="en-US" sz="2800" dirty="0" smtClean="0"/>
              <a:t>For more information on Focus 40 Braille displays</a:t>
            </a:r>
            <a:r>
              <a:rPr lang="en-US" sz="2800" dirty="0"/>
              <a:t>, visit: </a:t>
            </a:r>
            <a:endParaRPr lang="en-US" sz="2800" dirty="0" smtClean="0"/>
          </a:p>
          <a:p>
            <a:pPr marL="0" indent="0">
              <a:buNone/>
              <a:defRPr/>
            </a:pPr>
            <a:r>
              <a:rPr lang="en-US" sz="2400" dirty="0" smtClean="0">
                <a:hlinkClick r:id="rId3"/>
              </a:rPr>
              <a:t>http</a:t>
            </a:r>
            <a:r>
              <a:rPr lang="en-US" sz="2400" dirty="0">
                <a:hlinkClick r:id="rId3"/>
              </a:rPr>
              <a:t>://</a:t>
            </a:r>
            <a:r>
              <a:rPr lang="en-US" sz="2400" dirty="0" smtClean="0">
                <a:hlinkClick r:id="rId3"/>
              </a:rPr>
              <a:t>www.freedomscientific.com/Products/Blindness/Focus40BrailleDisplay</a:t>
            </a:r>
            <a:endParaRPr lang="en-US" sz="2400" dirty="0" smtClean="0"/>
          </a:p>
          <a:p>
            <a:pPr marL="0" indent="0">
              <a:buNone/>
              <a:defRPr/>
            </a:pPr>
            <a:endParaRPr lang="en-US" sz="2400" dirty="0" smtClean="0"/>
          </a:p>
          <a:p>
            <a:pPr lvl="1">
              <a:defRPr/>
            </a:pPr>
            <a:endParaRPr lang="en-US" sz="2400" dirty="0" smtClean="0"/>
          </a:p>
          <a:p>
            <a:pPr lvl="1">
              <a:defRPr/>
            </a:pPr>
            <a:endParaRPr lang="en-US" sz="2400" dirty="0"/>
          </a:p>
          <a:p>
            <a:pPr>
              <a:defRPr/>
            </a:pPr>
            <a:endParaRPr lang="en-US" sz="2800" dirty="0" smtClean="0"/>
          </a:p>
          <a:p>
            <a:pPr marL="0" indent="0">
              <a:buNone/>
              <a:defRPr/>
            </a:pPr>
            <a:endParaRPr lang="en-US" sz="1800" dirty="0"/>
          </a:p>
        </p:txBody>
      </p:sp>
    </p:spTree>
    <p:extLst>
      <p:ext uri="{BB962C8B-B14F-4D97-AF65-F5344CB8AC3E}">
        <p14:creationId xmlns:p14="http://schemas.microsoft.com/office/powerpoint/2010/main" val="3891672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Braille Display, Cont. </a:t>
            </a:r>
            <a:endParaRPr lang="en-US" dirty="0"/>
          </a:p>
        </p:txBody>
      </p:sp>
      <p:sp>
        <p:nvSpPr>
          <p:cNvPr id="4" name="Content Placeholder 3"/>
          <p:cNvSpPr>
            <a:spLocks noGrp="1"/>
          </p:cNvSpPr>
          <p:nvPr>
            <p:ph idx="1"/>
          </p:nvPr>
        </p:nvSpPr>
        <p:spPr>
          <a:xfrm>
            <a:off x="533400" y="1371600"/>
            <a:ext cx="7990652" cy="4241800"/>
          </a:xfrm>
        </p:spPr>
        <p:txBody>
          <a:bodyPr>
            <a:normAutofit lnSpcReduction="10000"/>
          </a:bodyPr>
          <a:lstStyle/>
          <a:p>
            <a:r>
              <a:rPr lang="en-US" dirty="0" smtClean="0"/>
              <a:t>3 Things You Need to Know Before Pairing</a:t>
            </a:r>
          </a:p>
          <a:p>
            <a:pPr marL="1371600" lvl="2" indent="-514350">
              <a:buFont typeface="+mj-lt"/>
              <a:buAutoNum type="arabicPeriod"/>
            </a:pPr>
            <a:r>
              <a:rPr lang="en-US" dirty="0" smtClean="0"/>
              <a:t>How to set the display for Bluetooth communication</a:t>
            </a:r>
          </a:p>
          <a:p>
            <a:pPr marL="1371600" lvl="2" indent="-514350">
              <a:buFont typeface="+mj-lt"/>
              <a:buAutoNum type="arabicPeriod"/>
            </a:pPr>
            <a:r>
              <a:rPr lang="en-US" dirty="0" smtClean="0"/>
              <a:t>How to set the display so that it is discoverable by another device</a:t>
            </a:r>
          </a:p>
          <a:p>
            <a:pPr marL="1371600" lvl="2" indent="-514350">
              <a:buFont typeface="+mj-lt"/>
              <a:buAutoNum type="arabicPeriod"/>
            </a:pPr>
            <a:r>
              <a:rPr lang="en-US" dirty="0" smtClean="0"/>
              <a:t>The </a:t>
            </a:r>
            <a:r>
              <a:rPr lang="en-US" dirty="0"/>
              <a:t>B</a:t>
            </a:r>
            <a:r>
              <a:rPr lang="en-US" dirty="0" smtClean="0"/>
              <a:t>luetooth pairing code for device</a:t>
            </a:r>
          </a:p>
          <a:p>
            <a:pPr marL="514350" indent="-457200"/>
            <a:r>
              <a:rPr lang="en-US" dirty="0" smtClean="0"/>
              <a:t>Vary from Device to Device</a:t>
            </a:r>
          </a:p>
          <a:p>
            <a:pPr marL="914400" lvl="1" indent="-457200"/>
            <a:r>
              <a:rPr lang="en-US" sz="2200" dirty="0" smtClean="0"/>
              <a:t>HIMS &amp; Freedom Scientific Code: 0000</a:t>
            </a:r>
          </a:p>
          <a:p>
            <a:pPr marL="914400" lvl="1" indent="-457200"/>
            <a:r>
              <a:rPr lang="en-US" sz="2200" dirty="0" smtClean="0"/>
              <a:t>Humanware: 1234</a:t>
            </a:r>
          </a:p>
          <a:p>
            <a:pPr marL="914400" lvl="1" indent="-457200"/>
            <a:r>
              <a:rPr lang="en-US" sz="2200" dirty="0" smtClean="0"/>
              <a:t>Contact the manufacturer for correct pairing code! </a:t>
            </a:r>
          </a:p>
          <a:p>
            <a:pPr marL="1371600" lvl="2" indent="-514350">
              <a:buFont typeface="+mj-lt"/>
              <a:buAutoNum type="arabicPeriod"/>
            </a:pPr>
            <a:endParaRPr lang="en-US" dirty="0"/>
          </a:p>
          <a:p>
            <a:pPr marL="857250" lvl="2" indent="0">
              <a:buNone/>
            </a:pPr>
            <a:endParaRPr lang="en-US" dirty="0"/>
          </a:p>
        </p:txBody>
      </p:sp>
    </p:spTree>
    <p:extLst>
      <p:ext uri="{BB962C8B-B14F-4D97-AF65-F5344CB8AC3E}">
        <p14:creationId xmlns:p14="http://schemas.microsoft.com/office/powerpoint/2010/main" val="3155871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407393" cy="1143000"/>
          </a:xfrm>
        </p:spPr>
        <p:txBody>
          <a:bodyPr>
            <a:noAutofit/>
          </a:bodyPr>
          <a:lstStyle/>
          <a:p>
            <a:r>
              <a:rPr lang="en-US" sz="4000" dirty="0" smtClean="0"/>
              <a:t>Steps for Pairing Display</a:t>
            </a:r>
            <a:endParaRPr lang="en-US" sz="4000" dirty="0"/>
          </a:p>
        </p:txBody>
      </p:sp>
      <p:sp>
        <p:nvSpPr>
          <p:cNvPr id="3" name="Content Placeholder 2"/>
          <p:cNvSpPr>
            <a:spLocks noGrp="1"/>
          </p:cNvSpPr>
          <p:nvPr>
            <p:ph idx="1"/>
          </p:nvPr>
        </p:nvSpPr>
        <p:spPr>
          <a:xfrm>
            <a:off x="457200" y="1143000"/>
            <a:ext cx="8229600" cy="4241800"/>
          </a:xfrm>
        </p:spPr>
        <p:txBody>
          <a:bodyPr>
            <a:noAutofit/>
          </a:bodyPr>
          <a:lstStyle/>
          <a:p>
            <a:pPr marL="457200" indent="-457200">
              <a:buAutoNum type="arabicPeriod"/>
            </a:pPr>
            <a:r>
              <a:rPr lang="en-US" sz="2400" dirty="0" smtClean="0"/>
              <a:t>Make sure that VoiceOver is turned on.</a:t>
            </a:r>
          </a:p>
          <a:p>
            <a:pPr marL="457200" indent="-457200">
              <a:buAutoNum type="arabicPeriod"/>
            </a:pPr>
            <a:endParaRPr lang="en-US" sz="2400" dirty="0"/>
          </a:p>
          <a:p>
            <a:pPr marL="0" indent="0">
              <a:buNone/>
            </a:pPr>
            <a:r>
              <a:rPr lang="en-US" sz="2400" dirty="0" smtClean="0"/>
              <a:t>2. Make sure that your display is turned on and discoverable (Open VoiceOver Braille Settings on iOS device).</a:t>
            </a:r>
          </a:p>
          <a:p>
            <a:pPr marL="0" indent="0">
              <a:buNone/>
            </a:pPr>
            <a:endParaRPr lang="en-US" sz="2400" dirty="0" smtClean="0"/>
          </a:p>
          <a:p>
            <a:pPr marL="0" indent="0">
              <a:buNone/>
            </a:pPr>
            <a:r>
              <a:rPr lang="en-US" sz="2400" dirty="0" smtClean="0"/>
              <a:t>3. If Bluetooth is not activated, you will be prompted to turn it   on in the Braille settings.</a:t>
            </a:r>
          </a:p>
          <a:p>
            <a:pPr marL="0" indent="0">
              <a:buNone/>
            </a:pPr>
            <a:endParaRPr lang="en-US" sz="2400" dirty="0" smtClean="0"/>
          </a:p>
          <a:p>
            <a:pPr marL="0" indent="0">
              <a:buNone/>
            </a:pPr>
            <a:r>
              <a:rPr lang="en-US" sz="2400" dirty="0" smtClean="0"/>
              <a:t>4. Once Bluetooth is on and has found the display, select the display. You will be prompted to enter the pairing code.  </a:t>
            </a:r>
          </a:p>
          <a:p>
            <a:pPr marL="0" indent="0">
              <a:buNone/>
            </a:pPr>
            <a:endParaRPr lang="en-US" sz="2400" dirty="0" smtClean="0"/>
          </a:p>
          <a:p>
            <a:pPr marL="0" indent="0">
              <a:buNone/>
            </a:pPr>
            <a:r>
              <a:rPr lang="en-US" sz="2400" dirty="0" smtClean="0"/>
              <a:t>                        5. Enter the pairing code and select OK.</a:t>
            </a:r>
          </a:p>
        </p:txBody>
      </p:sp>
    </p:spTree>
    <p:extLst>
      <p:ext uri="{BB962C8B-B14F-4D97-AF65-F5344CB8AC3E}">
        <p14:creationId xmlns:p14="http://schemas.microsoft.com/office/powerpoint/2010/main" val="2827494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Braille Display Resources</a:t>
            </a:r>
            <a:endParaRPr lang="en-US" dirty="0"/>
          </a:p>
        </p:txBody>
      </p:sp>
      <p:sp>
        <p:nvSpPr>
          <p:cNvPr id="3" name="Content Placeholder 2"/>
          <p:cNvSpPr>
            <a:spLocks noGrp="1"/>
          </p:cNvSpPr>
          <p:nvPr>
            <p:ph idx="1"/>
          </p:nvPr>
        </p:nvSpPr>
        <p:spPr/>
        <p:txBody>
          <a:bodyPr>
            <a:noAutofit/>
          </a:bodyPr>
          <a:lstStyle/>
          <a:p>
            <a:r>
              <a:rPr lang="en-US" sz="2800" dirty="0" smtClean="0"/>
              <a:t>You Tube Pairing Video- Step by Step with iOS </a:t>
            </a:r>
          </a:p>
          <a:p>
            <a:pPr marL="0" indent="0">
              <a:buNone/>
            </a:pPr>
            <a:r>
              <a:rPr lang="en-US" sz="2800" dirty="0">
                <a:hlinkClick r:id="rId3"/>
              </a:rPr>
              <a:t>https://</a:t>
            </a:r>
            <a:r>
              <a:rPr lang="en-US" sz="2800" dirty="0" smtClean="0">
                <a:hlinkClick r:id="rId3"/>
              </a:rPr>
              <a:t>www.youtube.com/watch?v=1A_XdJipwYo</a:t>
            </a:r>
            <a:r>
              <a:rPr lang="en-US" sz="2800" dirty="0" smtClean="0"/>
              <a:t> </a:t>
            </a:r>
          </a:p>
          <a:p>
            <a:pPr marL="0" indent="0">
              <a:buNone/>
            </a:pPr>
            <a:endParaRPr lang="en-US" sz="2800" dirty="0"/>
          </a:p>
          <a:p>
            <a:r>
              <a:rPr lang="en-US" sz="2800" dirty="0" smtClean="0"/>
              <a:t>Focus 40 Blue Classic Navigation Keystrokes:</a:t>
            </a:r>
          </a:p>
          <a:p>
            <a:pPr marL="0" indent="0">
              <a:buNone/>
            </a:pPr>
            <a:r>
              <a:rPr lang="en-US" sz="2800" dirty="0">
                <a:hlinkClick r:id="rId4"/>
              </a:rPr>
              <a:t>http://</a:t>
            </a:r>
            <a:r>
              <a:rPr lang="en-US" sz="2800" dirty="0" smtClean="0">
                <a:hlinkClick r:id="rId4"/>
              </a:rPr>
              <a:t>support.apple.com/en-us/HT202123</a:t>
            </a:r>
            <a:r>
              <a:rPr lang="en-US" sz="2800" dirty="0" smtClean="0"/>
              <a:t>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541704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Built-in Tools to Test for Accessibility</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t>Microsoft Office (PC ONLY)</a:t>
            </a:r>
          </a:p>
          <a:p>
            <a:r>
              <a:rPr lang="en-US" dirty="0" smtClean="0"/>
              <a:t>Microsoft Accessibility Checker</a:t>
            </a:r>
            <a:endParaRPr lang="en-US" dirty="0"/>
          </a:p>
          <a:p>
            <a:endParaRPr lang="en-US" dirty="0" smtClean="0"/>
          </a:p>
          <a:p>
            <a:pPr marL="0" indent="0">
              <a:buNone/>
            </a:pPr>
            <a:r>
              <a:rPr lang="en-US" b="1" dirty="0" smtClean="0"/>
              <a:t>MAC</a:t>
            </a:r>
          </a:p>
          <a:p>
            <a:r>
              <a:rPr lang="en-US" dirty="0" smtClean="0"/>
              <a:t>Text to Speech Software and Voiceover</a:t>
            </a:r>
            <a:endParaRPr lang="en-US" dirty="0"/>
          </a:p>
        </p:txBody>
      </p:sp>
      <p:sp>
        <p:nvSpPr>
          <p:cNvPr id="4" name="Content Placeholder 3"/>
          <p:cNvSpPr>
            <a:spLocks noGrp="1"/>
          </p:cNvSpPr>
          <p:nvPr>
            <p:ph sz="half" idx="2"/>
          </p:nvPr>
        </p:nvSpPr>
        <p:spPr>
          <a:xfrm>
            <a:off x="4800600" y="1600200"/>
            <a:ext cx="3636903" cy="4260615"/>
          </a:xfrm>
        </p:spPr>
        <p:txBody>
          <a:bodyPr>
            <a:normAutofit lnSpcReduction="10000"/>
          </a:bodyPr>
          <a:lstStyle/>
          <a:p>
            <a:pPr marL="0" indent="0">
              <a:buNone/>
            </a:pPr>
            <a:r>
              <a:rPr lang="en-US" b="1" dirty="0" smtClean="0"/>
              <a:t>Adobe Reader</a:t>
            </a:r>
          </a:p>
          <a:p>
            <a:r>
              <a:rPr lang="en-US" dirty="0" smtClean="0"/>
              <a:t>Read Out Loud</a:t>
            </a:r>
          </a:p>
          <a:p>
            <a:endParaRPr lang="en-US" dirty="0"/>
          </a:p>
          <a:p>
            <a:pPr marL="0" indent="0">
              <a:buNone/>
            </a:pPr>
            <a:r>
              <a:rPr lang="en-US" b="1" dirty="0" smtClean="0"/>
              <a:t>Adobe Professional</a:t>
            </a:r>
          </a:p>
          <a:p>
            <a:r>
              <a:rPr lang="en-US" dirty="0" smtClean="0"/>
              <a:t>Accessibility Checker</a:t>
            </a:r>
            <a:endParaRPr lang="en-US" dirty="0"/>
          </a:p>
        </p:txBody>
      </p:sp>
    </p:spTree>
    <p:extLst>
      <p:ext uri="{BB962C8B-B14F-4D97-AF65-F5344CB8AC3E}">
        <p14:creationId xmlns:p14="http://schemas.microsoft.com/office/powerpoint/2010/main" val="1071064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z="2800" dirty="0"/>
              <a:t>Microsoft Office 2010 Built-In Accessibility Checker</a:t>
            </a:r>
          </a:p>
        </p:txBody>
      </p:sp>
      <p:sp>
        <p:nvSpPr>
          <p:cNvPr id="3" name="Content Placeholder 2"/>
          <p:cNvSpPr>
            <a:spLocks noGrp="1"/>
          </p:cNvSpPr>
          <p:nvPr>
            <p:ph idx="1"/>
          </p:nvPr>
        </p:nvSpPr>
        <p:spPr/>
        <p:txBody>
          <a:bodyPr>
            <a:normAutofit lnSpcReduction="10000"/>
          </a:bodyPr>
          <a:lstStyle/>
          <a:p>
            <a:pPr marL="274320" lvl="1">
              <a:spcBef>
                <a:spcPts val="600"/>
              </a:spcBef>
              <a:buClr>
                <a:schemeClr val="accent2"/>
              </a:buClr>
              <a:defRPr/>
            </a:pPr>
            <a:r>
              <a:rPr lang="en-US" dirty="0" smtClean="0"/>
              <a:t>File Menu, “Check for Issues,” and then “Check Accessibility”</a:t>
            </a:r>
          </a:p>
          <a:p>
            <a:pPr marL="274320" lvl="1">
              <a:spcBef>
                <a:spcPts val="600"/>
              </a:spcBef>
              <a:buClr>
                <a:schemeClr val="accent2"/>
              </a:buClr>
              <a:defRPr/>
            </a:pPr>
            <a:endParaRPr lang="en-US" dirty="0" smtClean="0"/>
          </a:p>
          <a:p>
            <a:pPr marL="0" indent="0">
              <a:buFont typeface="Times" charset="0"/>
              <a:buNone/>
              <a:defRPr/>
            </a:pPr>
            <a:endParaRPr lang="en-US" dirty="0" smtClean="0">
              <a:cs typeface="+mn-cs"/>
            </a:endParaRPr>
          </a:p>
          <a:p>
            <a:pPr marL="0" indent="0">
              <a:buFont typeface="Times" charset="0"/>
              <a:buNone/>
              <a:defRPr/>
            </a:pPr>
            <a:endParaRPr lang="en-US" dirty="0" smtClean="0">
              <a:cs typeface="+mn-cs"/>
            </a:endParaRPr>
          </a:p>
          <a:p>
            <a:pPr marL="0" indent="0">
              <a:buFont typeface="Times" charset="0"/>
              <a:buNone/>
              <a:defRPr/>
            </a:pPr>
            <a:endParaRPr lang="en-US" dirty="0" smtClean="0">
              <a:cs typeface="+mn-cs"/>
            </a:endParaRPr>
          </a:p>
          <a:p>
            <a:pPr marL="0" indent="0">
              <a:buFont typeface="Times" charset="0"/>
              <a:buNone/>
              <a:defRPr/>
            </a:pPr>
            <a:endParaRPr lang="en-US" dirty="0"/>
          </a:p>
          <a:p>
            <a:pPr marL="0" lvl="1" indent="0" algn="r">
              <a:spcBef>
                <a:spcPts val="600"/>
              </a:spcBef>
              <a:buClr>
                <a:schemeClr val="accent2"/>
              </a:buClr>
              <a:buFont typeface="Times" charset="0"/>
              <a:buNone/>
              <a:defRPr/>
            </a:pPr>
            <a:endParaRPr lang="en-US" sz="1600" dirty="0" smtClean="0"/>
          </a:p>
          <a:p>
            <a:pPr marL="0" lvl="1" indent="0" algn="r">
              <a:spcBef>
                <a:spcPts val="600"/>
              </a:spcBef>
              <a:buClr>
                <a:schemeClr val="accent2"/>
              </a:buClr>
              <a:buFont typeface="Times" charset="0"/>
              <a:buNone/>
              <a:defRPr/>
            </a:pPr>
            <a:r>
              <a:rPr lang="en-US" sz="1600" dirty="0" smtClean="0">
                <a:hlinkClick r:id="rId2"/>
              </a:rPr>
              <a:t>http://www.microsoft.com/enable/training/office2010/default.aspx</a:t>
            </a:r>
            <a:endParaRPr lang="en-US" sz="1600" dirty="0"/>
          </a:p>
        </p:txBody>
      </p:sp>
      <p:pic>
        <p:nvPicPr>
          <p:cNvPr id="6" name="Picture 2" descr="Check for Issues - Check Accessibility built in for Microsoft" title="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6172200" cy="299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09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4000" dirty="0" smtClean="0"/>
              <a:t>Adding Alt Text (Word, PPT)</a:t>
            </a:r>
            <a:endParaRPr lang="en-US" sz="4000" dirty="0"/>
          </a:p>
        </p:txBody>
      </p:sp>
      <p:sp>
        <p:nvSpPr>
          <p:cNvPr id="3" name="Content Placeholder 2"/>
          <p:cNvSpPr>
            <a:spLocks noGrp="1"/>
          </p:cNvSpPr>
          <p:nvPr>
            <p:ph idx="1"/>
          </p:nvPr>
        </p:nvSpPr>
        <p:spPr/>
        <p:txBody>
          <a:bodyPr/>
          <a:lstStyle/>
          <a:p>
            <a:r>
              <a:rPr lang="en-US" sz="1800" dirty="0"/>
              <a:t>Do one of the following:</a:t>
            </a:r>
          </a:p>
          <a:p>
            <a:pPr lvl="1"/>
            <a:r>
              <a:rPr lang="en-US" sz="1600" dirty="0"/>
              <a:t>For a shape, picture, chart, SmartArt graphic, or other object, right-click it, click </a:t>
            </a:r>
            <a:r>
              <a:rPr lang="en-US" sz="1600" b="1" dirty="0"/>
              <a:t>Format </a:t>
            </a:r>
            <a:r>
              <a:rPr lang="en-US" sz="1600" b="1" i="1" dirty="0"/>
              <a:t>object</a:t>
            </a:r>
            <a:r>
              <a:rPr lang="en-US" sz="1600" dirty="0"/>
              <a:t>, and then click the </a:t>
            </a:r>
            <a:r>
              <a:rPr lang="en-US" sz="1600" b="1" dirty="0"/>
              <a:t>Alt Text</a:t>
            </a:r>
            <a:r>
              <a:rPr lang="en-US" sz="1600" dirty="0"/>
              <a:t> </a:t>
            </a:r>
            <a:r>
              <a:rPr lang="en-US" sz="1600" dirty="0" smtClean="0"/>
              <a:t>pane.</a:t>
            </a:r>
          </a:p>
          <a:p>
            <a:pPr lvl="1"/>
            <a:r>
              <a:rPr lang="en-US" sz="1800" dirty="0" smtClean="0"/>
              <a:t>To </a:t>
            </a:r>
            <a:r>
              <a:rPr lang="en-US" sz="1800" dirty="0"/>
              <a:t>add Alt Text to the entire SmartArt graphic or chart, click the border of the SmartArt graphic or chart, and not an individual shape or piece. </a:t>
            </a:r>
            <a:endParaRPr lang="en-US" sz="1800" dirty="0" smtClean="0"/>
          </a:p>
          <a:p>
            <a:pPr lvl="1"/>
            <a:r>
              <a:rPr lang="en-US" sz="1800" dirty="0" smtClean="0"/>
              <a:t>For </a:t>
            </a:r>
            <a:r>
              <a:rPr lang="en-US" sz="1800" dirty="0"/>
              <a:t>a table, right-click the table, click </a:t>
            </a:r>
            <a:r>
              <a:rPr lang="en-US" sz="1800" b="1" dirty="0"/>
              <a:t>Table Properties</a:t>
            </a:r>
            <a:r>
              <a:rPr lang="en-US" sz="1800" dirty="0"/>
              <a:t>, and then click the </a:t>
            </a:r>
            <a:r>
              <a:rPr lang="en-US" sz="1800" b="1" dirty="0"/>
              <a:t>Alt Text</a:t>
            </a:r>
            <a:r>
              <a:rPr lang="en-US" sz="1800" dirty="0"/>
              <a:t> tab. </a:t>
            </a:r>
            <a:endParaRPr lang="en-US" sz="1800" dirty="0" smtClean="0"/>
          </a:p>
          <a:p>
            <a:pPr lvl="1"/>
            <a:endParaRPr lang="en-US" sz="1800" dirty="0"/>
          </a:p>
          <a:p>
            <a:r>
              <a:rPr lang="en-US" sz="1800" dirty="0"/>
              <a:t>In the </a:t>
            </a:r>
            <a:r>
              <a:rPr lang="en-US" sz="1800" b="1" dirty="0"/>
              <a:t>Description</a:t>
            </a:r>
            <a:r>
              <a:rPr lang="en-US" sz="1800" dirty="0"/>
              <a:t> box, enter an explanation of the shape, picture, chart, table, SmartArt graphic, or other object. This box should always be filled in. </a:t>
            </a:r>
            <a:endParaRPr lang="en-US" sz="1800" dirty="0" smtClean="0"/>
          </a:p>
          <a:p>
            <a:endParaRPr lang="en-US" sz="1800" dirty="0"/>
          </a:p>
          <a:p>
            <a:r>
              <a:rPr lang="en-US" sz="1800" dirty="0"/>
              <a:t>If you want, in the </a:t>
            </a:r>
            <a:r>
              <a:rPr lang="en-US" sz="1800" b="1" dirty="0"/>
              <a:t>Title</a:t>
            </a:r>
            <a:r>
              <a:rPr lang="en-US" sz="1800" dirty="0"/>
              <a:t> box, enter a brief summary. This box should </a:t>
            </a:r>
            <a:r>
              <a:rPr lang="en-US" sz="1800" b="1" u="sng" dirty="0"/>
              <a:t>only</a:t>
            </a:r>
            <a:r>
              <a:rPr lang="en-US" sz="1800" dirty="0"/>
              <a:t> be filled in if you are entering a detailed or long explanation in the </a:t>
            </a:r>
            <a:r>
              <a:rPr lang="en-US" sz="1800" b="1" dirty="0"/>
              <a:t>Description</a:t>
            </a:r>
            <a:r>
              <a:rPr lang="en-US" sz="1800" dirty="0"/>
              <a:t> box. </a:t>
            </a:r>
          </a:p>
        </p:txBody>
      </p:sp>
    </p:spTree>
    <p:extLst>
      <p:ext uri="{BB962C8B-B14F-4D97-AF65-F5344CB8AC3E}">
        <p14:creationId xmlns:p14="http://schemas.microsoft.com/office/powerpoint/2010/main" val="3243746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3" name="Content Placeholder 2"/>
          <p:cNvSpPr>
            <a:spLocks noGrp="1"/>
          </p:cNvSpPr>
          <p:nvPr>
            <p:ph idx="1"/>
          </p:nvPr>
        </p:nvSpPr>
        <p:spPr>
          <a:xfrm>
            <a:off x="1295400" y="1417638"/>
            <a:ext cx="7076252" cy="4241800"/>
          </a:xfrm>
        </p:spPr>
        <p:txBody>
          <a:bodyPr>
            <a:noAutofit/>
          </a:bodyPr>
          <a:lstStyle/>
          <a:p>
            <a:pPr marL="0" indent="0">
              <a:buNone/>
            </a:pPr>
            <a:r>
              <a:rPr lang="en-US" dirty="0" smtClean="0"/>
              <a:t>Biggest challenges are in supporting students with sensory impairments…</a:t>
            </a:r>
          </a:p>
          <a:p>
            <a:endParaRPr lang="en-US" dirty="0" smtClean="0"/>
          </a:p>
          <a:p>
            <a:r>
              <a:rPr lang="en-US" dirty="0" smtClean="0"/>
              <a:t>Establish meetings with Faculty</a:t>
            </a:r>
            <a:endParaRPr lang="en-US" dirty="0" smtClean="0"/>
          </a:p>
          <a:p>
            <a:r>
              <a:rPr lang="en-US" dirty="0" smtClean="0"/>
              <a:t>Determine Stakeholders:  Disability Services, Library</a:t>
            </a:r>
            <a:r>
              <a:rPr lang="en-US" dirty="0" smtClean="0"/>
              <a:t>, </a:t>
            </a:r>
            <a:r>
              <a:rPr lang="en-US" dirty="0" smtClean="0"/>
              <a:t>Student Services, IT, Center for Teaching, Distance Education, </a:t>
            </a:r>
            <a:r>
              <a:rPr lang="en-US" dirty="0" smtClean="0"/>
              <a:t>Legal, Academic Depts., and </a:t>
            </a:r>
            <a:r>
              <a:rPr lang="en-US" dirty="0" smtClean="0"/>
              <a:t>Compliance, Diversity and Ethics</a:t>
            </a:r>
            <a:endParaRPr lang="en-US" sz="1800" dirty="0"/>
          </a:p>
        </p:txBody>
      </p:sp>
    </p:spTree>
    <p:extLst>
      <p:ext uri="{BB962C8B-B14F-4D97-AF65-F5344CB8AC3E}">
        <p14:creationId xmlns:p14="http://schemas.microsoft.com/office/powerpoint/2010/main" val="1785106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4000" dirty="0" smtClean="0"/>
              <a:t>Making Alt Text Readily Available</a:t>
            </a:r>
            <a:endParaRPr lang="en-US" sz="4000" dirty="0"/>
          </a:p>
        </p:txBody>
      </p:sp>
      <p:sp>
        <p:nvSpPr>
          <p:cNvPr id="3" name="Content Placeholder 2"/>
          <p:cNvSpPr>
            <a:spLocks noGrp="1"/>
          </p:cNvSpPr>
          <p:nvPr>
            <p:ph sz="half" idx="1"/>
          </p:nvPr>
        </p:nvSpPr>
        <p:spPr/>
        <p:txBody>
          <a:bodyPr>
            <a:normAutofit lnSpcReduction="10000"/>
          </a:bodyPr>
          <a:lstStyle/>
          <a:p>
            <a:r>
              <a:rPr lang="en-US" sz="1600" dirty="0" smtClean="0"/>
              <a:t>Using the Quick Access Toolbar (Windows Only):</a:t>
            </a:r>
          </a:p>
          <a:p>
            <a:endParaRPr lang="en-US" sz="1600" dirty="0"/>
          </a:p>
          <a:p>
            <a:pPr>
              <a:buFont typeface="+mj-lt"/>
              <a:buAutoNum type="arabicPeriod"/>
            </a:pPr>
            <a:r>
              <a:rPr lang="en-US" sz="1600" dirty="0"/>
              <a:t>In the upper-left corner above the Ribbon, click </a:t>
            </a:r>
            <a:r>
              <a:rPr lang="en-US" sz="1600" b="1" dirty="0"/>
              <a:t>Customize Quick Access Toolbar</a:t>
            </a:r>
            <a:r>
              <a:rPr lang="en-US" sz="1600" dirty="0"/>
              <a:t> .</a:t>
            </a:r>
          </a:p>
          <a:p>
            <a:pPr>
              <a:buFont typeface="+mj-lt"/>
              <a:buAutoNum type="arabicPeriod"/>
            </a:pPr>
            <a:r>
              <a:rPr lang="en-US" sz="1600" dirty="0"/>
              <a:t>Click </a:t>
            </a:r>
            <a:r>
              <a:rPr lang="en-US" sz="1600" b="1" dirty="0"/>
              <a:t>More Commands</a:t>
            </a:r>
            <a:r>
              <a:rPr lang="en-US" sz="1600" dirty="0"/>
              <a:t>, and then under </a:t>
            </a:r>
            <a:r>
              <a:rPr lang="en-US" sz="1600" b="1" dirty="0"/>
              <a:t>Choose commands from</a:t>
            </a:r>
            <a:r>
              <a:rPr lang="en-US" sz="1600" dirty="0"/>
              <a:t> click </a:t>
            </a:r>
            <a:r>
              <a:rPr lang="en-US" sz="1600" b="1" dirty="0"/>
              <a:t>Commands Not in the Ribbon</a:t>
            </a:r>
            <a:r>
              <a:rPr lang="en-US" sz="1600" dirty="0"/>
              <a:t>.</a:t>
            </a:r>
          </a:p>
          <a:p>
            <a:pPr>
              <a:buFont typeface="+mj-lt"/>
              <a:buAutoNum type="arabicPeriod"/>
            </a:pPr>
            <a:r>
              <a:rPr lang="en-US" sz="1600" dirty="0"/>
              <a:t>Click </a:t>
            </a:r>
            <a:r>
              <a:rPr lang="en-US" sz="1600" b="1" dirty="0"/>
              <a:t>Alt Text</a:t>
            </a:r>
            <a:r>
              <a:rPr lang="en-US" sz="1600" dirty="0"/>
              <a:t> and then click </a:t>
            </a:r>
            <a:r>
              <a:rPr lang="en-US" sz="1600" b="1" dirty="0"/>
              <a:t>Add</a:t>
            </a:r>
            <a:r>
              <a:rPr lang="en-US" sz="1600" dirty="0"/>
              <a:t>.</a:t>
            </a:r>
          </a:p>
          <a:p>
            <a:pPr marL="0" indent="0"/>
            <a:endParaRPr lang="en-US" sz="1600" dirty="0" smtClean="0"/>
          </a:p>
          <a:p>
            <a:pPr marL="0" indent="0"/>
            <a:r>
              <a:rPr lang="en-US" sz="1600" dirty="0" smtClean="0"/>
              <a:t>To </a:t>
            </a:r>
            <a:r>
              <a:rPr lang="en-US" sz="1600" dirty="0"/>
              <a:t>use the </a:t>
            </a:r>
            <a:r>
              <a:rPr lang="en-US" sz="1600" b="1" dirty="0"/>
              <a:t>Alt Text</a:t>
            </a:r>
            <a:r>
              <a:rPr lang="en-US" sz="1600" dirty="0"/>
              <a:t> command on the </a:t>
            </a:r>
            <a:r>
              <a:rPr lang="en-US" sz="1600" b="1" dirty="0"/>
              <a:t>Quick Access Toolbar</a:t>
            </a:r>
            <a:r>
              <a:rPr lang="en-US" sz="1600" dirty="0"/>
              <a:t>, select the shape, picture, chart, table, SmartArt graphic, or other object, before you click the toolbar button, and then add your alternative text.</a:t>
            </a:r>
          </a:p>
          <a:p>
            <a:endParaRPr lang="en-US" sz="1800" dirty="0" smtClean="0"/>
          </a:p>
          <a:p>
            <a:endParaRPr lang="en-US" sz="1800" dirty="0"/>
          </a:p>
        </p:txBody>
      </p:sp>
      <p:pic>
        <p:nvPicPr>
          <p:cNvPr id="4" name="Content Placeholder 3" descr="Quick Access Toolbar in Windows version of Office 2010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43375" y="2125634"/>
            <a:ext cx="3636963" cy="3209982"/>
          </a:xfrm>
        </p:spPr>
      </p:pic>
    </p:spTree>
    <p:extLst>
      <p:ext uri="{BB962C8B-B14F-4D97-AF65-F5344CB8AC3E}">
        <p14:creationId xmlns:p14="http://schemas.microsoft.com/office/powerpoint/2010/main" val="245121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4000" dirty="0" smtClean="0"/>
              <a:t>Applying Styles in MS Word </a:t>
            </a:r>
            <a:endParaRPr lang="en-US" sz="4000" dirty="0"/>
          </a:p>
        </p:txBody>
      </p:sp>
      <p:sp>
        <p:nvSpPr>
          <p:cNvPr id="3" name="Content Placeholder 2"/>
          <p:cNvSpPr>
            <a:spLocks noGrp="1"/>
          </p:cNvSpPr>
          <p:nvPr>
            <p:ph sz="half" idx="1"/>
          </p:nvPr>
        </p:nvSpPr>
        <p:spPr/>
        <p:txBody>
          <a:bodyPr/>
          <a:lstStyle/>
          <a:p>
            <a:r>
              <a:rPr lang="en-US" sz="1800" dirty="0" smtClean="0"/>
              <a:t>Changing Style Set:</a:t>
            </a:r>
            <a:endParaRPr lang="en-US" sz="1800" dirty="0"/>
          </a:p>
          <a:p>
            <a:pPr lvl="1">
              <a:buFont typeface="+mj-lt"/>
              <a:buAutoNum type="arabicPeriod"/>
            </a:pPr>
            <a:r>
              <a:rPr lang="en-US" sz="1600" dirty="0"/>
              <a:t>On the </a:t>
            </a:r>
            <a:r>
              <a:rPr lang="en-US" sz="1600" b="1" dirty="0"/>
              <a:t>Home</a:t>
            </a:r>
            <a:r>
              <a:rPr lang="en-US" sz="1600" dirty="0"/>
              <a:t> tab, click </a:t>
            </a:r>
            <a:r>
              <a:rPr lang="en-US" sz="1600" b="1" dirty="0"/>
              <a:t>Change Styles</a:t>
            </a:r>
            <a:r>
              <a:rPr lang="en-US" sz="1600" dirty="0"/>
              <a:t>. </a:t>
            </a:r>
          </a:p>
          <a:p>
            <a:pPr lvl="1">
              <a:buFont typeface="+mj-lt"/>
              <a:buAutoNum type="arabicPeriod"/>
            </a:pPr>
            <a:r>
              <a:rPr lang="en-US" sz="1600" dirty="0"/>
              <a:t>Point to Style Set, then hover the pointer over each style set to preview it. </a:t>
            </a:r>
          </a:p>
          <a:p>
            <a:pPr lvl="1">
              <a:buFont typeface="+mj-lt"/>
              <a:buAutoNum type="arabicPeriod"/>
            </a:pPr>
            <a:r>
              <a:rPr lang="en-US" sz="1600" dirty="0"/>
              <a:t>Click the Word 2007 (or Word 2010) style set to apply it to the document.</a:t>
            </a:r>
          </a:p>
          <a:p>
            <a:r>
              <a:rPr lang="en-US" dirty="0"/>
              <a:t/>
            </a:r>
            <a:br>
              <a:rPr lang="en-US" dirty="0"/>
            </a:br>
            <a:r>
              <a:rPr lang="en-US" sz="1800" b="1" dirty="0" smtClean="0"/>
              <a:t>Video: </a:t>
            </a:r>
            <a:r>
              <a:rPr lang="en-US" sz="1800" dirty="0" smtClean="0">
                <a:hlinkClick r:id="rId2"/>
              </a:rPr>
              <a:t>Applying Styles in Word 2010</a:t>
            </a:r>
            <a:endParaRPr lang="en-US" sz="1800" dirty="0"/>
          </a:p>
        </p:txBody>
      </p:sp>
      <p:pic>
        <p:nvPicPr>
          <p:cNvPr id="4" name="Content Placeholder 3" descr="microsoft-word-styles - Style Set button"/>
          <p:cNvPicPr>
            <a:picLocks noGrp="1" noChangeAspect="1"/>
          </p:cNvPicPr>
          <p:nvPr>
            <p:ph sz="half" idx="2"/>
          </p:nvPr>
        </p:nvPicPr>
        <p:blipFill>
          <a:blip r:embed="rId3">
            <a:extLst>
              <a:ext uri="{28A0092B-C50C-407E-A947-70E740481C1C}">
                <a14:useLocalDpi xmlns:a14="http://schemas.microsoft.com/office/drawing/2010/main" val="0"/>
              </a:ext>
            </a:extLst>
          </a:blip>
          <a:srcRect l="-10224" r="-10224"/>
          <a:stretch>
            <a:fillRect/>
          </a:stretch>
        </p:blipFill>
        <p:spPr>
          <a:xfrm>
            <a:off x="4663440" y="1524000"/>
            <a:ext cx="4480560" cy="4267200"/>
          </a:xfrm>
        </p:spPr>
      </p:pic>
    </p:spTree>
    <p:extLst>
      <p:ext uri="{BB962C8B-B14F-4D97-AF65-F5344CB8AC3E}">
        <p14:creationId xmlns:p14="http://schemas.microsoft.com/office/powerpoint/2010/main" val="3950155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Styling produces a Document Map for easier navigation</a:t>
            </a:r>
            <a:endParaRPr lang="en-US" sz="2800" dirty="0"/>
          </a:p>
        </p:txBody>
      </p:sp>
      <p:pic>
        <p:nvPicPr>
          <p:cNvPr id="4" name="Content Placeholder 3" descr="Screen Shot 2013-09-20 at 9.10.30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3067"/>
            <a:ext cx="7989888" cy="3916065"/>
          </a:xfrm>
        </p:spPr>
      </p:pic>
      <p:sp>
        <p:nvSpPr>
          <p:cNvPr id="5" name="Frame 4"/>
          <p:cNvSpPr/>
          <p:nvPr/>
        </p:nvSpPr>
        <p:spPr bwMode="auto">
          <a:xfrm>
            <a:off x="381000" y="2895600"/>
            <a:ext cx="2286000" cy="1447800"/>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cxnSp>
        <p:nvCxnSpPr>
          <p:cNvPr id="7" name="Straight Arrow Connector 6"/>
          <p:cNvCxnSpPr/>
          <p:nvPr/>
        </p:nvCxnSpPr>
        <p:spPr bwMode="auto">
          <a:xfrm flipH="1">
            <a:off x="2362200" y="1371600"/>
            <a:ext cx="990600" cy="1447800"/>
          </a:xfrm>
          <a:prstGeom prst="straightConnector1">
            <a:avLst/>
          </a:prstGeom>
          <a:solidFill>
            <a:schemeClr val="accent1"/>
          </a:solidFill>
          <a:ln w="825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7715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4000" dirty="0" smtClean="0"/>
              <a:t>Alternative Text Examples (STEM)</a:t>
            </a:r>
            <a:endParaRPr lang="en-US" sz="4000" dirty="0"/>
          </a:p>
        </p:txBody>
      </p:sp>
      <p:sp>
        <p:nvSpPr>
          <p:cNvPr id="7" name="Content Placeholder 6"/>
          <p:cNvSpPr>
            <a:spLocks noGrp="1"/>
          </p:cNvSpPr>
          <p:nvPr>
            <p:ph idx="1"/>
          </p:nvPr>
        </p:nvSpPr>
        <p:spPr/>
        <p:txBody>
          <a:bodyPr/>
          <a:lstStyle/>
          <a:p>
            <a:r>
              <a:rPr lang="en-US" sz="2800" dirty="0" smtClean="0"/>
              <a:t>NCAM – National Center for Accessible Media</a:t>
            </a:r>
          </a:p>
          <a:p>
            <a:endParaRPr lang="en-US" sz="2800" dirty="0"/>
          </a:p>
          <a:p>
            <a:pPr marL="457200" indent="-457200">
              <a:buFont typeface="Arial"/>
              <a:buChar char="•"/>
            </a:pPr>
            <a:r>
              <a:rPr lang="en-US" sz="2800" dirty="0" smtClean="0"/>
              <a:t>Great examples of how to provide alternative text descriptions for a number of different types of STEM subject matter (e.g. scatter plots, bar graphs, diagrams, etc. </a:t>
            </a:r>
          </a:p>
          <a:p>
            <a:pPr marL="457200" indent="-457200">
              <a:buFont typeface="Arial"/>
              <a:buChar char="•"/>
            </a:pPr>
            <a:r>
              <a:rPr lang="en-US" sz="2800" b="1" dirty="0">
                <a:hlinkClick r:id="rId2"/>
              </a:rPr>
              <a:t>Effective Practices for Description of Science Content within Digital Talking Books</a:t>
            </a:r>
            <a:endParaRPr lang="en-US" sz="2800" b="1" dirty="0"/>
          </a:p>
          <a:p>
            <a:pPr marL="457200" indent="-457200">
              <a:buFont typeface="Arial"/>
              <a:buChar char="•"/>
            </a:pPr>
            <a:endParaRPr lang="en-US" b="1" dirty="0"/>
          </a:p>
          <a:p>
            <a:pPr marL="457200" indent="-457200">
              <a:buFont typeface="Arial"/>
              <a:buChar char="•"/>
            </a:pPr>
            <a:endParaRPr lang="en-US" dirty="0"/>
          </a:p>
        </p:txBody>
      </p:sp>
    </p:spTree>
    <p:extLst>
      <p:ext uri="{BB962C8B-B14F-4D97-AF65-F5344CB8AC3E}">
        <p14:creationId xmlns:p14="http://schemas.microsoft.com/office/powerpoint/2010/main" val="212913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NCAM Example #1</a:t>
            </a:r>
            <a:endParaRPr lang="en-US" dirty="0"/>
          </a:p>
        </p:txBody>
      </p:sp>
      <p:pic>
        <p:nvPicPr>
          <p:cNvPr id="5" name="Content Placeholder 4" descr="Screen Shot 2013-09-20 at 9.20.38 AM.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21350"/>
            <a:ext cx="3644900" cy="3018550"/>
          </a:xfrm>
        </p:spPr>
      </p:pic>
      <p:pic>
        <p:nvPicPr>
          <p:cNvPr id="6" name="Content Placeholder 5" descr="Screen Shot 2013-09-20 at 9.20.51 AM.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43375" y="2341031"/>
            <a:ext cx="3636963" cy="2779188"/>
          </a:xfrm>
        </p:spPr>
      </p:pic>
    </p:spTree>
    <p:extLst>
      <p:ext uri="{BB962C8B-B14F-4D97-AF65-F5344CB8AC3E}">
        <p14:creationId xmlns:p14="http://schemas.microsoft.com/office/powerpoint/2010/main" val="240406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NCAM Example #2</a:t>
            </a:r>
            <a:endParaRPr lang="en-US" dirty="0"/>
          </a:p>
        </p:txBody>
      </p:sp>
      <p:pic>
        <p:nvPicPr>
          <p:cNvPr id="7" name="Content Placeholder 6" descr="Screen Shot 2013-09-20 at 9.17.52 AM.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679" y="1600200"/>
            <a:ext cx="3145941" cy="4260850"/>
          </a:xfrm>
        </p:spPr>
      </p:pic>
      <p:pic>
        <p:nvPicPr>
          <p:cNvPr id="8" name="Content Placeholder 7" descr="Screen Shot 2013-09-20 at 9.18.03 AM.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73189" y="1600200"/>
            <a:ext cx="3177334" cy="4260850"/>
          </a:xfrm>
        </p:spPr>
      </p:pic>
    </p:spTree>
    <p:extLst>
      <p:ext uri="{BB962C8B-B14F-4D97-AF65-F5344CB8AC3E}">
        <p14:creationId xmlns:p14="http://schemas.microsoft.com/office/powerpoint/2010/main" val="2855957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Title 2"/>
          <p:cNvSpPr>
            <a:spLocks noGrp="1"/>
          </p:cNvSpPr>
          <p:nvPr>
            <p:ph type="title"/>
          </p:nvPr>
        </p:nvSpPr>
        <p:spPr/>
        <p:txBody>
          <a:bodyPr>
            <a:noAutofit/>
          </a:bodyPr>
          <a:lstStyle/>
          <a:p>
            <a:r>
              <a:rPr lang="en-US" sz="3600" dirty="0" smtClean="0"/>
              <a:t>Using Adobe </a:t>
            </a:r>
            <a:r>
              <a:rPr lang="en-US" sz="3600" dirty="0"/>
              <a:t>Reader </a:t>
            </a:r>
            <a:r>
              <a:rPr lang="en-US" sz="3600" dirty="0" smtClean="0"/>
              <a:t>to </a:t>
            </a:r>
            <a:br>
              <a:rPr lang="en-US" sz="3600" dirty="0" smtClean="0"/>
            </a:br>
            <a:r>
              <a:rPr lang="en-US" sz="3600" dirty="0" smtClean="0"/>
              <a:t>Check PDFs for Accessibility</a:t>
            </a:r>
            <a:endParaRPr lang="en-US" sz="3600" dirty="0"/>
          </a:p>
        </p:txBody>
      </p:sp>
      <p:sp>
        <p:nvSpPr>
          <p:cNvPr id="2" name="Content Placeholder 1"/>
          <p:cNvSpPr>
            <a:spLocks noGrp="1"/>
          </p:cNvSpPr>
          <p:nvPr>
            <p:ph idx="1"/>
          </p:nvPr>
        </p:nvSpPr>
        <p:spPr/>
        <p:txBody>
          <a:bodyPr>
            <a:normAutofit fontScale="40000" lnSpcReduction="20000"/>
          </a:bodyPr>
          <a:lstStyle/>
          <a:p>
            <a:pPr marL="0" indent="0">
              <a:buNone/>
              <a:defRPr/>
            </a:pPr>
            <a:endParaRPr lang="en-US" sz="5000" b="1" dirty="0" smtClean="0"/>
          </a:p>
          <a:p>
            <a:pPr marL="742950" indent="-742950">
              <a:buFont typeface="+mj-lt"/>
              <a:buAutoNum type="arabicPeriod"/>
              <a:defRPr/>
            </a:pPr>
            <a:r>
              <a:rPr lang="en-US" sz="5000" b="1" dirty="0" smtClean="0"/>
              <a:t>Can you highlight the text?</a:t>
            </a:r>
          </a:p>
          <a:p>
            <a:pPr marL="742950" indent="-742950">
              <a:buFont typeface="+mj-lt"/>
              <a:buAutoNum type="arabicPeriod"/>
              <a:defRPr/>
            </a:pPr>
            <a:r>
              <a:rPr lang="en-US" sz="5000" b="1" dirty="0" smtClean="0"/>
              <a:t>Is the content readable?</a:t>
            </a:r>
          </a:p>
          <a:p>
            <a:pPr>
              <a:defRPr/>
            </a:pPr>
            <a:endParaRPr lang="en-US" sz="4000" dirty="0" smtClean="0">
              <a:cs typeface="+mn-cs"/>
            </a:endParaRPr>
          </a:p>
          <a:p>
            <a:pPr>
              <a:defRPr/>
            </a:pPr>
            <a:r>
              <a:rPr lang="en-US" sz="4000" dirty="0" smtClean="0">
                <a:cs typeface="+mn-cs"/>
              </a:rPr>
              <a:t>There are some helpful accessibility features in the free Adobe PDF reader. For example, any PDF file open in Adobe reader can be read aloud with the "Read  Out Loud" option. </a:t>
            </a:r>
          </a:p>
          <a:p>
            <a:pPr>
              <a:defRPr/>
            </a:pPr>
            <a:endParaRPr lang="en-US" sz="4000" dirty="0" smtClean="0">
              <a:cs typeface="+mn-cs"/>
            </a:endParaRPr>
          </a:p>
          <a:p>
            <a:pPr>
              <a:defRPr/>
            </a:pPr>
            <a:r>
              <a:rPr lang="en-US" sz="4000" dirty="0" smtClean="0">
                <a:cs typeface="+mn-cs"/>
              </a:rPr>
              <a:t>Under the </a:t>
            </a:r>
            <a:r>
              <a:rPr lang="en-US" sz="4000" b="1" dirty="0" smtClean="0">
                <a:cs typeface="+mn-cs"/>
              </a:rPr>
              <a:t>'View'</a:t>
            </a:r>
            <a:r>
              <a:rPr lang="en-US" sz="4000" dirty="0" smtClean="0">
                <a:cs typeface="+mn-cs"/>
              </a:rPr>
              <a:t> menu, select </a:t>
            </a:r>
            <a:r>
              <a:rPr lang="en-US" sz="4000" b="1" dirty="0" smtClean="0">
                <a:cs typeface="+mn-cs"/>
              </a:rPr>
              <a:t>'Read Out Loud'</a:t>
            </a:r>
            <a:r>
              <a:rPr lang="en-US" sz="4000" dirty="0" smtClean="0">
                <a:cs typeface="+mn-cs"/>
              </a:rPr>
              <a:t>, then </a:t>
            </a:r>
            <a:r>
              <a:rPr lang="en-US" sz="4000" b="1" dirty="0" smtClean="0">
                <a:cs typeface="+mn-cs"/>
              </a:rPr>
              <a:t>'Activate Read Out loud‘</a:t>
            </a:r>
            <a:r>
              <a:rPr lang="en-US" sz="4000" dirty="0" smtClean="0">
                <a:cs typeface="+mn-cs"/>
              </a:rPr>
              <a:t>.</a:t>
            </a:r>
          </a:p>
          <a:p>
            <a:pPr>
              <a:defRPr/>
            </a:pPr>
            <a:endParaRPr lang="en-US" sz="4000" dirty="0" smtClean="0">
              <a:cs typeface="+mn-cs"/>
            </a:endParaRPr>
          </a:p>
          <a:p>
            <a:pPr>
              <a:defRPr/>
            </a:pPr>
            <a:r>
              <a:rPr lang="en-US" sz="4000" dirty="0" smtClean="0">
                <a:cs typeface="+mn-cs"/>
              </a:rPr>
              <a:t>The Read Out Loud feature of Adobe Reader can be accessed with Keyboard Commands:</a:t>
            </a:r>
          </a:p>
          <a:p>
            <a:pPr>
              <a:defRPr/>
            </a:pPr>
            <a:endParaRPr lang="en-US" sz="4200" dirty="0" smtClean="0">
              <a:cs typeface="+mn-cs"/>
            </a:endParaRPr>
          </a:p>
          <a:p>
            <a:pPr lvl="1">
              <a:defRPr/>
            </a:pPr>
            <a:r>
              <a:rPr lang="en-US" sz="4000" dirty="0" smtClean="0"/>
              <a:t>Activate Read Out Loud:  </a:t>
            </a:r>
            <a:r>
              <a:rPr lang="en-US" sz="4000" b="1" dirty="0" smtClean="0"/>
              <a:t>Shift + Ctrl + Y</a:t>
            </a:r>
          </a:p>
          <a:p>
            <a:pPr lvl="1">
              <a:defRPr/>
            </a:pPr>
            <a:r>
              <a:rPr lang="en-US" sz="4000" dirty="0" smtClean="0"/>
              <a:t>Read This Page Only:  </a:t>
            </a:r>
            <a:r>
              <a:rPr lang="en-US" sz="4000" b="1" dirty="0" smtClean="0"/>
              <a:t>Shift + Ctrl + V</a:t>
            </a:r>
          </a:p>
          <a:p>
            <a:pPr lvl="1">
              <a:defRPr/>
            </a:pPr>
            <a:r>
              <a:rPr lang="en-US" sz="4000" dirty="0" smtClean="0"/>
              <a:t>Read To End of Document:  </a:t>
            </a:r>
            <a:r>
              <a:rPr lang="en-US" sz="4000" b="1" dirty="0" smtClean="0"/>
              <a:t>Shift + Ctrl + B</a:t>
            </a:r>
          </a:p>
          <a:p>
            <a:pPr lvl="1">
              <a:defRPr/>
            </a:pPr>
            <a:r>
              <a:rPr lang="en-US" sz="4000" dirty="0" smtClean="0"/>
              <a:t>Pause/Resume:  </a:t>
            </a:r>
            <a:r>
              <a:rPr lang="en-US" sz="4000" b="1" dirty="0" smtClean="0"/>
              <a:t>Shift + Ctrl + C</a:t>
            </a:r>
          </a:p>
          <a:p>
            <a:pPr lvl="1">
              <a:defRPr/>
            </a:pPr>
            <a:r>
              <a:rPr lang="en-US" sz="4000" dirty="0" smtClean="0"/>
              <a:t>Stop:  </a:t>
            </a:r>
            <a:r>
              <a:rPr lang="en-US" sz="4000" b="1" dirty="0" smtClean="0"/>
              <a:t>Shift + Ctrl + E</a:t>
            </a:r>
          </a:p>
          <a:p>
            <a:pPr>
              <a:defRPr/>
            </a:pPr>
            <a:endParaRPr lang="en-US" dirty="0" smtClean="0">
              <a:cs typeface="+mn-cs"/>
            </a:endParaRPr>
          </a:p>
          <a:p>
            <a:pPr>
              <a:defRPr/>
            </a:pPr>
            <a:endParaRPr lang="en-US" dirty="0">
              <a:cs typeface="+mn-cs"/>
            </a:endParaRPr>
          </a:p>
        </p:txBody>
      </p:sp>
    </p:spTree>
    <p:extLst>
      <p:ext uri="{BB962C8B-B14F-4D97-AF65-F5344CB8AC3E}">
        <p14:creationId xmlns:p14="http://schemas.microsoft.com/office/powerpoint/2010/main" val="4231325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1" name="Picture 2" descr="Screen shot of Adobe Reader - View, Read Out Loud, Activate Read Out Loud "/>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5" r="5"/>
          <a:stretch>
            <a:fillRect/>
          </a:stretch>
        </p:blipFill>
        <p:spPr>
          <a:xfrm>
            <a:off x="0" y="1447800"/>
            <a:ext cx="6051550" cy="3810000"/>
          </a:xfrm>
        </p:spPr>
      </p:pic>
    </p:spTree>
    <p:extLst>
      <p:ext uri="{BB962C8B-B14F-4D97-AF65-F5344CB8AC3E}">
        <p14:creationId xmlns:p14="http://schemas.microsoft.com/office/powerpoint/2010/main" val="164974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ea typeface="+mj-ea"/>
                <a:cs typeface="+mj-cs"/>
              </a:rPr>
              <a:t>Contact Information</a:t>
            </a:r>
            <a:endParaRPr lang="en-US" sz="4400" dirty="0">
              <a:ea typeface="+mj-ea"/>
              <a:cs typeface="+mj-cs"/>
            </a:endParaRPr>
          </a:p>
        </p:txBody>
      </p:sp>
      <p:sp>
        <p:nvSpPr>
          <p:cNvPr id="99330" name="Text Placeholder 2"/>
          <p:cNvSpPr>
            <a:spLocks noGrp="1"/>
          </p:cNvSpPr>
          <p:nvPr>
            <p:ph idx="1"/>
          </p:nvPr>
        </p:nvSpPr>
        <p:spPr>
          <a:xfrm>
            <a:off x="457200" y="1371600"/>
            <a:ext cx="8431213" cy="4116388"/>
          </a:xfrm>
        </p:spPr>
        <p:txBody>
          <a:bodyPr>
            <a:normAutofit fontScale="92500" lnSpcReduction="20000"/>
          </a:bodyPr>
          <a:lstStyle/>
          <a:p>
            <a:pPr marL="0" indent="0">
              <a:buFont typeface="Times" charset="0"/>
              <a:buNone/>
              <a:defRPr/>
            </a:pPr>
            <a:r>
              <a:rPr lang="en-US" sz="2400" b="1" dirty="0" smtClean="0">
                <a:solidFill>
                  <a:srgbClr val="5C733A"/>
                </a:solidFill>
                <a:cs typeface="+mn-cs"/>
              </a:rPr>
              <a:t>Kara Zirkle, IT Accessibility Coordinator</a:t>
            </a:r>
            <a:endParaRPr lang="en-US" sz="2400" b="1" dirty="0" smtClean="0">
              <a:solidFill>
                <a:srgbClr val="5C733A"/>
              </a:solidFill>
              <a:cs typeface="+mn-cs"/>
            </a:endParaRPr>
          </a:p>
          <a:p>
            <a:pPr marL="0" indent="0">
              <a:buFont typeface="Times" charset="0"/>
              <a:buNone/>
              <a:defRPr/>
            </a:pPr>
            <a:endParaRPr lang="en-US" sz="1600" dirty="0" smtClean="0">
              <a:cs typeface="+mn-cs"/>
            </a:endParaRPr>
          </a:p>
          <a:p>
            <a:pPr marL="2171700" lvl="5" indent="0">
              <a:buFont typeface="Times" charset="0"/>
              <a:buNone/>
              <a:defRPr/>
            </a:pPr>
            <a:endParaRPr lang="en-US" sz="400" dirty="0" smtClean="0">
              <a:cs typeface="+mn-cs"/>
            </a:endParaRPr>
          </a:p>
          <a:p>
            <a:pPr marL="800100" lvl="2" indent="0">
              <a:buFont typeface="Times" charset="0"/>
              <a:buNone/>
              <a:defRPr/>
            </a:pPr>
            <a:r>
              <a:rPr lang="en-US" dirty="0">
                <a:cs typeface="+mn-cs"/>
              </a:rPr>
              <a:t> </a:t>
            </a:r>
            <a:r>
              <a:rPr lang="en-US" b="1" dirty="0" smtClean="0">
                <a:cs typeface="+mn-cs"/>
              </a:rPr>
              <a:t>Address</a:t>
            </a:r>
            <a:r>
              <a:rPr lang="en-US" b="1" dirty="0">
                <a:cs typeface="+mn-cs"/>
              </a:rPr>
              <a:t>: 	</a:t>
            </a:r>
            <a:r>
              <a:rPr lang="en-US" b="1" dirty="0" smtClean="0">
                <a:cs typeface="+mn-cs"/>
              </a:rPr>
              <a:t>Assistive </a:t>
            </a:r>
            <a:r>
              <a:rPr lang="en-US" b="1" dirty="0">
                <a:cs typeface="+mn-cs"/>
              </a:rPr>
              <a:t>Technology Initiative </a:t>
            </a:r>
            <a:r>
              <a:rPr lang="en-US" dirty="0" smtClean="0">
                <a:cs typeface="+mn-cs"/>
              </a:rPr>
              <a:t>		</a:t>
            </a:r>
          </a:p>
          <a:p>
            <a:pPr marL="800100" lvl="2" indent="0">
              <a:buFont typeface="Times" charset="0"/>
              <a:buNone/>
              <a:defRPr/>
            </a:pPr>
            <a:r>
              <a:rPr lang="en-US" dirty="0">
                <a:cs typeface="+mn-cs"/>
              </a:rPr>
              <a:t>	</a:t>
            </a:r>
            <a:r>
              <a:rPr lang="en-US" dirty="0" smtClean="0">
                <a:cs typeface="+mn-cs"/>
              </a:rPr>
              <a:t>			George </a:t>
            </a:r>
            <a:r>
              <a:rPr lang="en-US" dirty="0">
                <a:cs typeface="+mn-cs"/>
              </a:rPr>
              <a:t>Mason </a:t>
            </a:r>
            <a:r>
              <a:rPr lang="en-US" dirty="0" smtClean="0">
                <a:cs typeface="+mn-cs"/>
              </a:rPr>
              <a:t>University</a:t>
            </a:r>
          </a:p>
          <a:p>
            <a:pPr marL="800100" lvl="2" indent="0">
              <a:buFont typeface="Times" charset="0"/>
              <a:buNone/>
              <a:defRPr/>
            </a:pPr>
            <a:r>
              <a:rPr lang="en-US" dirty="0">
                <a:cs typeface="+mn-cs"/>
              </a:rPr>
              <a:t>	</a:t>
            </a:r>
            <a:r>
              <a:rPr lang="en-US" dirty="0" smtClean="0">
                <a:cs typeface="+mn-cs"/>
              </a:rPr>
              <a:t>			4400 </a:t>
            </a:r>
            <a:r>
              <a:rPr lang="en-US" dirty="0">
                <a:cs typeface="+mn-cs"/>
              </a:rPr>
              <a:t>University Drive</a:t>
            </a:r>
          </a:p>
          <a:p>
            <a:pPr marL="800100" lvl="2" indent="0">
              <a:buFont typeface="Times" charset="0"/>
              <a:buNone/>
              <a:defRPr/>
            </a:pPr>
            <a:r>
              <a:rPr lang="en-US" dirty="0">
                <a:cs typeface="+mn-cs"/>
              </a:rPr>
              <a:t>		</a:t>
            </a:r>
            <a:r>
              <a:rPr lang="en-US" dirty="0" smtClean="0">
                <a:cs typeface="+mn-cs"/>
              </a:rPr>
              <a:t>		MSN </a:t>
            </a:r>
            <a:r>
              <a:rPr lang="en-US" dirty="0">
                <a:cs typeface="+mn-cs"/>
              </a:rPr>
              <a:t>6A11</a:t>
            </a:r>
          </a:p>
          <a:p>
            <a:pPr marL="800100" lvl="2" indent="0">
              <a:buFont typeface="Times" charset="0"/>
              <a:buNone/>
              <a:defRPr/>
            </a:pPr>
            <a:r>
              <a:rPr lang="en-US" dirty="0">
                <a:cs typeface="+mn-cs"/>
              </a:rPr>
              <a:t>		</a:t>
            </a:r>
            <a:r>
              <a:rPr lang="en-US" dirty="0" smtClean="0">
                <a:cs typeface="+mn-cs"/>
              </a:rPr>
              <a:t>		Fairfax</a:t>
            </a:r>
            <a:r>
              <a:rPr lang="en-US" dirty="0">
                <a:cs typeface="+mn-cs"/>
              </a:rPr>
              <a:t>, VA </a:t>
            </a:r>
            <a:r>
              <a:rPr lang="en-US" dirty="0" smtClean="0">
                <a:cs typeface="+mn-cs"/>
              </a:rPr>
              <a:t>22030</a:t>
            </a:r>
          </a:p>
          <a:p>
            <a:pPr marL="800100" lvl="2" indent="0">
              <a:buFont typeface="Times" charset="0"/>
              <a:buNone/>
              <a:defRPr/>
            </a:pPr>
            <a:r>
              <a:rPr lang="en-US" b="1" dirty="0" smtClean="0">
                <a:cs typeface="+mn-cs"/>
              </a:rPr>
              <a:t>Phone</a:t>
            </a:r>
            <a:r>
              <a:rPr lang="en-US" b="1" dirty="0">
                <a:cs typeface="+mn-cs"/>
              </a:rPr>
              <a:t>: </a:t>
            </a:r>
            <a:r>
              <a:rPr lang="en-US" dirty="0">
                <a:cs typeface="+mn-cs"/>
              </a:rPr>
              <a:t>	</a:t>
            </a:r>
            <a:r>
              <a:rPr lang="en-US" dirty="0" smtClean="0">
                <a:cs typeface="+mn-cs"/>
              </a:rPr>
              <a:t>	703</a:t>
            </a:r>
            <a:r>
              <a:rPr lang="en-US" dirty="0">
                <a:cs typeface="+mn-cs"/>
              </a:rPr>
              <a:t>-993-4329</a:t>
            </a:r>
          </a:p>
          <a:p>
            <a:pPr marL="800100" lvl="2" indent="0">
              <a:buFont typeface="Times" charset="0"/>
              <a:buNone/>
              <a:defRPr/>
            </a:pPr>
            <a:r>
              <a:rPr lang="en-US" b="1" dirty="0">
                <a:cs typeface="+mn-cs"/>
              </a:rPr>
              <a:t>Fax: </a:t>
            </a:r>
            <a:r>
              <a:rPr lang="en-US" dirty="0">
                <a:cs typeface="+mn-cs"/>
              </a:rPr>
              <a:t>	</a:t>
            </a:r>
            <a:r>
              <a:rPr lang="en-US" dirty="0" smtClean="0">
                <a:cs typeface="+mn-cs"/>
              </a:rPr>
              <a:t>		703</a:t>
            </a:r>
            <a:r>
              <a:rPr lang="en-US" dirty="0">
                <a:cs typeface="+mn-cs"/>
              </a:rPr>
              <a:t>-993-4743</a:t>
            </a:r>
          </a:p>
          <a:p>
            <a:pPr marL="800100" lvl="2" indent="0">
              <a:buFont typeface="Times" charset="0"/>
              <a:buNone/>
              <a:defRPr/>
            </a:pPr>
            <a:r>
              <a:rPr lang="en-US" b="1" dirty="0">
                <a:cs typeface="+mn-cs"/>
              </a:rPr>
              <a:t>Email: 	</a:t>
            </a:r>
            <a:r>
              <a:rPr lang="en-US" b="1" dirty="0" smtClean="0">
                <a:cs typeface="+mn-cs"/>
              </a:rPr>
              <a:t>	</a:t>
            </a:r>
            <a:r>
              <a:rPr lang="en-US" u="sng" dirty="0" smtClean="0">
                <a:cs typeface="+mn-cs"/>
                <a:hlinkClick r:id="rId3"/>
              </a:rPr>
              <a:t>ati</a:t>
            </a:r>
            <a:r>
              <a:rPr lang="en-US" u="sng" dirty="0">
                <a:cs typeface="+mn-cs"/>
                <a:hlinkClick r:id="rId3"/>
              </a:rPr>
              <a:t>@gmu.edu</a:t>
            </a:r>
            <a:r>
              <a:rPr lang="en-US" dirty="0">
                <a:cs typeface="+mn-cs"/>
              </a:rPr>
              <a:t> </a:t>
            </a:r>
            <a:endParaRPr lang="en-US" b="1" dirty="0">
              <a:cs typeface="+mn-cs"/>
            </a:endParaRPr>
          </a:p>
          <a:p>
            <a:pPr marL="800100" lvl="2" indent="0">
              <a:buFont typeface="Times" charset="0"/>
              <a:buNone/>
              <a:defRPr/>
            </a:pPr>
            <a:r>
              <a:rPr lang="en-US" b="1" dirty="0">
                <a:cs typeface="+mn-cs"/>
              </a:rPr>
              <a:t>Web:</a:t>
            </a:r>
            <a:r>
              <a:rPr lang="en-US" dirty="0">
                <a:cs typeface="+mn-cs"/>
              </a:rPr>
              <a:t> 	</a:t>
            </a:r>
            <a:r>
              <a:rPr lang="en-US" dirty="0" smtClean="0">
                <a:cs typeface="+mn-cs"/>
              </a:rPr>
              <a:t>	</a:t>
            </a:r>
            <a:r>
              <a:rPr lang="en-US" u="sng" dirty="0" smtClean="0">
                <a:cs typeface="+mn-cs"/>
                <a:hlinkClick r:id="rId4"/>
              </a:rPr>
              <a:t>http</a:t>
            </a:r>
            <a:r>
              <a:rPr lang="en-US" u="sng" dirty="0">
                <a:cs typeface="+mn-cs"/>
                <a:hlinkClick r:id="rId4"/>
              </a:rPr>
              <a:t>://ati.gmu.edu</a:t>
            </a:r>
            <a:r>
              <a:rPr lang="en-US" dirty="0">
                <a:cs typeface="+mn-cs"/>
              </a:rPr>
              <a:t>  </a:t>
            </a:r>
            <a:endParaRPr lang="en-US" dirty="0" smtClean="0">
              <a:cs typeface="+mn-cs"/>
            </a:endParaRPr>
          </a:p>
          <a:p>
            <a:pPr marL="800100" lvl="2" indent="0">
              <a:buFont typeface="Times" charset="0"/>
              <a:buNone/>
              <a:defRPr/>
            </a:pPr>
            <a:r>
              <a:rPr lang="en-US" b="1" dirty="0" smtClean="0">
                <a:cs typeface="+mn-cs"/>
              </a:rPr>
              <a:t>Twitter:        </a:t>
            </a:r>
            <a:r>
              <a:rPr lang="en-US" dirty="0" smtClean="0">
                <a:cs typeface="+mn-cs"/>
              </a:rPr>
              <a:t>@</a:t>
            </a:r>
            <a:r>
              <a:rPr lang="en-US" dirty="0" err="1" smtClean="0">
                <a:cs typeface="+mn-cs"/>
              </a:rPr>
              <a:t>AccessibleMason</a:t>
            </a:r>
            <a:endParaRPr lang="en-US" b="1" dirty="0" smtClean="0">
              <a:cs typeface="+mn-cs"/>
            </a:endParaRPr>
          </a:p>
          <a:p>
            <a:pPr marL="457200" lvl="1" indent="0">
              <a:buFont typeface="Times" charset="0"/>
              <a:buNone/>
              <a:defRPr/>
            </a:pPr>
            <a:endParaRPr lang="en-US" sz="3600" dirty="0">
              <a:latin typeface="Corbel" charset="0"/>
            </a:endParaRPr>
          </a:p>
        </p:txBody>
      </p:sp>
    </p:spTree>
    <p:extLst>
      <p:ext uri="{BB962C8B-B14F-4D97-AF65-F5344CB8AC3E}">
        <p14:creationId xmlns:p14="http://schemas.microsoft.com/office/powerpoint/2010/main" val="14340011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lstStyle/>
          <a:p>
            <a:r>
              <a:rPr lang="en-US" sz="6000" dirty="0" smtClean="0"/>
              <a:t>Issues</a:t>
            </a:r>
            <a:endParaRPr lang="en-US" sz="3600" dirty="0"/>
          </a:p>
        </p:txBody>
      </p:sp>
      <p:sp>
        <p:nvSpPr>
          <p:cNvPr id="58370" name="Content Placeholder 1"/>
          <p:cNvSpPr>
            <a:spLocks noGrp="1"/>
          </p:cNvSpPr>
          <p:nvPr>
            <p:ph idx="1"/>
          </p:nvPr>
        </p:nvSpPr>
        <p:spPr>
          <a:xfrm>
            <a:off x="1752600" y="1600200"/>
            <a:ext cx="7990652" cy="4241800"/>
          </a:xfrm>
        </p:spPr>
        <p:txBody>
          <a:bodyPr>
            <a:noAutofit/>
          </a:bodyPr>
          <a:lstStyle/>
          <a:p>
            <a:pPr>
              <a:buFont typeface="Arial"/>
              <a:buChar char="•"/>
            </a:pPr>
            <a:r>
              <a:rPr lang="en-US" sz="2800" dirty="0" smtClean="0">
                <a:solidFill>
                  <a:schemeClr val="tx2">
                    <a:lumMod val="50000"/>
                  </a:schemeClr>
                </a:solidFill>
                <a:latin typeface="Arial" charset="0"/>
              </a:rPr>
              <a:t>Accessibility vs. Accommodation </a:t>
            </a:r>
          </a:p>
          <a:p>
            <a:pPr lvl="1"/>
            <a:r>
              <a:rPr lang="en-US" sz="2400" dirty="0" smtClean="0">
                <a:latin typeface="Arial" charset="0"/>
              </a:rPr>
              <a:t>JIT vs. Development </a:t>
            </a:r>
          </a:p>
          <a:p>
            <a:pPr lvl="1"/>
            <a:r>
              <a:rPr lang="en-US" sz="2400" dirty="0" smtClean="0">
                <a:latin typeface="Arial" charset="0"/>
              </a:rPr>
              <a:t>Time/Staffing</a:t>
            </a:r>
          </a:p>
          <a:p>
            <a:pPr lvl="1"/>
            <a:r>
              <a:rPr lang="en-US" sz="2400" dirty="0" smtClean="0">
                <a:latin typeface="Arial" charset="0"/>
              </a:rPr>
              <a:t>Inconsistency</a:t>
            </a:r>
          </a:p>
          <a:p>
            <a:pPr>
              <a:buFont typeface="Arial"/>
              <a:buChar char="•"/>
            </a:pPr>
            <a:r>
              <a:rPr lang="en-US" sz="2800" dirty="0" smtClean="0">
                <a:latin typeface="Arial" charset="0"/>
              </a:rPr>
              <a:t>E-Learning Technology </a:t>
            </a:r>
          </a:p>
          <a:p>
            <a:pPr>
              <a:buFont typeface="Arial"/>
              <a:buChar char="•"/>
            </a:pPr>
            <a:r>
              <a:rPr lang="en-US" sz="2800" dirty="0" smtClean="0">
                <a:latin typeface="Arial" charset="0"/>
              </a:rPr>
              <a:t>Non-Inclusive Practices/Awareness </a:t>
            </a:r>
          </a:p>
          <a:p>
            <a:pPr>
              <a:buFont typeface="Arial"/>
              <a:buChar char="•"/>
            </a:pPr>
            <a:r>
              <a:rPr lang="en-US" sz="2800" dirty="0" smtClean="0">
                <a:latin typeface="Arial" charset="0"/>
              </a:rPr>
              <a:t>Procurement</a:t>
            </a:r>
          </a:p>
          <a:p>
            <a:pPr>
              <a:buFont typeface="Arial"/>
              <a:buChar char="•"/>
            </a:pPr>
            <a:r>
              <a:rPr lang="en-US" sz="2800" dirty="0" smtClean="0">
                <a:latin typeface="Arial" charset="0"/>
              </a:rPr>
              <a:t>Enforcement</a:t>
            </a:r>
          </a:p>
          <a:p>
            <a:pPr>
              <a:buFont typeface="Arial"/>
              <a:buChar char="•"/>
            </a:pPr>
            <a:r>
              <a:rPr lang="en-US" sz="2800" dirty="0" smtClean="0">
                <a:latin typeface="Arial" charset="0"/>
              </a:rPr>
              <a:t>Costs </a:t>
            </a:r>
          </a:p>
          <a:p>
            <a:pPr>
              <a:buFont typeface="Arial"/>
              <a:buChar char="•"/>
            </a:pPr>
            <a:r>
              <a:rPr lang="en-US" sz="2800" dirty="0" smtClean="0">
                <a:solidFill>
                  <a:schemeClr val="tx2">
                    <a:lumMod val="50000"/>
                  </a:schemeClr>
                </a:solidFill>
                <a:latin typeface="Arial" charset="0"/>
              </a:rPr>
              <a:t>Legal Issues</a:t>
            </a:r>
          </a:p>
          <a:p>
            <a:pPr lvl="1"/>
            <a:endParaRPr lang="en-US" dirty="0">
              <a:latin typeface="Arial" charset="0"/>
            </a:endParaRPr>
          </a:p>
          <a:p>
            <a:pPr lvl="1"/>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34376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altLang="en-US" sz="2800" smtClean="0">
                <a:solidFill>
                  <a:schemeClr val="tx1"/>
                </a:solidFill>
                <a:cs typeface="Arial" panose="020B0604020202020204" pitchFamily="34" charset="0"/>
              </a:rPr>
              <a:t>Types of Impairment and Assistive Technology</a:t>
            </a:r>
          </a:p>
        </p:txBody>
      </p:sp>
      <p:sp>
        <p:nvSpPr>
          <p:cNvPr id="3" name="Content Placeholder 2"/>
          <p:cNvSpPr>
            <a:spLocks noGrp="1"/>
          </p:cNvSpPr>
          <p:nvPr>
            <p:ph sz="half" idx="1"/>
          </p:nvPr>
        </p:nvSpPr>
        <p:spPr>
          <a:xfrm>
            <a:off x="457200" y="1371600"/>
            <a:ext cx="4038600" cy="4754563"/>
          </a:xfrm>
        </p:spPr>
        <p:txBody>
          <a:bodyPr>
            <a:normAutofit/>
          </a:bodyPr>
          <a:lstStyle/>
          <a:p>
            <a:pPr marL="225425" indent="-225425">
              <a:defRPr/>
            </a:pPr>
            <a:r>
              <a:rPr lang="en-US" sz="1900" b="1" dirty="0" smtClean="0">
                <a:solidFill>
                  <a:schemeClr val="tx2"/>
                </a:solidFill>
                <a:cs typeface="Arial" pitchFamily="34" charset="0"/>
              </a:rPr>
              <a:t>Sensory (Loss of vision, hearing, or both)</a:t>
            </a:r>
          </a:p>
          <a:p>
            <a:pPr marL="625475" lvl="1" indent="-225425">
              <a:defRPr/>
            </a:pPr>
            <a:r>
              <a:rPr lang="en-US" sz="1700" dirty="0">
                <a:solidFill>
                  <a:schemeClr val="tx2"/>
                </a:solidFill>
                <a:cs typeface="Arial" pitchFamily="34" charset="0"/>
              </a:rPr>
              <a:t>Screen readers and refreshable braille devices for people who are bling or have other print disabilities</a:t>
            </a:r>
          </a:p>
          <a:p>
            <a:pPr marL="625475" lvl="1" indent="-225425">
              <a:defRPr/>
            </a:pPr>
            <a:r>
              <a:rPr lang="en-US" sz="1700" dirty="0">
                <a:solidFill>
                  <a:schemeClr val="tx2"/>
                </a:solidFill>
                <a:cs typeface="Arial" pitchFamily="34" charset="0"/>
              </a:rPr>
              <a:t>Open or closed captioning for people who are </a:t>
            </a:r>
            <a:r>
              <a:rPr lang="en-US" sz="1700" dirty="0" smtClean="0">
                <a:solidFill>
                  <a:schemeClr val="tx2"/>
                </a:solidFill>
                <a:cs typeface="Arial" pitchFamily="34" charset="0"/>
              </a:rPr>
              <a:t>deaf</a:t>
            </a:r>
          </a:p>
          <a:p>
            <a:pPr marL="225425" indent="-225425">
              <a:defRPr/>
            </a:pPr>
            <a:r>
              <a:rPr lang="en-US" sz="1900" b="1" dirty="0" smtClean="0">
                <a:solidFill>
                  <a:schemeClr val="tx2"/>
                </a:solidFill>
                <a:cs typeface="Arial" pitchFamily="34" charset="0"/>
              </a:rPr>
              <a:t>Learning/Cognitive</a:t>
            </a:r>
          </a:p>
          <a:p>
            <a:pPr marL="625475" lvl="1" indent="-225425">
              <a:defRPr/>
            </a:pPr>
            <a:r>
              <a:rPr lang="en-US" sz="1700" dirty="0" smtClean="0">
                <a:solidFill>
                  <a:schemeClr val="tx2"/>
                </a:solidFill>
                <a:cs typeface="Arial" pitchFamily="34" charset="0"/>
              </a:rPr>
              <a:t>Tools for organizations </a:t>
            </a:r>
          </a:p>
          <a:p>
            <a:pPr marL="225425" indent="-225425">
              <a:defRPr/>
            </a:pPr>
            <a:r>
              <a:rPr lang="en-US" sz="1900" b="1" dirty="0" smtClean="0">
                <a:solidFill>
                  <a:schemeClr val="tx2"/>
                </a:solidFill>
                <a:cs typeface="Arial" pitchFamily="34" charset="0"/>
              </a:rPr>
              <a:t>Physical</a:t>
            </a:r>
          </a:p>
          <a:p>
            <a:pPr marL="625475" lvl="1" indent="-225425">
              <a:defRPr/>
            </a:pPr>
            <a:r>
              <a:rPr lang="en-US" sz="1700" dirty="0">
                <a:solidFill>
                  <a:schemeClr val="tx2"/>
                </a:solidFill>
                <a:cs typeface="Arial" pitchFamily="34" charset="0"/>
              </a:rPr>
              <a:t>Alternatives input tools, such as speech-to-text software, for people who cannot use a computer mouse</a:t>
            </a:r>
          </a:p>
          <a:p>
            <a:pPr marL="400050" lvl="1" indent="0">
              <a:buFontTx/>
              <a:buNone/>
              <a:defRPr/>
            </a:pPr>
            <a:endParaRPr lang="en-US" sz="2000" dirty="0">
              <a:solidFill>
                <a:schemeClr val="tx2"/>
              </a:solidFill>
              <a:cs typeface="Arial" pitchFamily="34" charset="0"/>
            </a:endParaRPr>
          </a:p>
        </p:txBody>
      </p:sp>
      <p:sp>
        <p:nvSpPr>
          <p:cNvPr id="15364" name="Slide Number Placeholder 3"/>
          <p:cNvSpPr>
            <a:spLocks noGrp="1"/>
          </p:cNvSpPr>
          <p:nvPr>
            <p:ph type="sldNum" sz="quarter" idx="4294967295"/>
          </p:nvPr>
        </p:nvSpPr>
        <p:spPr>
          <a:xfrm>
            <a:off x="7010400" y="6356350"/>
            <a:ext cx="21336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7FDE6A-3AA9-4D83-B093-3E4ACEB8D0CC}" type="slidenum">
              <a:rPr lang="en-US" altLang="en-US" smtClean="0">
                <a:solidFill>
                  <a:schemeClr val="bg1"/>
                </a:solidFill>
              </a:rPr>
              <a:pPr/>
              <a:t>6</a:t>
            </a:fld>
            <a:endParaRPr lang="en-US" altLang="en-US" smtClean="0">
              <a:solidFill>
                <a:schemeClr val="bg1"/>
              </a:solidFill>
            </a:endParaRPr>
          </a:p>
        </p:txBody>
      </p:sp>
      <p:cxnSp>
        <p:nvCxnSpPr>
          <p:cNvPr id="5" name="Straight Connector 4"/>
          <p:cNvCxnSpPr/>
          <p:nvPr/>
        </p:nvCxnSpPr>
        <p:spPr>
          <a:xfrm>
            <a:off x="457200" y="1219200"/>
            <a:ext cx="82296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366" name="Picture 9" descr="MarleeMatlinFCC.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93825"/>
            <a:ext cx="2514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Mind-Map-Struc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73425"/>
            <a:ext cx="251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google-voice-typ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648200"/>
            <a:ext cx="2522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2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87363"/>
            <a:ext cx="8229600" cy="1036637"/>
          </a:xfrm>
        </p:spPr>
        <p:txBody>
          <a:bodyPr/>
          <a:lstStyle/>
          <a:p>
            <a:pPr algn="l"/>
            <a:r>
              <a:rPr lang="en-US" altLang="en-US" smtClean="0">
                <a:solidFill>
                  <a:schemeClr val="tx1"/>
                </a:solidFill>
                <a:cs typeface="Arial" panose="020B0604020202020204" pitchFamily="34" charset="0"/>
              </a:rPr>
              <a:t>Read and Write Demo	</a:t>
            </a:r>
          </a:p>
        </p:txBody>
      </p:sp>
      <p:sp>
        <p:nvSpPr>
          <p:cNvPr id="17411" name="Content Placeholder 2"/>
          <p:cNvSpPr>
            <a:spLocks noGrp="1"/>
          </p:cNvSpPr>
          <p:nvPr>
            <p:ph idx="1"/>
          </p:nvPr>
        </p:nvSpPr>
        <p:spPr/>
        <p:txBody>
          <a:bodyPr/>
          <a:lstStyle/>
          <a:p>
            <a:pPr marL="225425" indent="-225425"/>
            <a:r>
              <a:rPr lang="en-US" altLang="en-US" smtClean="0">
                <a:solidFill>
                  <a:schemeClr val="tx2"/>
                </a:solidFill>
                <a:cs typeface="Arial" panose="020B0604020202020204" pitchFamily="34" charset="0"/>
              </a:rPr>
              <a:t>E.g. Imagine the possibilities if all students had access to technology like this, not just those with disabilities …..</a:t>
            </a:r>
          </a:p>
        </p:txBody>
      </p:sp>
      <p:sp>
        <p:nvSpPr>
          <p:cNvPr id="17412" name="Slide Number Placeholder 3"/>
          <p:cNvSpPr>
            <a:spLocks noGrp="1"/>
          </p:cNvSpPr>
          <p:nvPr>
            <p:ph type="sldNum" sz="quarter" idx="4294967295"/>
          </p:nvPr>
        </p:nvSpPr>
        <p:spPr>
          <a:xfrm>
            <a:off x="7010400" y="6356350"/>
            <a:ext cx="21336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46198-E3F3-49CA-8A08-20858736D73E}" type="slidenum">
              <a:rPr lang="en-US" altLang="en-US" smtClean="0">
                <a:solidFill>
                  <a:schemeClr val="bg1"/>
                </a:solidFill>
              </a:rPr>
              <a:pPr/>
              <a:t>7</a:t>
            </a:fld>
            <a:endParaRPr lang="en-US" altLang="en-US" smtClean="0">
              <a:solidFill>
                <a:schemeClr val="bg1"/>
              </a:solidFill>
            </a:endParaRPr>
          </a:p>
        </p:txBody>
      </p:sp>
      <p:cxnSp>
        <p:nvCxnSpPr>
          <p:cNvPr id="5" name="Straight Connector 4"/>
          <p:cNvCxnSpPr/>
          <p:nvPr/>
        </p:nvCxnSpPr>
        <p:spPr>
          <a:xfrm>
            <a:off x="457200" y="1325563"/>
            <a:ext cx="82296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2K-W1XsOJnA"/>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3271837"/>
            <a:ext cx="58674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81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defRPr/>
            </a:pPr>
            <a:r>
              <a:rPr lang="en-US" dirty="0" smtClean="0">
                <a:solidFill>
                  <a:schemeClr val="tx1"/>
                </a:solidFill>
                <a:cs typeface="Arial" pitchFamily="34" charset="0"/>
              </a:rPr>
              <a:t>Would you consider a robot AT?</a:t>
            </a:r>
            <a:r>
              <a:rPr lang="en-US" dirty="0">
                <a:solidFill>
                  <a:schemeClr val="tx1"/>
                </a:solidFill>
                <a:cs typeface="Arial" pitchFamily="34" charset="0"/>
              </a:rPr>
              <a:t>	</a:t>
            </a:r>
            <a:endParaRPr lang="en-US" dirty="0">
              <a:solidFill>
                <a:schemeClr val="tx1"/>
              </a:solidFill>
            </a:endParaRPr>
          </a:p>
        </p:txBody>
      </p:sp>
      <p:pic>
        <p:nvPicPr>
          <p:cNvPr id="4" name="_7JMVEcqieo">
            <a:hlinkClick r:id="rId3"/>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609600" y="1219200"/>
            <a:ext cx="7721600" cy="4343400"/>
          </a:xfrm>
        </p:spPr>
      </p:pic>
    </p:spTree>
    <p:extLst>
      <p:ext uri="{BB962C8B-B14F-4D97-AF65-F5344CB8AC3E}">
        <p14:creationId xmlns:p14="http://schemas.microsoft.com/office/powerpoint/2010/main" val="632853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lstStyle/>
          <a:p>
            <a:r>
              <a:rPr lang="en-US" sz="3600" dirty="0" smtClean="0"/>
              <a:t>Accessibility vs. Accommodation</a:t>
            </a:r>
            <a:endParaRPr lang="en-US" sz="3600" dirty="0"/>
          </a:p>
        </p:txBody>
      </p:sp>
      <p:sp>
        <p:nvSpPr>
          <p:cNvPr id="2" name="Text Placeholder 1"/>
          <p:cNvSpPr>
            <a:spLocks noGrp="1"/>
          </p:cNvSpPr>
          <p:nvPr>
            <p:ph type="body" idx="1"/>
          </p:nvPr>
        </p:nvSpPr>
        <p:spPr/>
        <p:txBody>
          <a:bodyPr/>
          <a:lstStyle/>
          <a:p>
            <a:pPr algn="ctr"/>
            <a:r>
              <a:rPr lang="en-US" u="sng" dirty="0" smtClean="0">
                <a:solidFill>
                  <a:srgbClr val="5C733A"/>
                </a:solidFill>
                <a:latin typeface="Arial" charset="0"/>
              </a:rPr>
              <a:t>Accessibility</a:t>
            </a:r>
            <a:endParaRPr lang="en-US" u="sng" dirty="0">
              <a:solidFill>
                <a:srgbClr val="5C733A"/>
              </a:solidFill>
              <a:latin typeface="Arial" charset="0"/>
            </a:endParaRPr>
          </a:p>
        </p:txBody>
      </p:sp>
      <p:pic>
        <p:nvPicPr>
          <p:cNvPr id="7" name="Picture 4" descr="slidingglassdoors.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63" r="10" b="763"/>
          <a:stretch/>
        </p:blipFill>
        <p:spPr bwMode="auto">
          <a:xfrm>
            <a:off x="228600" y="2286000"/>
            <a:ext cx="2015362" cy="28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3"/>
          </p:nvPr>
        </p:nvSpPr>
        <p:spPr/>
        <p:txBody>
          <a:bodyPr/>
          <a:lstStyle/>
          <a:p>
            <a:pPr algn="ctr"/>
            <a:r>
              <a:rPr lang="en-US" u="sng" dirty="0" smtClean="0">
                <a:solidFill>
                  <a:srgbClr val="5C733A"/>
                </a:solidFill>
                <a:latin typeface="Arial" charset="0"/>
              </a:rPr>
              <a:t>Accommodation</a:t>
            </a:r>
            <a:endParaRPr lang="en-US" u="sng" dirty="0">
              <a:solidFill>
                <a:srgbClr val="5C733A"/>
              </a:solidFill>
              <a:latin typeface="Arial" charset="0"/>
            </a:endParaRPr>
          </a:p>
        </p:txBody>
      </p:sp>
      <p:pic>
        <p:nvPicPr>
          <p:cNvPr id="5" name="Content Placeholder 4" descr="disability_510.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1034" b="-1034"/>
          <a:stretch/>
        </p:blipFill>
        <p:spPr>
          <a:xfrm>
            <a:off x="4800600" y="2362200"/>
            <a:ext cx="4114800" cy="1054100"/>
          </a:xfrm>
        </p:spPr>
      </p:pic>
      <p:pic>
        <p:nvPicPr>
          <p:cNvPr id="8" name="Content Placeholder 2" descr="curb cut.jpg"/>
          <p:cNvPicPr>
            <a:picLocks noChangeAspect="1"/>
          </p:cNvPicPr>
          <p:nvPr/>
        </p:nvPicPr>
        <p:blipFill>
          <a:blip r:embed="rId4">
            <a:extLst>
              <a:ext uri="{28A0092B-C50C-407E-A947-70E740481C1C}">
                <a14:useLocalDpi xmlns:a14="http://schemas.microsoft.com/office/drawing/2010/main" val="0"/>
              </a:ext>
            </a:extLst>
          </a:blip>
          <a:srcRect l="8955" r="8955"/>
          <a:stretch>
            <a:fillRect/>
          </a:stretch>
        </p:blipFill>
        <p:spPr bwMode="auto">
          <a:xfrm>
            <a:off x="2133600" y="3962400"/>
            <a:ext cx="1558901" cy="1524000"/>
          </a:xfrm>
          <a:prstGeom prst="rect">
            <a:avLst/>
          </a:prstGeom>
          <a:noFill/>
          <a:ln w="9525">
            <a:noFill/>
            <a:miter lim="800000"/>
            <a:headEnd/>
            <a:tailEnd/>
          </a:ln>
          <a:effectLst/>
        </p:spPr>
      </p:pic>
      <p:pic>
        <p:nvPicPr>
          <p:cNvPr id="9" name="Picture 8" descr="1562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5105400"/>
            <a:ext cx="1943100" cy="1295400"/>
          </a:xfrm>
          <a:prstGeom prst="rect">
            <a:avLst/>
          </a:prstGeom>
        </p:spPr>
      </p:pic>
      <p:pic>
        <p:nvPicPr>
          <p:cNvPr id="10" name="Picture 9" descr="Braille_house0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733800"/>
            <a:ext cx="2840736" cy="1888787"/>
          </a:xfrm>
          <a:prstGeom prst="rect">
            <a:avLst/>
          </a:prstGeom>
        </p:spPr>
      </p:pic>
    </p:spTree>
    <p:extLst>
      <p:ext uri="{BB962C8B-B14F-4D97-AF65-F5344CB8AC3E}">
        <p14:creationId xmlns:p14="http://schemas.microsoft.com/office/powerpoint/2010/main" val="2829336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5038&quot;&gt;&lt;object type=&quot;3&quot; unique_id=&quot;15039&quot;&gt;&lt;property id=&quot;20148&quot; value=&quot;5&quot;/&gt;&lt;property id=&quot;20300&quot; value=&quot;Slide 1 - &amp;quot;Making your course content accessible to students with disabilities: HANDS-ON&amp;quot;&quot;/&gt;&lt;property id=&quot;20307&quot; value=&quot;258&quot;/&gt;&lt;/object&gt;&lt;object type=&quot;3&quot; unique_id=&quot;15040&quot;&gt;&lt;property id=&quot;20148&quot; value=&quot;5&quot;/&gt;&lt;property id=&quot;20300&quot; value=&quot;Slide 2 - &amp;quot;What we’ll cover&amp;quot;&quot;/&gt;&lt;property id=&quot;20307&quot; value=&quot;259&quot;/&gt;&lt;/object&gt;&lt;object type=&quot;3&quot; unique_id=&quot;15041&quot;&gt;&lt;property id=&quot;20148&quot; value=&quot;5&quot;/&gt;&lt;property id=&quot;20300&quot; value=&quot;Slide 3 - &amp;quot;Baseline Design Considerations for Accessible Resources&amp;quot;&quot;/&gt;&lt;property id=&quot;20307&quot; value=&quot;338&quot;/&gt;&lt;/object&gt;&lt;object type=&quot;3&quot; unique_id=&quot;15042&quot;&gt;&lt;property id=&quot;20148&quot; value=&quot;5&quot;/&gt;&lt;property id=&quot;20300&quot; value=&quot;Slide 4 - &amp;quot;“Blackboard Learn &amp;amp; Collaborate”&amp;quot;&quot;/&gt;&lt;property id=&quot;20307&quot; value=&quot;272&quot;/&gt;&lt;/object&gt;&lt;object type=&quot;3&quot; unique_id=&quot;15043&quot;&gt;&lt;property id=&quot;20148&quot; value=&quot;5&quot;/&gt;&lt;property id=&quot;20300&quot; value=&quot;Slide 5 - &amp;quot;Bb Collaborate Accessibility for Blind/Low Vision &amp;quot;&quot;/&gt;&lt;property id=&quot;20307&quot; value=&quot;288&quot;/&gt;&lt;/object&gt;&lt;object type=&quot;3&quot; unique_id=&quot;15044&quot;&gt;&lt;property id=&quot;20148&quot; value=&quot;5&quot;/&gt;&lt;property id=&quot;20300&quot; value=&quot;Slide 6 - &amp;quot;Audible Notifications&amp;quot;&quot;/&gt;&lt;property id=&quot;20307&quot; value=&quot;289&quot;/&gt;&lt;/object&gt;&lt;object type=&quot;3&quot; unique_id=&quot;15045&quot;&gt;&lt;property id=&quot;20148&quot; value=&quot;5&quot;/&gt;&lt;property id=&quot;20300&quot; value=&quot;Slide 7 - &amp;quot;Low Vision&amp;quot;&quot;/&gt;&lt;property id=&quot;20307&quot; value=&quot;290&quot;/&gt;&lt;/object&gt;&lt;object type=&quot;3&quot; unique_id=&quot;15046&quot;&gt;&lt;property id=&quot;20148&quot; value=&quot;5&quot;/&gt;&lt;property id=&quot;20300&quot; value=&quot;Slide 8 - &amp;quot;Adding Chat/Text Options&amp;quot;&quot;/&gt;&lt;property id=&quot;20307&quot; value=&quot;291&quot;/&gt;&lt;/object&gt;&lt;object type=&quot;3&quot; unique_id=&quot;15047&quot;&gt;&lt;property id=&quot;20148&quot; value=&quot;5&quot;/&gt;&lt;property id=&quot;20300&quot; value=&quot;Slide 9 - &amp;quot;Bb Collaborate Closed Captioning&amp;quot;&quot;/&gt;&lt;property id=&quot;20307&quot; value=&quot;292&quot;/&gt;&lt;/object&gt;&lt;object type=&quot;3&quot; unique_id=&quot;15048&quot;&gt;&lt;property id=&quot;20148&quot; value=&quot;5&quot;/&gt;&lt;property id=&quot;20300&quot; value=&quot;Slide 10 - &amp;quot;Entering Closed-Captioning Text&amp;quot;&quot;/&gt;&lt;property id=&quot;20307&quot; value=&quot;293&quot;/&gt;&lt;/object&gt;&lt;object type=&quot;3&quot; unique_id=&quot;15049&quot;&gt;&lt;property id=&quot;20148&quot; value=&quot;5&quot;/&gt;&lt;property id=&quot;20300&quot; value=&quot;Slide 11 - &amp;quot;“Accessible Documents &amp;amp; Presentations”&amp;quot;&quot;/&gt;&lt;property id=&quot;20307&quot; value=&quot;303&quot;/&gt;&lt;/object&gt;&lt;object type=&quot;3&quot; unique_id=&quot;15050&quot;&gt;&lt;property id=&quot;20148&quot; value=&quot;5&quot;/&gt;&lt;property id=&quot;20300&quot; value=&quot;Slide 12 - &amp;quot;Document and Presentation Accessibility&amp;quot;&quot;/&gt;&lt;property id=&quot;20307&quot; value=&quot;304&quot;/&gt;&lt;/object&gt;&lt;object type=&quot;3&quot; unique_id=&quot;15051&quot;&gt;&lt;property id=&quot;20148&quot; value=&quot;5&quot;/&gt;&lt;property id=&quot;20300&quot; value=&quot;Slide 13 - &amp;quot;Microsoft Office 2010: Word and PowerPoint&amp;quot;&quot;/&gt;&lt;property id=&quot;20307&quot; value=&quot;305&quot;/&gt;&lt;/object&gt;&lt;object type=&quot;3&quot; unique_id=&quot;15052&quot;&gt;&lt;property id=&quot;20148&quot; value=&quot;5&quot;/&gt;&lt;property id=&quot;20300&quot; value=&quot;Slide 14 - &amp;quot;Microsoft Office 2010 Built-In Accessibility Checker&amp;quot;&quot;/&gt;&lt;property id=&quot;20307&quot; value=&quot;306&quot;/&gt;&lt;/object&gt;&lt;object type=&quot;3&quot; unique_id=&quot;15053&quot;&gt;&lt;property id=&quot;20148&quot; value=&quot;5&quot;/&gt;&lt;property id=&quot;20300&quot; value=&quot;Slide 15 - &amp;quot;Adding Alt Text (Word, PPT)&amp;quot;&quot;/&gt;&lt;property id=&quot;20307&quot; value=&quot;314&quot;/&gt;&lt;/object&gt;&lt;object type=&quot;3&quot; unique_id=&quot;15054&quot;&gt;&lt;property id=&quot;20148&quot; value=&quot;5&quot;/&gt;&lt;property id=&quot;20300&quot; value=&quot;Slide 16 - &amp;quot;Making Alt Text Readily Available&amp;quot;&quot;/&gt;&lt;property id=&quot;20307&quot; value=&quot;341&quot;/&gt;&lt;/object&gt;&lt;object type=&quot;3&quot; unique_id=&quot;15055&quot;&gt;&lt;property id=&quot;20148&quot; value=&quot;5&quot;/&gt;&lt;property id=&quot;20300&quot; value=&quot;Slide 17 - &amp;quot;Applying Styles in MS Word &amp;quot;&quot;/&gt;&lt;property id=&quot;20307&quot; value=&quot;342&quot;/&gt;&lt;/object&gt;&lt;object type=&quot;3&quot; unique_id=&quot;15056&quot;&gt;&lt;property id=&quot;20148&quot; value=&quot;5&quot;/&gt;&lt;property id=&quot;20300&quot; value=&quot;Slide 18 - &amp;quot;Alternative Text Examples (STEM)&amp;quot;&quot;/&gt;&lt;property id=&quot;20307&quot; value=&quot;343&quot;/&gt;&lt;/object&gt;&lt;object type=&quot;3&quot; unique_id=&quot;15057&quot;&gt;&lt;property id=&quot;20148&quot; value=&quot;5&quot;/&gt;&lt;property id=&quot;20300&quot; value=&quot;Slide 19 - &amp;quot;CommonLook Office Professional&amp;quot;&quot;/&gt;&lt;property id=&quot;20307&quot; value=&quot;313&quot;/&gt;&lt;/object&gt;&lt;object type=&quot;3&quot; unique_id=&quot;15058&quot;&gt;&lt;property id=&quot;20148&quot; value=&quot;5&quot;/&gt;&lt;property id=&quot;20300&quot; value=&quot;Slide 20 - &amp;quot;CommonLook Office Professional&amp;quot;&quot;/&gt;&lt;property id=&quot;20307&quot; value=&quot;340&quot;/&gt;&lt;/object&gt;&lt;object type=&quot;3&quot; unique_id=&quot;15059&quot;&gt;&lt;property id=&quot;20148&quot; value=&quot;5&quot;/&gt;&lt;property id=&quot;20300&quot; value=&quot;Slide 21 - &amp;quot;CommonLook Office Panel&amp;quot;&quot;/&gt;&lt;property id=&quot;20307&quot; value=&quot;315&quot;/&gt;&lt;/object&gt;&lt;object type=&quot;3&quot; unique_id=&quot;15060&quot;&gt;&lt;property id=&quot;20148&quot; value=&quot;5&quot;/&gt;&lt;property id=&quot;20300&quot; value=&quot;Slide 22 - &amp;quot;CommonLook on the VCL&amp;quot;&quot;/&gt;&lt;property id=&quot;20307&quot; value=&quot;333&quot;/&gt;&lt;/object&gt;&lt;object type=&quot;3&quot; unique_id=&quot;15061&quot;&gt;&lt;property id=&quot;20148&quot; value=&quot;5&quot;/&gt;&lt;property id=&quot;20300&quot; value=&quot;Slide 23&quot;/&gt;&lt;property id=&quot;20307&quot; value=&quot;334&quot;/&gt;&lt;/object&gt;&lt;object type=&quot;3&quot; unique_id=&quot;15062&quot;&gt;&lt;property id=&quot;20148&quot; value=&quot;5&quot;/&gt;&lt;property id=&quot;20300&quot; value=&quot;Slide 24 - &amp;quot;Remote Desktop Connection/VCL&amp;quot;&quot;/&gt;&lt;property id=&quot;20307&quot; value=&quot;335&quot;/&gt;&lt;/object&gt;&lt;object type=&quot;3&quot; unique_id=&quot;15063&quot;&gt;&lt;property id=&quot;20148&quot; value=&quot;5&quot;/&gt;&lt;property id=&quot;20300&quot; value=&quot;Slide 25 - &amp;quot;Saving your document from VCL&amp;quot;&quot;/&gt;&lt;property id=&quot;20307&quot; value=&quot;336&quot;/&gt;&lt;/object&gt;&lt;object type=&quot;3&quot; unique_id=&quot;15064&quot;&gt;&lt;property id=&quot;20148&quot; value=&quot;5&quot;/&gt;&lt;property id=&quot;20300&quot; value=&quot;Slide 26 - &amp;quot;Using Adobe Reader to Check PDFs for Accessibility&amp;quot;&quot;/&gt;&lt;property id=&quot;20307&quot; value=&quot;307&quot;/&gt;&lt;/object&gt;&lt;object type=&quot;3&quot; unique_id=&quot;15065&quot;&gt;&lt;property id=&quot;20148&quot; value=&quot;5&quot;/&gt;&lt;property id=&quot;20300&quot; value=&quot;Slide 27&quot;/&gt;&lt;property id=&quot;20307&quot; value=&quot;308&quot;/&gt;&lt;/object&gt;&lt;object type=&quot;3&quot; unique_id=&quot;15066&quot;&gt;&lt;property id=&quot;20148&quot; value=&quot;5&quot;/&gt;&lt;property id=&quot;20300&quot; value=&quot;Slide 28 - &amp;quot;Making your PDFs Accessible&amp;quot;&quot;/&gt;&lt;property id=&quot;20307&quot; value=&quot;339&quot;/&gt;&lt;/object&gt;&lt;object type=&quot;3&quot; unique_id=&quot;15067&quot;&gt;&lt;property id=&quot;20148&quot; value=&quot;5&quot;/&gt;&lt;property id=&quot;20300&quot; value=&quot;Slide 29 - &amp;quot;Where to find accessibility in Adobe X&amp;quot;&quot;/&gt;&lt;property id=&quot;20307&quot; value=&quot;309&quot;/&gt;&lt;/object&gt;&lt;object type=&quot;3&quot; unique_id=&quot;15068&quot;&gt;&lt;property id=&quot;20148&quot; value=&quot;5&quot;/&gt;&lt;property id=&quot;20300&quot; value=&quot;Slide 30 - &amp;quot;Adobe Presenter&amp;quot;&quot;/&gt;&lt;property id=&quot;20307&quot; value=&quot;316&quot;/&gt;&lt;/object&gt;&lt;object type=&quot;3&quot; unique_id=&quot;15069&quot;&gt;&lt;property id=&quot;20148&quot; value=&quot;5&quot;/&gt;&lt;property id=&quot;20300&quot; value=&quot;Slide 31 - &amp;quot;Camtasia (Limitations)&amp;quot;&quot;/&gt;&lt;property id=&quot;20307&quot; value=&quot;317&quot;/&gt;&lt;/object&gt;&lt;object type=&quot;3&quot; unique_id=&quot;15070&quot;&gt;&lt;property id=&quot;20148&quot; value=&quot;5&quot;/&gt;&lt;property id=&quot;20300&quot; value=&quot;Slide 32 - &amp;quot;Camtasia – Alternative Accessibility&amp;quot;&quot;/&gt;&lt;property id=&quot;20307&quot; value=&quot;318&quot;/&gt;&lt;/object&gt;&lt;object type=&quot;3&quot; unique_id=&quot;15071&quot;&gt;&lt;property id=&quot;20148&quot; value=&quot;5&quot;/&gt;&lt;property id=&quot;20300&quot; value=&quot;Slide 34 - &amp;quot;Adobe Captivate&amp;quot;&quot;/&gt;&lt;property id=&quot;20307&quot; value=&quot;319&quot;/&gt;&lt;/object&gt;&lt;object type=&quot;3&quot; unique_id=&quot;15072&quot;&gt;&lt;property id=&quot;20148&quot; value=&quot;5&quot;/&gt;&lt;property id=&quot;20300&quot; value=&quot;Slide 38 - &amp;quot;“Making Accessible VIDEOS”&amp;quot;&quot;/&gt;&lt;property id=&quot;20307&quot; value=&quot;320&quot;/&gt;&lt;/object&gt;&lt;object type=&quot;3&quot; unique_id=&quot;15073&quot;&gt;&lt;property id=&quot;20148&quot; value=&quot;5&quot;/&gt;&lt;property id=&quot;20300&quot; value=&quot;Slide 39 - &amp;quot;Mason Captions&amp;quot;&quot;/&gt;&lt;property id=&quot;20307&quot; value=&quot;337&quot;/&gt;&lt;/object&gt;&lt;object type=&quot;3&quot; unique_id=&quot;15074&quot;&gt;&lt;property id=&quot;20148&quot; value=&quot;5&quot;/&gt;&lt;property id=&quot;20300&quot; value=&quot;Slide 40 - &amp;quot;Examples of Accessible Video&amp;quot;&quot;/&gt;&lt;property id=&quot;20307&quot; value=&quot;332&quot;/&gt;&lt;/object&gt;&lt;object type=&quot;3&quot; unique_id=&quot;15075&quot;&gt;&lt;property id=&quot;20148&quot; value=&quot;5&quot;/&gt;&lt;property id=&quot;20300&quot; value=&quot;Slide 41 - &amp;quot;Typical Accessible Media Workflow (updated Spr. ’13)&amp;quot;&quot;/&gt;&lt;property id=&quot;20307&quot; value=&quot;329&quot;/&gt;&lt;/object&gt;&lt;object type=&quot;3&quot; unique_id=&quot;15076&quot;&gt;&lt;property id=&quot;20148&quot; value=&quot;5&quot;/&gt;&lt;property id=&quot;20300&quot; value=&quot;Slide 42 - &amp;quot;Other Methods for Delivery&amp;quot;&quot;/&gt;&lt;property id=&quot;20307&quot; value=&quot;331&quot;/&gt;&lt;/object&gt;&lt;object type=&quot;3&quot; unique_id=&quot;15077&quot;&gt;&lt;property id=&quot;20148&quot; value=&quot;5&quot;/&gt;&lt;property id=&quot;20300&quot; value=&quot;Slide 43 - &amp;quot;“Summary”&amp;quot;&quot;/&gt;&lt;property id=&quot;20307&quot; value=&quot;322&quot;/&gt;&lt;/object&gt;&lt;object type=&quot;3&quot; unique_id=&quot;15078&quot;&gt;&lt;property id=&quot;20148&quot; value=&quot;5&quot;/&gt;&lt;property id=&quot;20300&quot; value=&quot;Slide 44 - &amp;quot;Baseline Design Considerations for Accessible Resources&amp;quot;&quot;/&gt;&lt;property id=&quot;20307&quot; value=&quot;344&quot;/&gt;&lt;/object&gt;&lt;object type=&quot;3&quot; unique_id=&quot;15079&quot;&gt;&lt;property id=&quot;20148&quot; value=&quot;5&quot;/&gt;&lt;property id=&quot;20300&quot; value=&quot;Slide 45 - &amp;quot;Questions&amp;quot;&quot;/&gt;&lt;property id=&quot;20307&quot; value=&quot;327&quot;/&gt;&lt;/object&gt;&lt;object type=&quot;3&quot; unique_id=&quot;15080&quot;&gt;&lt;property id=&quot;20148&quot; value=&quot;5&quot;/&gt;&lt;property id=&quot;20300&quot; value=&quot;Slide 46 - &amp;quot;Contact Information&amp;quot;&quot;/&gt;&lt;property id=&quot;20307&quot; value=&quot;328&quot;/&gt;&lt;/object&gt;&lt;object type=&quot;3&quot; unique_id=&quot;15389&quot;&gt;&lt;property id=&quot;20148&quot; value=&quot;5&quot;/&gt;&lt;property id=&quot;20300&quot; value=&quot;Slide 33 - &amp;quot;Camtasia Captioning Options&amp;quot;&quot;/&gt;&lt;property id=&quot;20307&quot; value=&quot;345&quot;/&gt;&lt;/object&gt;&lt;object type=&quot;3&quot; unique_id=&quot;15390&quot;&gt;&lt;property id=&quot;20148&quot; value=&quot;5&quot;/&gt;&lt;property id=&quot;20300&quot; value=&quot;Slide 35 - &amp;quot;Enabling Accessibility in Captivate&amp;quot;&quot;/&gt;&lt;property id=&quot;20307&quot; value=&quot;346&quot;/&gt;&lt;/object&gt;&lt;object type=&quot;3&quot; unique_id=&quot;15391&quot;&gt;&lt;property id=&quot;20148&quot; value=&quot;5&quot;/&gt;&lt;property id=&quot;20300&quot; value=&quot;Slide 36 - &amp;quot;PROVIDE DESCRIPTIONS FOR MOVIES AND SLIDES &amp;quot;&quot;/&gt;&lt;property id=&quot;20307&quot; value=&quot;347&quot;/&gt;&lt;/object&gt;&lt;object type=&quot;3&quot; unique_id=&quot;15392&quot;&gt;&lt;property id=&quot;20148&quot; value=&quot;5&quot;/&gt;&lt;property id=&quot;20300&quot; value=&quot;Slide 37 - &amp;quot;Adding Captions &amp;quot;&quot;/&gt;&lt;property id=&quot;20307&quot; value=&quot;348&quot;/&gt;&lt;/object&gt;&lt;/object&gt;&lt;object type=&quot;8&quot; unique_id=&quot;15124&quot;&gt;&lt;/object&gt;&lt;/object&gt;&lt;/database&gt;"/>
  <p:tag name="MMPROD_NEXTUNIQUEID" val="10009"/>
  <p:tag name="SECTOMILLISECCONVERTED" val="1"/>
</p:tagLst>
</file>

<file path=ppt/theme/theme1.xml><?xml version="1.0" encoding="utf-8"?>
<a:theme xmlns:a="http://schemas.openxmlformats.org/drawingml/2006/main" name="AT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TI" id="{A7B6F6FA-650F-417B-B870-41739B51120C}" vid="{5091135E-BF86-46D5-8E97-3F82049BFF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ATI</Template>
  <TotalTime>1804</TotalTime>
  <Words>2948</Words>
  <Application>Microsoft Office PowerPoint</Application>
  <PresentationFormat>On-screen Show (4:3)</PresentationFormat>
  <Paragraphs>479</Paragraphs>
  <Slides>48</Slides>
  <Notes>23</Notes>
  <HiddenSlides>18</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Arial</vt:lpstr>
      <vt:lpstr>Calibri</vt:lpstr>
      <vt:lpstr>Cambria</vt:lpstr>
      <vt:lpstr>Corbel</vt:lpstr>
      <vt:lpstr>Tahoma</vt:lpstr>
      <vt:lpstr>Times</vt:lpstr>
      <vt:lpstr>Times New Roman</vt:lpstr>
      <vt:lpstr>Wingdings</vt:lpstr>
      <vt:lpstr>ATI</vt:lpstr>
      <vt:lpstr>  “Utilizing Technology and Strategies to Promote Success for Students with Disabilities ”</vt:lpstr>
      <vt:lpstr>ISSUES/challenges</vt:lpstr>
      <vt:lpstr>Trending...</vt:lpstr>
      <vt:lpstr>Challenges</vt:lpstr>
      <vt:lpstr>Issues</vt:lpstr>
      <vt:lpstr>Types of Impairment and Assistive Technology</vt:lpstr>
      <vt:lpstr>Read and Write Demo </vt:lpstr>
      <vt:lpstr>Would you consider a robot AT? </vt:lpstr>
      <vt:lpstr>Accessibility vs. Accommodation</vt:lpstr>
      <vt:lpstr>What is Fueling the Fire?  Lawsuits ….</vt:lpstr>
      <vt:lpstr>Strategies </vt:lpstr>
      <vt:lpstr>Communication/Collaboration</vt:lpstr>
      <vt:lpstr>Recommendations</vt:lpstr>
      <vt:lpstr>PowerPoint Presentation</vt:lpstr>
      <vt:lpstr>Baseline Design Considerations  for Accessible IT Resources</vt:lpstr>
      <vt:lpstr>Guide to Creating Accessible Electronic Materials</vt:lpstr>
      <vt:lpstr>Mobile </vt:lpstr>
      <vt:lpstr>Accessibility/User Impact in Mobile Devices</vt:lpstr>
      <vt:lpstr>Mobile Apps</vt:lpstr>
      <vt:lpstr>AccessNote (Cost: Free) </vt:lpstr>
      <vt:lpstr>TapTapSee (Cost: Free)  </vt:lpstr>
      <vt:lpstr>Vision Assist (Cost: $5.99) </vt:lpstr>
      <vt:lpstr>Prizmo (Cost: $9.99)</vt:lpstr>
      <vt:lpstr>ZoomReader (Cost:  $19.99) </vt:lpstr>
      <vt:lpstr>Zoom Reader DEMO </vt:lpstr>
      <vt:lpstr>Knfb Reader (Cost: $99.00)</vt:lpstr>
      <vt:lpstr>Knfb Reader Demo</vt:lpstr>
      <vt:lpstr>For more App Information</vt:lpstr>
      <vt:lpstr>Next Steps</vt:lpstr>
      <vt:lpstr>iOS Accessibility</vt:lpstr>
      <vt:lpstr>VoiceOver Gesture Resources</vt:lpstr>
      <vt:lpstr>Braille Displays &amp; iOS</vt:lpstr>
      <vt:lpstr>Pairing Braille Display with iOS Device</vt:lpstr>
      <vt:lpstr>Pairing Braille Display, Cont. </vt:lpstr>
      <vt:lpstr>Steps for Pairing Display</vt:lpstr>
      <vt:lpstr>Braille Display Resources</vt:lpstr>
      <vt:lpstr>Built-in Tools to Test for Accessibility</vt:lpstr>
      <vt:lpstr>Microsoft Office 2010 Built-In Accessibility Checker</vt:lpstr>
      <vt:lpstr>Adding Alt Text (Word, PPT)</vt:lpstr>
      <vt:lpstr>Making Alt Text Readily Available</vt:lpstr>
      <vt:lpstr>Applying Styles in MS Word </vt:lpstr>
      <vt:lpstr>Styling produces a Document Map for easier navigation</vt:lpstr>
      <vt:lpstr>Alternative Text Examples (STEM)</vt:lpstr>
      <vt:lpstr>NCAM Example #1</vt:lpstr>
      <vt:lpstr>NCAM Example #2</vt:lpstr>
      <vt:lpstr>Using Adobe Reader to  Check PDFs for Accessibility</vt:lpstr>
      <vt:lpstr>PowerPoint Presentation</vt:lpstr>
      <vt:lpstr>Contact Information</vt:lpstr>
    </vt:vector>
  </TitlesOfParts>
  <Company>George Mason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 Template 2: Title Slide</dc:title>
  <dc:creator>2009 ETF</dc:creator>
  <cp:lastModifiedBy>Kara Zirkle</cp:lastModifiedBy>
  <cp:revision>90</cp:revision>
  <dcterms:created xsi:type="dcterms:W3CDTF">2010-02-22T20:04:52Z</dcterms:created>
  <dcterms:modified xsi:type="dcterms:W3CDTF">2016-07-14T15:58:10Z</dcterms:modified>
</cp:coreProperties>
</file>