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6"/>
  </p:notesMasterIdLst>
  <p:handoutMasterIdLst>
    <p:handoutMasterId r:id="rId57"/>
  </p:handoutMasterIdLst>
  <p:sldIdLst>
    <p:sldId id="276" r:id="rId2"/>
    <p:sldId id="327" r:id="rId3"/>
    <p:sldId id="264" r:id="rId4"/>
    <p:sldId id="279" r:id="rId5"/>
    <p:sldId id="280" r:id="rId6"/>
    <p:sldId id="281" r:id="rId7"/>
    <p:sldId id="282" r:id="rId8"/>
    <p:sldId id="283" r:id="rId9"/>
    <p:sldId id="273" r:id="rId10"/>
    <p:sldId id="331" r:id="rId11"/>
    <p:sldId id="333" r:id="rId12"/>
    <p:sldId id="332" r:id="rId13"/>
    <p:sldId id="288" r:id="rId14"/>
    <p:sldId id="289" r:id="rId15"/>
    <p:sldId id="290" r:id="rId16"/>
    <p:sldId id="274" r:id="rId17"/>
    <p:sldId id="293" r:id="rId18"/>
    <p:sldId id="294" r:id="rId19"/>
    <p:sldId id="295" r:id="rId20"/>
    <p:sldId id="296" r:id="rId21"/>
    <p:sldId id="297" r:id="rId22"/>
    <p:sldId id="298" r:id="rId23"/>
    <p:sldId id="299" r:id="rId24"/>
    <p:sldId id="300" r:id="rId25"/>
    <p:sldId id="301" r:id="rId26"/>
    <p:sldId id="265" r:id="rId27"/>
    <p:sldId id="302" r:id="rId28"/>
    <p:sldId id="303" r:id="rId29"/>
    <p:sldId id="304" r:id="rId30"/>
    <p:sldId id="306" r:id="rId31"/>
    <p:sldId id="325" r:id="rId32"/>
    <p:sldId id="307" r:id="rId33"/>
    <p:sldId id="275" r:id="rId34"/>
    <p:sldId id="308" r:id="rId35"/>
    <p:sldId id="309" r:id="rId36"/>
    <p:sldId id="310" r:id="rId37"/>
    <p:sldId id="311" r:id="rId38"/>
    <p:sldId id="330" r:id="rId39"/>
    <p:sldId id="329" r:id="rId40"/>
    <p:sldId id="269" r:id="rId41"/>
    <p:sldId id="314" r:id="rId42"/>
    <p:sldId id="315" r:id="rId43"/>
    <p:sldId id="313" r:id="rId44"/>
    <p:sldId id="271" r:id="rId45"/>
    <p:sldId id="317" r:id="rId46"/>
    <p:sldId id="318" r:id="rId47"/>
    <p:sldId id="319" r:id="rId48"/>
    <p:sldId id="320" r:id="rId49"/>
    <p:sldId id="334" r:id="rId50"/>
    <p:sldId id="321" r:id="rId51"/>
    <p:sldId id="322" r:id="rId52"/>
    <p:sldId id="326" r:id="rId53"/>
    <p:sldId id="323" r:id="rId54"/>
    <p:sldId id="328"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rey  Singleto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BD17"/>
    <a:srgbClr val="054317"/>
    <a:srgbClr val="1A6613"/>
    <a:srgbClr val="000000"/>
    <a:srgbClr val="FFBA03"/>
    <a:srgbClr val="ECB409"/>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40" autoAdjust="0"/>
    <p:restoredTop sz="77361" autoAdjust="0"/>
  </p:normalViewPr>
  <p:slideViewPr>
    <p:cSldViewPr>
      <p:cViewPr>
        <p:scale>
          <a:sx n="99" d="100"/>
          <a:sy n="99" d="100"/>
        </p:scale>
        <p:origin x="-1512"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7" d="100"/>
        <a:sy n="167" d="100"/>
      </p:scale>
      <p:origin x="0" y="29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w="23680">
          <a:noFill/>
        </a:ln>
      </c:spPr>
      <c:txPr>
        <a:bodyPr rot="0" spcFirstLastPara="1" vertOverflow="ellipsis" vert="horz" wrap="square" anchor="ctr" anchorCtr="1"/>
        <a:lstStyle/>
        <a:p>
          <a:pPr>
            <a:defRPr sz="1984" b="1" i="0" u="none" strike="noStrike" kern="1200" spc="100" baseline="0">
              <a:solidFill>
                <a:srgbClr val="FFFFFF"/>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Completed Acc Media Requests</c:v>
                </c:pt>
              </c:strCache>
            </c:strRef>
          </c:tx>
          <c:spPr>
            <a:solidFill>
              <a:srgbClr val="FFBA0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3680">
                <a:noFill/>
              </a:ln>
            </c:spPr>
            <c:txPr>
              <a:bodyPr rot="0" spcFirstLastPara="1" vertOverflow="ellipsis" vert="horz" wrap="square" lIns="38100" tIns="19050" rIns="38100" bIns="19050" anchor="ctr" anchorCtr="1">
                <a:spAutoFit/>
              </a:bodyPr>
              <a:lstStyle/>
              <a:p>
                <a:pPr>
                  <a:defRPr sz="1116"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dLbls>
          <c:cat>
            <c:strRef>
              <c:f>Sheet1!$A$2:$A$6</c:f>
              <c:strCache>
                <c:ptCount val="5"/>
                <c:pt idx="0">
                  <c:v>FY12</c:v>
                </c:pt>
                <c:pt idx="1">
                  <c:v>FY13</c:v>
                </c:pt>
                <c:pt idx="2">
                  <c:v>FY14</c:v>
                </c:pt>
                <c:pt idx="3">
                  <c:v>FY15</c:v>
                </c:pt>
                <c:pt idx="4">
                  <c:v>FY16</c:v>
                </c:pt>
              </c:strCache>
            </c:strRef>
          </c:cat>
          <c:val>
            <c:numRef>
              <c:f>Sheet1!$B$2:$B$6</c:f>
              <c:numCache>
                <c:formatCode>General</c:formatCode>
                <c:ptCount val="5"/>
                <c:pt idx="0">
                  <c:v>147.0</c:v>
                </c:pt>
                <c:pt idx="1">
                  <c:v>337.0</c:v>
                </c:pt>
                <c:pt idx="2">
                  <c:v>1034.0</c:v>
                </c:pt>
                <c:pt idx="3">
                  <c:v>1296.0</c:v>
                </c:pt>
                <c:pt idx="4">
                  <c:v>979.0</c:v>
                </c:pt>
              </c:numCache>
            </c:numRef>
          </c:val>
        </c:ser>
        <c:dLbls>
          <c:showLegendKey val="0"/>
          <c:showVal val="0"/>
          <c:showCatName val="0"/>
          <c:showSerName val="0"/>
          <c:showPercent val="0"/>
          <c:showBubbleSize val="0"/>
        </c:dLbls>
        <c:gapWidth val="100"/>
        <c:overlap val="-24"/>
        <c:axId val="2113743512"/>
        <c:axId val="2113702776"/>
      </c:barChart>
      <c:catAx>
        <c:axId val="2113743512"/>
        <c:scaling>
          <c:orientation val="minMax"/>
        </c:scaling>
        <c:delete val="0"/>
        <c:axPos val="b"/>
        <c:numFmt formatCode="General" sourceLinked="0"/>
        <c:majorTickMark val="none"/>
        <c:minorTickMark val="none"/>
        <c:tickLblPos val="nextTo"/>
        <c:spPr>
          <a:noFill/>
          <a:ln w="11840" cap="flat" cmpd="sng" algn="ctr">
            <a:solidFill>
              <a:schemeClr val="lt1">
                <a:lumMod val="95000"/>
                <a:alpha val="54000"/>
              </a:schemeClr>
            </a:solidFill>
            <a:round/>
          </a:ln>
          <a:effectLst/>
        </c:spPr>
        <c:txPr>
          <a:bodyPr rot="-60000000" spcFirstLastPara="1" vertOverflow="ellipsis" vert="horz" wrap="square" anchor="ctr" anchorCtr="1"/>
          <a:lstStyle/>
          <a:p>
            <a:pPr>
              <a:defRPr sz="1116" b="0" i="0" u="none" strike="noStrike" kern="1200" baseline="0">
                <a:solidFill>
                  <a:srgbClr val="FFFFFF"/>
                </a:solidFill>
                <a:latin typeface="+mn-lt"/>
                <a:ea typeface="+mn-ea"/>
                <a:cs typeface="+mn-cs"/>
              </a:defRPr>
            </a:pPr>
            <a:endParaRPr lang="en-US"/>
          </a:p>
        </c:txPr>
        <c:crossAx val="2113702776"/>
        <c:crosses val="autoZero"/>
        <c:auto val="1"/>
        <c:lblAlgn val="ctr"/>
        <c:lblOffset val="100"/>
        <c:noMultiLvlLbl val="0"/>
      </c:catAx>
      <c:valAx>
        <c:axId val="2113702776"/>
        <c:scaling>
          <c:orientation val="minMax"/>
        </c:scaling>
        <c:delete val="0"/>
        <c:axPos val="l"/>
        <c:majorGridlines>
          <c:spPr>
            <a:ln w="8880" cap="flat" cmpd="sng" algn="ctr">
              <a:solidFill>
                <a:schemeClr val="lt1">
                  <a:lumMod val="95000"/>
                  <a:alpha val="10000"/>
                </a:schemeClr>
              </a:solidFill>
              <a:round/>
            </a:ln>
            <a:effectLst/>
          </c:spPr>
        </c:majorGridlines>
        <c:numFmt formatCode="General" sourceLinked="1"/>
        <c:majorTickMark val="none"/>
        <c:minorTickMark val="none"/>
        <c:tickLblPos val="nextTo"/>
        <c:spPr>
          <a:ln w="8880">
            <a:noFill/>
          </a:ln>
        </c:spPr>
        <c:txPr>
          <a:bodyPr rot="-60000000" spcFirstLastPara="1" vertOverflow="ellipsis" vert="horz" wrap="square" anchor="ctr" anchorCtr="1"/>
          <a:lstStyle/>
          <a:p>
            <a:pPr>
              <a:defRPr sz="1116" b="0" i="0" u="none" strike="noStrike" kern="1200" baseline="0">
                <a:solidFill>
                  <a:schemeClr val="bg1"/>
                </a:solidFill>
                <a:latin typeface="+mn-lt"/>
                <a:ea typeface="+mn-ea"/>
                <a:cs typeface="+mn-cs"/>
              </a:defRPr>
            </a:pPr>
            <a:endParaRPr lang="en-US"/>
          </a:p>
        </c:txPr>
        <c:crossAx val="2113743512"/>
        <c:crosses val="autoZero"/>
        <c:crossBetween val="between"/>
      </c:valAx>
      <c:spPr>
        <a:noFill/>
        <a:ln w="23668">
          <a:noFill/>
        </a:ln>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0511993713035183"/>
          <c:y val="0.0162486322244446"/>
          <c:w val="0.948800634295713"/>
          <c:h val="0.881674274411351"/>
        </c:manualLayout>
      </c:layout>
      <c:bar3DChart>
        <c:barDir val="col"/>
        <c:grouping val="clustered"/>
        <c:varyColors val="0"/>
        <c:ser>
          <c:idx val="0"/>
          <c:order val="0"/>
          <c:tx>
            <c:strRef>
              <c:f>Sheet1!$B$1</c:f>
              <c:strCache>
                <c:ptCount val="1"/>
                <c:pt idx="0">
                  <c:v>FY 12</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2765">
                <a:noFill/>
              </a:ln>
            </c:spPr>
            <c:txPr>
              <a:bodyPr rot="0" spcFirstLastPara="1" vertOverflow="ellipsis" vert="horz" wrap="square" lIns="38100" tIns="19050" rIns="38100" bIns="19050" anchor="ctr" anchorCtr="1">
                <a:spAutoFit/>
              </a:bodyPr>
              <a:lstStyle/>
              <a:p>
                <a:pPr>
                  <a:defRPr sz="1085"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Compliance DE</c:v>
                </c:pt>
                <c:pt idx="1">
                  <c:v>Compliance F2F</c:v>
                </c:pt>
                <c:pt idx="2">
                  <c:v>Compliance Web</c:v>
                </c:pt>
                <c:pt idx="3">
                  <c:v>Accommodation</c:v>
                </c:pt>
              </c:strCache>
            </c:strRef>
          </c:cat>
          <c:val>
            <c:numRef>
              <c:f>Sheet1!$B$2:$B$5</c:f>
              <c:numCache>
                <c:formatCode>General</c:formatCode>
                <c:ptCount val="4"/>
                <c:pt idx="0">
                  <c:v>23.0</c:v>
                </c:pt>
                <c:pt idx="1">
                  <c:v>0.0</c:v>
                </c:pt>
                <c:pt idx="2">
                  <c:v>17.0</c:v>
                </c:pt>
                <c:pt idx="3">
                  <c:v>14.0</c:v>
                </c:pt>
              </c:numCache>
            </c:numRef>
          </c:val>
        </c:ser>
        <c:ser>
          <c:idx val="1"/>
          <c:order val="1"/>
          <c:tx>
            <c:strRef>
              <c:f>Sheet1!$C$1</c:f>
              <c:strCache>
                <c:ptCount val="1"/>
                <c:pt idx="0">
                  <c:v>FY 13</c:v>
                </c:pt>
              </c:strCache>
            </c:strRef>
          </c:tx>
          <c:spPr>
            <a:pattFill prst="pct75">
              <a:fgClr>
                <a:schemeClr val="accent2">
                  <a:lumMod val="75000"/>
                </a:schemeClr>
              </a:fgClr>
              <a:bgClr>
                <a:schemeClr val="bg1"/>
              </a:bgClr>
            </a:patt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2765">
                <a:noFill/>
              </a:ln>
            </c:spPr>
            <c:txPr>
              <a:bodyPr rot="0" spcFirstLastPara="1" vertOverflow="ellipsis" vert="horz" wrap="square" lIns="38100" tIns="19050" rIns="38100" bIns="19050" anchor="ctr" anchorCtr="1">
                <a:spAutoFit/>
              </a:bodyPr>
              <a:lstStyle/>
              <a:p>
                <a:pPr>
                  <a:defRPr sz="1085"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Compliance DE</c:v>
                </c:pt>
                <c:pt idx="1">
                  <c:v>Compliance F2F</c:v>
                </c:pt>
                <c:pt idx="2">
                  <c:v>Compliance Web</c:v>
                </c:pt>
                <c:pt idx="3">
                  <c:v>Accommodation</c:v>
                </c:pt>
              </c:strCache>
            </c:strRef>
          </c:cat>
          <c:val>
            <c:numRef>
              <c:f>Sheet1!$C$2:$C$5</c:f>
              <c:numCache>
                <c:formatCode>General</c:formatCode>
                <c:ptCount val="4"/>
                <c:pt idx="0">
                  <c:v>133.0</c:v>
                </c:pt>
                <c:pt idx="1">
                  <c:v>0.0</c:v>
                </c:pt>
                <c:pt idx="2">
                  <c:v>12.0</c:v>
                </c:pt>
                <c:pt idx="3">
                  <c:v>226.0</c:v>
                </c:pt>
              </c:numCache>
            </c:numRef>
          </c:val>
        </c:ser>
        <c:ser>
          <c:idx val="2"/>
          <c:order val="2"/>
          <c:tx>
            <c:strRef>
              <c:f>Sheet1!$D$1</c:f>
              <c:strCache>
                <c:ptCount val="1"/>
                <c:pt idx="0">
                  <c:v>FY 14</c:v>
                </c:pt>
              </c:strCache>
            </c:strRef>
          </c:tx>
          <c:spPr>
            <a:pattFill prst="ltHorz">
              <a:fgClr>
                <a:schemeClr val="bg1"/>
              </a:fgClr>
              <a:bgClr>
                <a:schemeClr val="accent3"/>
              </a:bgClr>
            </a:patt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2765">
                <a:noFill/>
              </a:ln>
            </c:spPr>
            <c:txPr>
              <a:bodyPr rot="0" spcFirstLastPara="1" vertOverflow="ellipsis" vert="horz" wrap="square" lIns="38100" tIns="19050" rIns="38100" bIns="19050" anchor="ctr" anchorCtr="1">
                <a:spAutoFit/>
              </a:bodyPr>
              <a:lstStyle/>
              <a:p>
                <a:pPr>
                  <a:defRPr sz="1085"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Compliance DE</c:v>
                </c:pt>
                <c:pt idx="1">
                  <c:v>Compliance F2F</c:v>
                </c:pt>
                <c:pt idx="2">
                  <c:v>Compliance Web</c:v>
                </c:pt>
                <c:pt idx="3">
                  <c:v>Accommodation</c:v>
                </c:pt>
              </c:strCache>
            </c:strRef>
          </c:cat>
          <c:val>
            <c:numRef>
              <c:f>Sheet1!$D$2:$D$5</c:f>
              <c:numCache>
                <c:formatCode>General</c:formatCode>
                <c:ptCount val="4"/>
                <c:pt idx="0">
                  <c:v>813.0</c:v>
                </c:pt>
                <c:pt idx="1">
                  <c:v>0.0</c:v>
                </c:pt>
                <c:pt idx="2">
                  <c:v>40.0</c:v>
                </c:pt>
                <c:pt idx="3">
                  <c:v>181.0</c:v>
                </c:pt>
              </c:numCache>
            </c:numRef>
          </c:val>
        </c:ser>
        <c:ser>
          <c:idx val="3"/>
          <c:order val="3"/>
          <c:tx>
            <c:strRef>
              <c:f>Sheet1!$E$1</c:f>
              <c:strCache>
                <c:ptCount val="1"/>
                <c:pt idx="0">
                  <c:v>FY 15</c:v>
                </c:pt>
              </c:strCache>
            </c:strRef>
          </c:tx>
          <c:spPr>
            <a:pattFill prst="diagBrick">
              <a:fgClr>
                <a:schemeClr val="bg1"/>
              </a:fgClr>
              <a:bgClr>
                <a:schemeClr val="accent4"/>
              </a:bgClr>
            </a:patt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2765">
                <a:noFill/>
              </a:ln>
            </c:spPr>
            <c:txPr>
              <a:bodyPr rot="0" spcFirstLastPara="1" vertOverflow="ellipsis" vert="horz" wrap="square" lIns="38100" tIns="19050" rIns="38100" bIns="19050" anchor="ctr" anchorCtr="1">
                <a:spAutoFit/>
              </a:bodyPr>
              <a:lstStyle/>
              <a:p>
                <a:pPr>
                  <a:defRPr sz="1085"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Compliance DE</c:v>
                </c:pt>
                <c:pt idx="1">
                  <c:v>Compliance F2F</c:v>
                </c:pt>
                <c:pt idx="2">
                  <c:v>Compliance Web</c:v>
                </c:pt>
                <c:pt idx="3">
                  <c:v>Accommodation</c:v>
                </c:pt>
              </c:strCache>
            </c:strRef>
          </c:cat>
          <c:val>
            <c:numRef>
              <c:f>Sheet1!$E$2:$E$5</c:f>
              <c:numCache>
                <c:formatCode>General</c:formatCode>
                <c:ptCount val="4"/>
                <c:pt idx="0">
                  <c:v>990.0</c:v>
                </c:pt>
                <c:pt idx="1">
                  <c:v>26.0</c:v>
                </c:pt>
                <c:pt idx="2">
                  <c:v>24.0</c:v>
                </c:pt>
                <c:pt idx="3">
                  <c:v>256.0</c:v>
                </c:pt>
              </c:numCache>
            </c:numRef>
          </c:val>
        </c:ser>
        <c:ser>
          <c:idx val="4"/>
          <c:order val="4"/>
          <c:tx>
            <c:strRef>
              <c:f>Sheet1!$F$1</c:f>
              <c:strCache>
                <c:ptCount val="1"/>
                <c:pt idx="0">
                  <c:v>FY 16 </c:v>
                </c:pt>
              </c:strCache>
            </c:strRef>
          </c:tx>
          <c:spPr>
            <a:pattFill prst="solidDmnd">
              <a:fgClr>
                <a:schemeClr val="bg1"/>
              </a:fgClr>
              <a:bgClr>
                <a:schemeClr val="accent6"/>
              </a:bgClr>
            </a:patt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2765">
                <a:noFill/>
              </a:ln>
            </c:spPr>
            <c:txPr>
              <a:bodyPr rot="0" spcFirstLastPara="1" vertOverflow="ellipsis" vert="horz" wrap="square" lIns="38100" tIns="19050" rIns="38100" bIns="19050" anchor="ctr" anchorCtr="1">
                <a:spAutoFit/>
              </a:bodyPr>
              <a:lstStyle/>
              <a:p>
                <a:pPr>
                  <a:defRPr sz="1085"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Compliance DE</c:v>
                </c:pt>
                <c:pt idx="1">
                  <c:v>Compliance F2F</c:v>
                </c:pt>
                <c:pt idx="2">
                  <c:v>Compliance Web</c:v>
                </c:pt>
                <c:pt idx="3">
                  <c:v>Accommodation</c:v>
                </c:pt>
              </c:strCache>
            </c:strRef>
          </c:cat>
          <c:val>
            <c:numRef>
              <c:f>Sheet1!$F$2:$F$5</c:f>
              <c:numCache>
                <c:formatCode>General</c:formatCode>
                <c:ptCount val="4"/>
                <c:pt idx="0">
                  <c:v>756.0</c:v>
                </c:pt>
                <c:pt idx="1">
                  <c:v>0.0</c:v>
                </c:pt>
                <c:pt idx="2">
                  <c:v>68.0</c:v>
                </c:pt>
                <c:pt idx="3">
                  <c:v>155.0</c:v>
                </c:pt>
              </c:numCache>
            </c:numRef>
          </c:val>
        </c:ser>
        <c:dLbls>
          <c:showLegendKey val="0"/>
          <c:showVal val="0"/>
          <c:showCatName val="0"/>
          <c:showSerName val="0"/>
          <c:showPercent val="0"/>
          <c:showBubbleSize val="0"/>
        </c:dLbls>
        <c:gapWidth val="150"/>
        <c:shape val="box"/>
        <c:axId val="2113701320"/>
        <c:axId val="2113806904"/>
        <c:axId val="0"/>
      </c:bar3DChart>
      <c:catAx>
        <c:axId val="2113701320"/>
        <c:scaling>
          <c:orientation val="minMax"/>
        </c:scaling>
        <c:delete val="0"/>
        <c:axPos val="b"/>
        <c:numFmt formatCode="General" sourceLinked="1"/>
        <c:majorTickMark val="none"/>
        <c:minorTickMark val="none"/>
        <c:tickLblPos val="nextTo"/>
        <c:spPr>
          <a:ln w="8537">
            <a:noFill/>
          </a:ln>
        </c:spPr>
        <c:txPr>
          <a:bodyPr rot="-60000000" spcFirstLastPara="1" vertOverflow="ellipsis" vert="horz" wrap="square" anchor="ctr" anchorCtr="1"/>
          <a:lstStyle/>
          <a:p>
            <a:pPr>
              <a:defRPr sz="1434" b="0" i="0" u="none" strike="noStrike" kern="1200" baseline="0">
                <a:solidFill>
                  <a:srgbClr val="FFFFFF"/>
                </a:solidFill>
                <a:latin typeface="+mn-lt"/>
                <a:ea typeface="+mn-ea"/>
                <a:cs typeface="+mn-cs"/>
              </a:defRPr>
            </a:pPr>
            <a:endParaRPr lang="en-US"/>
          </a:p>
        </c:txPr>
        <c:crossAx val="2113806904"/>
        <c:crosses val="autoZero"/>
        <c:auto val="1"/>
        <c:lblAlgn val="ctr"/>
        <c:lblOffset val="100"/>
        <c:noMultiLvlLbl val="0"/>
      </c:catAx>
      <c:valAx>
        <c:axId val="2113806904"/>
        <c:scaling>
          <c:orientation val="minMax"/>
        </c:scaling>
        <c:delete val="0"/>
        <c:axPos val="l"/>
        <c:majorGridlines>
          <c:spPr>
            <a:ln w="14228" cap="flat" cmpd="sng" algn="ctr">
              <a:solidFill>
                <a:schemeClr val="dk1">
                  <a:lumMod val="50000"/>
                  <a:lumOff val="50000"/>
                </a:schemeClr>
              </a:solidFill>
              <a:round/>
            </a:ln>
            <a:effectLst/>
          </c:spPr>
        </c:majorGridlines>
        <c:numFmt formatCode="General" sourceLinked="1"/>
        <c:majorTickMark val="none"/>
        <c:minorTickMark val="none"/>
        <c:tickLblPos val="nextTo"/>
        <c:spPr>
          <a:ln w="8537">
            <a:noFill/>
          </a:ln>
        </c:spPr>
        <c:txPr>
          <a:bodyPr rot="-60000000" spcFirstLastPara="1" vertOverflow="ellipsis" vert="horz" wrap="square" anchor="ctr" anchorCtr="1"/>
          <a:lstStyle/>
          <a:p>
            <a:pPr>
              <a:defRPr sz="1073" b="0" i="0" u="none" strike="noStrike" kern="1200" baseline="0">
                <a:solidFill>
                  <a:srgbClr val="FFFFFF"/>
                </a:solidFill>
                <a:latin typeface="+mn-lt"/>
                <a:ea typeface="+mn-ea"/>
                <a:cs typeface="+mn-cs"/>
              </a:defRPr>
            </a:pPr>
            <a:endParaRPr lang="en-US"/>
          </a:p>
        </c:txPr>
        <c:crossAx val="2113701320"/>
        <c:crosses val="autoZero"/>
        <c:crossBetween val="between"/>
      </c:valAx>
      <c:spPr>
        <a:noFill/>
        <a:ln w="22768">
          <a:noFill/>
        </a:ln>
      </c:spPr>
    </c:plotArea>
    <c:legend>
      <c:legendPos val="tr"/>
      <c:overlay val="0"/>
      <c:spPr>
        <a:noFill/>
        <a:ln w="8537">
          <a:solidFill>
            <a:schemeClr val="dk1">
              <a:lumMod val="50000"/>
              <a:lumOff val="50000"/>
            </a:schemeClr>
          </a:solidFill>
        </a:ln>
        <a:effectLst/>
      </c:spPr>
      <c:txPr>
        <a:bodyPr rot="0" spcFirstLastPara="1" vertOverflow="ellipsis" vert="horz" wrap="square" anchor="ctr" anchorCtr="1"/>
        <a:lstStyle/>
        <a:p>
          <a:pPr>
            <a:defRPr sz="1793" b="0" i="0" u="none" strike="noStrike" kern="1200" baseline="0">
              <a:solidFill>
                <a:srgbClr val="FFFFFF"/>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97201443569554"/>
          <c:y val="0.104241917339096"/>
          <c:w val="0.935002077865267"/>
          <c:h val="0.680292725795523"/>
        </c:manualLayout>
      </c:layout>
      <c:barChart>
        <c:barDir val="col"/>
        <c:grouping val="clustered"/>
        <c:varyColors val="0"/>
        <c:ser>
          <c:idx val="0"/>
          <c:order val="0"/>
          <c:tx>
            <c:strRef>
              <c:f>Sheet1!$B$1</c:f>
              <c:strCache>
                <c:ptCount val="1"/>
                <c:pt idx="0">
                  <c:v>FY 14</c:v>
                </c:pt>
              </c:strCache>
            </c:strRef>
          </c:tx>
          <c:spPr>
            <a:pattFill prst="pct90">
              <a:fgClr>
                <a:schemeClr val="accent3">
                  <a:lumMod val="75000"/>
                </a:schemeClr>
              </a:fgClr>
              <a:bgClr>
                <a:schemeClr val="bg1"/>
              </a:bgClr>
            </a:pattFill>
            <a:ln w="8779">
              <a:solidFill>
                <a:schemeClr val="accent3">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00277777777777778"/>
                  <c:y val="0.0118853010262551"/>
                </c:manualLayout>
              </c:layout>
              <c:dLblPos val="outEnd"/>
              <c:showLegendKey val="0"/>
              <c:showVal val="1"/>
              <c:showCatName val="0"/>
              <c:showSerName val="0"/>
              <c:showPercent val="0"/>
              <c:showBubbleSize val="0"/>
            </c:dLbl>
            <c:dLbl>
              <c:idx val="1"/>
              <c:layout>
                <c:manualLayout>
                  <c:x val="0.0"/>
                  <c:y val="0.0155856129234114"/>
                </c:manualLayout>
              </c:layout>
              <c:dLblPos val="outEnd"/>
              <c:showLegendKey val="0"/>
              <c:showVal val="1"/>
              <c:showCatName val="0"/>
              <c:showSerName val="0"/>
              <c:showPercent val="0"/>
              <c:showBubbleSize val="0"/>
            </c:dLbl>
            <c:dLbl>
              <c:idx val="2"/>
              <c:layout>
                <c:manualLayout>
                  <c:x val="0.0"/>
                  <c:y val="0.00637697899525103"/>
                </c:manualLayout>
              </c:layout>
              <c:dLblPos val="outEnd"/>
              <c:showLegendKey val="0"/>
              <c:showVal val="1"/>
              <c:showCatName val="0"/>
              <c:showSerName val="0"/>
              <c:showPercent val="0"/>
              <c:showBubbleSize val="0"/>
            </c:dLbl>
            <c:dLbl>
              <c:idx val="4"/>
              <c:layout>
                <c:manualLayout>
                  <c:x val="-0.0111111111111111"/>
                  <c:y val="0.0132834544413712"/>
                </c:manualLayout>
              </c:layout>
              <c:dLblPos val="outEnd"/>
              <c:showLegendKey val="0"/>
              <c:showVal val="1"/>
              <c:showCatName val="0"/>
              <c:showSerName val="0"/>
              <c:showPercent val="0"/>
              <c:showBubbleSize val="0"/>
            </c:dLbl>
            <c:dLbl>
              <c:idx val="8"/>
              <c:layout>
                <c:manualLayout>
                  <c:x val="0.0"/>
                  <c:y val="0.0201899298874915"/>
                </c:manualLayout>
              </c:layout>
              <c:dLblPos val="outEnd"/>
              <c:showLegendKey val="0"/>
              <c:showVal val="1"/>
              <c:showCatName val="0"/>
              <c:showSerName val="0"/>
              <c:showPercent val="0"/>
              <c:showBubbleSize val="0"/>
            </c:dLbl>
            <c:dLbl>
              <c:idx val="9"/>
              <c:layout>
                <c:manualLayout>
                  <c:x val="-1.0185067526416E-16"/>
                  <c:y val="0.0132834544413713"/>
                </c:manualLayout>
              </c:layout>
              <c:dLblPos val="outEnd"/>
              <c:showLegendKey val="0"/>
              <c:showVal val="1"/>
              <c:showCatName val="0"/>
              <c:showSerName val="0"/>
              <c:showPercent val="0"/>
              <c:showBubbleSize val="0"/>
            </c:dLbl>
            <c:dLbl>
              <c:idx val="11"/>
              <c:layout>
                <c:manualLayout>
                  <c:x val="-0.00138888888888899"/>
                  <c:y val="0.0201899298874915"/>
                </c:manualLayout>
              </c:layout>
              <c:dLblPos val="outEnd"/>
              <c:showLegendKey val="0"/>
              <c:showVal val="1"/>
              <c:showCatName val="0"/>
              <c:showSerName val="0"/>
              <c:showPercent val="0"/>
              <c:showBubbleSize val="0"/>
            </c:dLbl>
            <c:dLbl>
              <c:idx val="12"/>
              <c:layout>
                <c:manualLayout>
                  <c:x val="-0.00277777777777788"/>
                  <c:y val="0.0132834544413713"/>
                </c:manualLayout>
              </c:layout>
              <c:dLblPos val="outEnd"/>
              <c:showLegendKey val="0"/>
              <c:showVal val="1"/>
              <c:showCatName val="0"/>
              <c:showSerName val="0"/>
              <c:showPercent val="0"/>
              <c:showBubbleSize val="0"/>
            </c:dLbl>
            <c:spPr>
              <a:noFill/>
              <a:ln w="23411">
                <a:noFill/>
              </a:ln>
            </c:spPr>
            <c:txPr>
              <a:bodyPr rot="0" spcFirstLastPara="1" vertOverflow="ellipsis" vert="horz" wrap="square" lIns="38100" tIns="19050" rIns="38100" bIns="19050" anchor="ctr" anchorCtr="1">
                <a:spAutoFit/>
              </a:bodyPr>
              <a:lstStyle/>
              <a:p>
                <a:pPr>
                  <a:defRPr sz="1116"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dLbls>
          <c:cat>
            <c:strRef>
              <c:f>Sheet1!$A$2:$A$14</c:f>
              <c:strCache>
                <c:ptCount val="13"/>
                <c:pt idx="0">
                  <c:v>CEHD</c:v>
                </c:pt>
                <c:pt idx="1">
                  <c:v>CHHS</c:v>
                </c:pt>
                <c:pt idx="2">
                  <c:v>CHSS</c:v>
                </c:pt>
                <c:pt idx="3">
                  <c:v>CDE</c:v>
                </c:pt>
                <c:pt idx="4">
                  <c:v>COS</c:v>
                </c:pt>
                <c:pt idx="5">
                  <c:v>CVPA</c:v>
                </c:pt>
                <c:pt idx="6">
                  <c:v>ITS</c:v>
                </c:pt>
                <c:pt idx="7">
                  <c:v>Provost</c:v>
                </c:pt>
                <c:pt idx="8">
                  <c:v>SCAR</c:v>
                </c:pt>
                <c:pt idx="9">
                  <c:v>Business</c:v>
                </c:pt>
                <c:pt idx="10">
                  <c:v>SPGIA</c:v>
                </c:pt>
                <c:pt idx="11">
                  <c:v>Univ Life</c:v>
                </c:pt>
                <c:pt idx="12">
                  <c:v>Engineering</c:v>
                </c:pt>
              </c:strCache>
            </c:strRef>
          </c:cat>
          <c:val>
            <c:numRef>
              <c:f>Sheet1!$B$2:$B$14</c:f>
              <c:numCache>
                <c:formatCode>General</c:formatCode>
                <c:ptCount val="13"/>
                <c:pt idx="0">
                  <c:v>30.0</c:v>
                </c:pt>
                <c:pt idx="1">
                  <c:v>48.0</c:v>
                </c:pt>
                <c:pt idx="2">
                  <c:v>205.0</c:v>
                </c:pt>
                <c:pt idx="3">
                  <c:v>7.0</c:v>
                </c:pt>
                <c:pt idx="4">
                  <c:v>177.0</c:v>
                </c:pt>
                <c:pt idx="5">
                  <c:v>9.0</c:v>
                </c:pt>
                <c:pt idx="6">
                  <c:v>0.0</c:v>
                </c:pt>
                <c:pt idx="7">
                  <c:v>0.0</c:v>
                </c:pt>
                <c:pt idx="8">
                  <c:v>100.0</c:v>
                </c:pt>
                <c:pt idx="9">
                  <c:v>47.0</c:v>
                </c:pt>
                <c:pt idx="10">
                  <c:v>4.0</c:v>
                </c:pt>
                <c:pt idx="11">
                  <c:v>76.0</c:v>
                </c:pt>
                <c:pt idx="12">
                  <c:v>331.0</c:v>
                </c:pt>
              </c:numCache>
            </c:numRef>
          </c:val>
        </c:ser>
        <c:ser>
          <c:idx val="1"/>
          <c:order val="1"/>
          <c:tx>
            <c:strRef>
              <c:f>Sheet1!$C$1</c:f>
              <c:strCache>
                <c:ptCount val="1"/>
                <c:pt idx="0">
                  <c:v>FY 15</c:v>
                </c:pt>
              </c:strCache>
            </c:strRef>
          </c:tx>
          <c:spPr>
            <a:pattFill prst="pct75">
              <a:fgClr>
                <a:schemeClr val="accent2">
                  <a:lumMod val="75000"/>
                </a:schemeClr>
              </a:fgClr>
              <a:bgClr>
                <a:schemeClr val="bg1"/>
              </a:bgClr>
            </a:pattFill>
            <a:ln>
              <a:solidFill>
                <a:schemeClr val="accent2">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0013888888888889"/>
                  <c:y val="0.0259453260925917"/>
                </c:manualLayout>
              </c:layout>
              <c:spPr>
                <a:noFill/>
                <a:ln w="23411">
                  <a:noFill/>
                </a:ln>
              </c:spPr>
              <c:txPr>
                <a:bodyPr rot="0" spcFirstLastPara="1" vertOverflow="ellipsis" vert="horz" wrap="square" lIns="38100" tIns="19050" rIns="38100" bIns="19050" anchor="ctr" anchorCtr="1">
                  <a:noAutofit/>
                </a:bodyPr>
                <a:lstStyle/>
                <a:p>
                  <a:pPr>
                    <a:defRPr sz="1116"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dLbl>
            <c:dLbl>
              <c:idx val="2"/>
              <c:layout>
                <c:manualLayout>
                  <c:x val="-0.00416666666666667"/>
                  <c:y val="0.0178877714054514"/>
                </c:manualLayout>
              </c:layout>
              <c:dLblPos val="outEnd"/>
              <c:showLegendKey val="0"/>
              <c:showVal val="1"/>
              <c:showCatName val="0"/>
              <c:showSerName val="0"/>
              <c:showPercent val="0"/>
              <c:showBubbleSize val="0"/>
            </c:dLbl>
            <c:dLbl>
              <c:idx val="4"/>
              <c:layout>
                <c:manualLayout>
                  <c:x val="0.00972222222222222"/>
                  <c:y val="0.0132834544413713"/>
                </c:manualLayout>
              </c:layout>
              <c:dLblPos val="outEnd"/>
              <c:showLegendKey val="0"/>
              <c:showVal val="1"/>
              <c:showCatName val="0"/>
              <c:showSerName val="0"/>
              <c:showPercent val="0"/>
              <c:showBubbleSize val="0"/>
            </c:dLbl>
            <c:dLbl>
              <c:idx val="8"/>
              <c:layout>
                <c:manualLayout>
                  <c:x val="0.00138888888888879"/>
                  <c:y val="0.0155856129234113"/>
                </c:manualLayout>
              </c:layout>
              <c:dLblPos val="outEnd"/>
              <c:showLegendKey val="0"/>
              <c:showVal val="1"/>
              <c:showCatName val="0"/>
              <c:showSerName val="0"/>
              <c:showPercent val="0"/>
              <c:showBubbleSize val="0"/>
            </c:dLbl>
            <c:dLbl>
              <c:idx val="9"/>
              <c:layout>
                <c:manualLayout>
                  <c:x val="-0.00277777777777788"/>
                  <c:y val="0.00867913747729111"/>
                </c:manualLayout>
              </c:layout>
              <c:dLblPos val="outEnd"/>
              <c:showLegendKey val="0"/>
              <c:showVal val="1"/>
              <c:showCatName val="0"/>
              <c:showSerName val="0"/>
              <c:showPercent val="0"/>
              <c:showBubbleSize val="0"/>
            </c:dLbl>
            <c:dLbl>
              <c:idx val="10"/>
              <c:layout>
                <c:manualLayout>
                  <c:x val="0.0"/>
                  <c:y val="0.00408660321410319"/>
                </c:manualLayout>
              </c:layout>
              <c:dLblPos val="outEnd"/>
              <c:showLegendKey val="0"/>
              <c:showVal val="1"/>
              <c:showCatName val="0"/>
              <c:showSerName val="0"/>
              <c:showPercent val="0"/>
              <c:showBubbleSize val="0"/>
            </c:dLbl>
            <c:dLbl>
              <c:idx val="11"/>
              <c:layout>
                <c:manualLayout>
                  <c:x val="0.00138888888888879"/>
                  <c:y val="0.00407482051321086"/>
                </c:manualLayout>
              </c:layout>
              <c:dLblPos val="outEnd"/>
              <c:showLegendKey val="0"/>
              <c:showVal val="1"/>
              <c:showCatName val="0"/>
              <c:showSerName val="0"/>
              <c:showPercent val="0"/>
              <c:showBubbleSize val="0"/>
            </c:dLbl>
            <c:dLbl>
              <c:idx val="12"/>
              <c:layout>
                <c:manualLayout>
                  <c:x val="0.00138888888888889"/>
                  <c:y val="0.0132834544413713"/>
                </c:manualLayout>
              </c:layout>
              <c:dLblPos val="outEnd"/>
              <c:showLegendKey val="0"/>
              <c:showVal val="1"/>
              <c:showCatName val="0"/>
              <c:showSerName val="0"/>
              <c:showPercent val="0"/>
              <c:showBubbleSize val="0"/>
            </c:dLbl>
            <c:spPr>
              <a:noFill/>
              <a:ln w="23411">
                <a:noFill/>
              </a:ln>
            </c:spPr>
            <c:txPr>
              <a:bodyPr rot="0" spcFirstLastPara="1" vertOverflow="ellipsis" vert="horz" wrap="square" lIns="38100" tIns="19050" rIns="38100" bIns="19050" anchor="ctr" anchorCtr="1">
                <a:spAutoFit/>
              </a:bodyPr>
              <a:lstStyle/>
              <a:p>
                <a:pPr>
                  <a:defRPr sz="1116"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dLbls>
          <c:cat>
            <c:strRef>
              <c:f>Sheet1!$A$2:$A$14</c:f>
              <c:strCache>
                <c:ptCount val="13"/>
                <c:pt idx="0">
                  <c:v>CEHD</c:v>
                </c:pt>
                <c:pt idx="1">
                  <c:v>CHHS</c:v>
                </c:pt>
                <c:pt idx="2">
                  <c:v>CHSS</c:v>
                </c:pt>
                <c:pt idx="3">
                  <c:v>CDE</c:v>
                </c:pt>
                <c:pt idx="4">
                  <c:v>COS</c:v>
                </c:pt>
                <c:pt idx="5">
                  <c:v>CVPA</c:v>
                </c:pt>
                <c:pt idx="6">
                  <c:v>ITS</c:v>
                </c:pt>
                <c:pt idx="7">
                  <c:v>Provost</c:v>
                </c:pt>
                <c:pt idx="8">
                  <c:v>SCAR</c:v>
                </c:pt>
                <c:pt idx="9">
                  <c:v>Business</c:v>
                </c:pt>
                <c:pt idx="10">
                  <c:v>SPGIA</c:v>
                </c:pt>
                <c:pt idx="11">
                  <c:v>Univ Life</c:v>
                </c:pt>
                <c:pt idx="12">
                  <c:v>Engineering</c:v>
                </c:pt>
              </c:strCache>
            </c:strRef>
          </c:cat>
          <c:val>
            <c:numRef>
              <c:f>Sheet1!$C$2:$C$14</c:f>
              <c:numCache>
                <c:formatCode>General</c:formatCode>
                <c:ptCount val="13"/>
                <c:pt idx="0">
                  <c:v>162.0</c:v>
                </c:pt>
                <c:pt idx="1">
                  <c:v>4.0</c:v>
                </c:pt>
                <c:pt idx="2">
                  <c:v>361.0</c:v>
                </c:pt>
                <c:pt idx="3">
                  <c:v>1.0</c:v>
                </c:pt>
                <c:pt idx="4">
                  <c:v>170.0</c:v>
                </c:pt>
                <c:pt idx="5">
                  <c:v>1.0</c:v>
                </c:pt>
                <c:pt idx="6">
                  <c:v>2.0</c:v>
                </c:pt>
                <c:pt idx="7">
                  <c:v>1.0</c:v>
                </c:pt>
                <c:pt idx="8">
                  <c:v>67.0</c:v>
                </c:pt>
                <c:pt idx="9">
                  <c:v>96.0</c:v>
                </c:pt>
                <c:pt idx="10">
                  <c:v>20.0</c:v>
                </c:pt>
                <c:pt idx="11">
                  <c:v>36.0</c:v>
                </c:pt>
                <c:pt idx="12">
                  <c:v>375.0</c:v>
                </c:pt>
              </c:numCache>
            </c:numRef>
          </c:val>
        </c:ser>
        <c:ser>
          <c:idx val="2"/>
          <c:order val="2"/>
          <c:tx>
            <c:strRef>
              <c:f>Sheet1!$D$1</c:f>
              <c:strCache>
                <c:ptCount val="1"/>
                <c:pt idx="0">
                  <c:v>FY 16 </c:v>
                </c:pt>
              </c:strCache>
            </c:strRef>
          </c:tx>
          <c:spPr>
            <a:solidFill>
              <a:schemeClr val="tx2"/>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3411">
                <a:noFill/>
              </a:ln>
            </c:spPr>
            <c:txPr>
              <a:bodyPr rot="0" spcFirstLastPara="1" vertOverflow="ellipsis" vert="horz" wrap="square" lIns="38100" tIns="19050" rIns="38100" bIns="19050" anchor="ctr" anchorCtr="1">
                <a:spAutoFit/>
              </a:bodyPr>
              <a:lstStyle/>
              <a:p>
                <a:pPr>
                  <a:defRPr sz="1116"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dLbls>
          <c:cat>
            <c:strRef>
              <c:f>Sheet1!$A$2:$A$14</c:f>
              <c:strCache>
                <c:ptCount val="13"/>
                <c:pt idx="0">
                  <c:v>CEHD</c:v>
                </c:pt>
                <c:pt idx="1">
                  <c:v>CHHS</c:v>
                </c:pt>
                <c:pt idx="2">
                  <c:v>CHSS</c:v>
                </c:pt>
                <c:pt idx="3">
                  <c:v>CDE</c:v>
                </c:pt>
                <c:pt idx="4">
                  <c:v>COS</c:v>
                </c:pt>
                <c:pt idx="5">
                  <c:v>CVPA</c:v>
                </c:pt>
                <c:pt idx="6">
                  <c:v>ITS</c:v>
                </c:pt>
                <c:pt idx="7">
                  <c:v>Provost</c:v>
                </c:pt>
                <c:pt idx="8">
                  <c:v>SCAR</c:v>
                </c:pt>
                <c:pt idx="9">
                  <c:v>Business</c:v>
                </c:pt>
                <c:pt idx="10">
                  <c:v>SPGIA</c:v>
                </c:pt>
                <c:pt idx="11">
                  <c:v>Univ Life</c:v>
                </c:pt>
                <c:pt idx="12">
                  <c:v>Engineering</c:v>
                </c:pt>
              </c:strCache>
            </c:strRef>
          </c:cat>
          <c:val>
            <c:numRef>
              <c:f>Sheet1!$D$2:$D$14</c:f>
              <c:numCache>
                <c:formatCode>General</c:formatCode>
                <c:ptCount val="13"/>
                <c:pt idx="0">
                  <c:v>86.0</c:v>
                </c:pt>
                <c:pt idx="1">
                  <c:v>96.0</c:v>
                </c:pt>
                <c:pt idx="2">
                  <c:v>107.0</c:v>
                </c:pt>
                <c:pt idx="3">
                  <c:v>9.0</c:v>
                </c:pt>
                <c:pt idx="4">
                  <c:v>146.0</c:v>
                </c:pt>
                <c:pt idx="5">
                  <c:v>7.0</c:v>
                </c:pt>
                <c:pt idx="6">
                  <c:v>29.0</c:v>
                </c:pt>
                <c:pt idx="7">
                  <c:v>1.0</c:v>
                </c:pt>
                <c:pt idx="8">
                  <c:v>27.0</c:v>
                </c:pt>
                <c:pt idx="9">
                  <c:v>71.0</c:v>
                </c:pt>
                <c:pt idx="10">
                  <c:v>156.0</c:v>
                </c:pt>
                <c:pt idx="11">
                  <c:v>25.0</c:v>
                </c:pt>
                <c:pt idx="12">
                  <c:v>219.0</c:v>
                </c:pt>
              </c:numCache>
            </c:numRef>
          </c:val>
        </c:ser>
        <c:dLbls>
          <c:showLegendKey val="0"/>
          <c:showVal val="0"/>
          <c:showCatName val="0"/>
          <c:showSerName val="0"/>
          <c:showPercent val="0"/>
          <c:showBubbleSize val="0"/>
        </c:dLbls>
        <c:gapWidth val="100"/>
        <c:axId val="2116051304"/>
        <c:axId val="2116054968"/>
      </c:barChart>
      <c:catAx>
        <c:axId val="2116051304"/>
        <c:scaling>
          <c:orientation val="minMax"/>
        </c:scaling>
        <c:delete val="0"/>
        <c:axPos val="b"/>
        <c:numFmt formatCode="General" sourceLinked="1"/>
        <c:majorTickMark val="none"/>
        <c:minorTickMark val="none"/>
        <c:tickLblPos val="nextTo"/>
        <c:spPr>
          <a:noFill/>
          <a:ln w="11705" cap="flat" cmpd="sng" algn="ctr">
            <a:solidFill>
              <a:schemeClr val="lt1">
                <a:lumMod val="95000"/>
                <a:alpha val="54000"/>
              </a:schemeClr>
            </a:solidFill>
            <a:round/>
          </a:ln>
          <a:effectLst/>
        </c:spPr>
        <c:txPr>
          <a:bodyPr rot="-60000000" spcFirstLastPara="1" vertOverflow="ellipsis" vert="horz" wrap="square" anchor="ctr" anchorCtr="1"/>
          <a:lstStyle/>
          <a:p>
            <a:pPr>
              <a:defRPr sz="1475" b="0" i="0" u="none" strike="noStrike" kern="1200" baseline="0">
                <a:solidFill>
                  <a:schemeClr val="bg1"/>
                </a:solidFill>
                <a:latin typeface="+mn-lt"/>
                <a:ea typeface="+mn-ea"/>
                <a:cs typeface="+mn-cs"/>
              </a:defRPr>
            </a:pPr>
            <a:endParaRPr lang="en-US"/>
          </a:p>
        </c:txPr>
        <c:crossAx val="2116054968"/>
        <c:crosses val="autoZero"/>
        <c:auto val="1"/>
        <c:lblAlgn val="ctr"/>
        <c:lblOffset val="100"/>
        <c:noMultiLvlLbl val="0"/>
      </c:catAx>
      <c:valAx>
        <c:axId val="2116054968"/>
        <c:scaling>
          <c:orientation val="minMax"/>
        </c:scaling>
        <c:delete val="0"/>
        <c:axPos val="l"/>
        <c:majorGridlines>
          <c:spPr>
            <a:ln w="8779" cap="flat" cmpd="sng" algn="ctr">
              <a:solidFill>
                <a:schemeClr val="lt1">
                  <a:lumMod val="95000"/>
                  <a:alpha val="10000"/>
                </a:schemeClr>
              </a:solidFill>
              <a:round/>
            </a:ln>
            <a:effectLst/>
          </c:spPr>
        </c:majorGridlines>
        <c:numFmt formatCode="General" sourceLinked="1"/>
        <c:majorTickMark val="none"/>
        <c:minorTickMark val="none"/>
        <c:tickLblPos val="nextTo"/>
        <c:spPr>
          <a:ln w="8779">
            <a:noFill/>
          </a:ln>
        </c:spPr>
        <c:txPr>
          <a:bodyPr rot="-60000000" spcFirstLastPara="1" vertOverflow="ellipsis" vert="horz" wrap="square" anchor="ctr" anchorCtr="1"/>
          <a:lstStyle/>
          <a:p>
            <a:pPr>
              <a:defRPr sz="1291" b="0" i="0" u="none" strike="noStrike" kern="1200" baseline="0">
                <a:solidFill>
                  <a:schemeClr val="bg1"/>
                </a:solidFill>
                <a:latin typeface="+mn-lt"/>
                <a:ea typeface="+mn-ea"/>
                <a:cs typeface="+mn-cs"/>
              </a:defRPr>
            </a:pPr>
            <a:endParaRPr lang="en-US"/>
          </a:p>
        </c:txPr>
        <c:crossAx val="2116051304"/>
        <c:crosses val="autoZero"/>
        <c:crossBetween val="between"/>
      </c:valAx>
      <c:spPr>
        <a:noFill/>
        <a:ln w="23416">
          <a:noFill/>
        </a:ln>
      </c:spPr>
    </c:plotArea>
    <c:legend>
      <c:legendPos val="t"/>
      <c:overlay val="0"/>
      <c:spPr>
        <a:noFill/>
        <a:ln w="23411">
          <a:noFill/>
        </a:ln>
      </c:spPr>
      <c:txPr>
        <a:bodyPr rot="0" spcFirstLastPara="1" vertOverflow="ellipsis" vert="horz" wrap="square" anchor="ctr" anchorCtr="1"/>
        <a:lstStyle/>
        <a:p>
          <a:pPr>
            <a:defRPr sz="1844"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1"/>
    <c:plotArea>
      <c:layout/>
      <c:barChart>
        <c:barDir val="col"/>
        <c:grouping val="clustered"/>
        <c:varyColors val="0"/>
        <c:ser>
          <c:idx val="0"/>
          <c:order val="0"/>
          <c:tx>
            <c:strRef>
              <c:f>Sheet1!$B$1</c:f>
              <c:strCache>
                <c:ptCount val="1"/>
                <c:pt idx="0">
                  <c:v>Overall #s</c:v>
                </c:pt>
              </c:strCache>
            </c:strRef>
          </c:tx>
          <c:invertIfNegative val="0"/>
          <c:cat>
            <c:strRef>
              <c:f>Sheet1!$A$2:$A$7</c:f>
              <c:strCache>
                <c:ptCount val="6"/>
                <c:pt idx="0">
                  <c:v>DVD</c:v>
                </c:pt>
                <c:pt idx="1">
                  <c:v>Email</c:v>
                </c:pt>
                <c:pt idx="2">
                  <c:v>Kaltura</c:v>
                </c:pt>
                <c:pt idx="3">
                  <c:v>Library (database)</c:v>
                </c:pt>
                <c:pt idx="4">
                  <c:v>YouDescribe</c:v>
                </c:pt>
                <c:pt idx="5">
                  <c:v>YouTube</c:v>
                </c:pt>
              </c:strCache>
            </c:strRef>
          </c:cat>
          <c:val>
            <c:numRef>
              <c:f>Sheet1!$B$2:$B$7</c:f>
              <c:numCache>
                <c:formatCode>General</c:formatCode>
                <c:ptCount val="6"/>
                <c:pt idx="0">
                  <c:v>70.0</c:v>
                </c:pt>
                <c:pt idx="1">
                  <c:v>589.0</c:v>
                </c:pt>
                <c:pt idx="2">
                  <c:v>1597.0</c:v>
                </c:pt>
                <c:pt idx="3">
                  <c:v>26.0</c:v>
                </c:pt>
                <c:pt idx="4">
                  <c:v>3.0</c:v>
                </c:pt>
                <c:pt idx="5">
                  <c:v>1648.0</c:v>
                </c:pt>
              </c:numCache>
            </c:numRef>
          </c:val>
        </c:ser>
        <c:dLbls>
          <c:showLegendKey val="0"/>
          <c:showVal val="1"/>
          <c:showCatName val="0"/>
          <c:showSerName val="0"/>
          <c:showPercent val="0"/>
          <c:showBubbleSize val="0"/>
        </c:dLbls>
        <c:gapWidth val="75"/>
        <c:axId val="2116100024"/>
        <c:axId val="2116105656"/>
      </c:barChart>
      <c:catAx>
        <c:axId val="2116100024"/>
        <c:scaling>
          <c:orientation val="minMax"/>
        </c:scaling>
        <c:delete val="0"/>
        <c:axPos val="b"/>
        <c:title>
          <c:tx>
            <c:rich>
              <a:bodyPr/>
              <a:lstStyle/>
              <a:p>
                <a:pPr>
                  <a:defRPr/>
                </a:pPr>
                <a:r>
                  <a:rPr lang="en-US" dirty="0" smtClean="0"/>
                  <a:t>Delivery Method</a:t>
                </a:r>
                <a:endParaRPr lang="en-US" dirty="0"/>
              </a:p>
            </c:rich>
          </c:tx>
          <c:layout>
            <c:manualLayout>
              <c:xMode val="edge"/>
              <c:yMode val="edge"/>
              <c:x val="0.461604533946531"/>
              <c:y val="0.932"/>
            </c:manualLayout>
          </c:layout>
          <c:overlay val="0"/>
        </c:title>
        <c:majorTickMark val="none"/>
        <c:minorTickMark val="none"/>
        <c:tickLblPos val="nextTo"/>
        <c:crossAx val="2116105656"/>
        <c:crosses val="autoZero"/>
        <c:auto val="1"/>
        <c:lblAlgn val="ctr"/>
        <c:lblOffset val="100"/>
        <c:noMultiLvlLbl val="0"/>
      </c:catAx>
      <c:valAx>
        <c:axId val="2116105656"/>
        <c:scaling>
          <c:orientation val="minMax"/>
          <c:max val="1750.0"/>
          <c:min val="0.0"/>
        </c:scaling>
        <c:delete val="0"/>
        <c:axPos val="l"/>
        <c:majorGridlines/>
        <c:title>
          <c:tx>
            <c:rich>
              <a:bodyPr rot="-5400000" vert="horz"/>
              <a:lstStyle/>
              <a:p>
                <a:pPr>
                  <a:defRPr/>
                </a:pPr>
                <a:r>
                  <a:rPr lang="en-US" dirty="0" smtClean="0"/>
                  <a:t># of Videos</a:t>
                </a:r>
                <a:r>
                  <a:rPr lang="en-US" baseline="0" dirty="0" smtClean="0"/>
                  <a:t> Delivered</a:t>
                </a:r>
                <a:endParaRPr lang="en-US" dirty="0"/>
              </a:p>
            </c:rich>
          </c:tx>
          <c:layout>
            <c:manualLayout>
              <c:xMode val="edge"/>
              <c:yMode val="edge"/>
              <c:x val="0.00737463126843658"/>
              <c:y val="0.270046544181977"/>
            </c:manualLayout>
          </c:layout>
          <c:overlay val="0"/>
        </c:title>
        <c:numFmt formatCode="General" sourceLinked="1"/>
        <c:majorTickMark val="none"/>
        <c:minorTickMark val="none"/>
        <c:tickLblPos val="nextTo"/>
        <c:crossAx val="2116100024"/>
        <c:crosses val="autoZero"/>
        <c:crossBetween val="between"/>
        <c:majorUnit val="250.0"/>
        <c:minorUnit val="50.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FY 14</c:v>
                </c:pt>
              </c:strCache>
            </c:strRef>
          </c:tx>
          <c:invertIfNegative val="0"/>
          <c:dLbls>
            <c:showLegendKey val="0"/>
            <c:showVal val="1"/>
            <c:showCatName val="0"/>
            <c:showSerName val="0"/>
            <c:showPercent val="0"/>
            <c:showBubbleSize val="0"/>
            <c:showLeaderLines val="0"/>
          </c:dLbls>
          <c:cat>
            <c:strRef>
              <c:f>Sheet1!$A$2:$A$6</c:f>
              <c:strCache>
                <c:ptCount val="5"/>
                <c:pt idx="0">
                  <c:v>DVD</c:v>
                </c:pt>
                <c:pt idx="1">
                  <c:v>Email</c:v>
                </c:pt>
                <c:pt idx="2">
                  <c:v>Kaltura</c:v>
                </c:pt>
                <c:pt idx="3">
                  <c:v>Library</c:v>
                </c:pt>
                <c:pt idx="4">
                  <c:v>YouTube</c:v>
                </c:pt>
              </c:strCache>
            </c:strRef>
          </c:cat>
          <c:val>
            <c:numRef>
              <c:f>Sheet1!$B$2:$B$6</c:f>
              <c:numCache>
                <c:formatCode>General</c:formatCode>
                <c:ptCount val="5"/>
                <c:pt idx="0">
                  <c:v>8.0</c:v>
                </c:pt>
                <c:pt idx="1">
                  <c:v>316.0</c:v>
                </c:pt>
                <c:pt idx="2">
                  <c:v>48.0</c:v>
                </c:pt>
                <c:pt idx="3">
                  <c:v>15.0</c:v>
                </c:pt>
                <c:pt idx="4">
                  <c:v>647.0</c:v>
                </c:pt>
              </c:numCache>
            </c:numRef>
          </c:val>
        </c:ser>
        <c:ser>
          <c:idx val="1"/>
          <c:order val="1"/>
          <c:tx>
            <c:strRef>
              <c:f>Sheet1!$C$1</c:f>
              <c:strCache>
                <c:ptCount val="1"/>
                <c:pt idx="0">
                  <c:v>FY 15</c:v>
                </c:pt>
              </c:strCache>
            </c:strRef>
          </c:tx>
          <c:invertIfNegative val="0"/>
          <c:dLbls>
            <c:showLegendKey val="0"/>
            <c:showVal val="1"/>
            <c:showCatName val="0"/>
            <c:showSerName val="0"/>
            <c:showPercent val="0"/>
            <c:showBubbleSize val="0"/>
            <c:showLeaderLines val="0"/>
          </c:dLbls>
          <c:cat>
            <c:strRef>
              <c:f>Sheet1!$A$2:$A$6</c:f>
              <c:strCache>
                <c:ptCount val="5"/>
                <c:pt idx="0">
                  <c:v>DVD</c:v>
                </c:pt>
                <c:pt idx="1">
                  <c:v>Email</c:v>
                </c:pt>
                <c:pt idx="2">
                  <c:v>Kaltura</c:v>
                </c:pt>
                <c:pt idx="3">
                  <c:v>Library</c:v>
                </c:pt>
                <c:pt idx="4">
                  <c:v>YouTube</c:v>
                </c:pt>
              </c:strCache>
            </c:strRef>
          </c:cat>
          <c:val>
            <c:numRef>
              <c:f>Sheet1!$C$2:$C$6</c:f>
              <c:numCache>
                <c:formatCode>General</c:formatCode>
                <c:ptCount val="5"/>
                <c:pt idx="0">
                  <c:v>0.0</c:v>
                </c:pt>
                <c:pt idx="1">
                  <c:v>110.0</c:v>
                </c:pt>
                <c:pt idx="2">
                  <c:v>724.0</c:v>
                </c:pt>
                <c:pt idx="3">
                  <c:v>8.0</c:v>
                </c:pt>
                <c:pt idx="4">
                  <c:v>451.0</c:v>
                </c:pt>
              </c:numCache>
            </c:numRef>
          </c:val>
        </c:ser>
        <c:ser>
          <c:idx val="2"/>
          <c:order val="2"/>
          <c:tx>
            <c:strRef>
              <c:f>Sheet1!$D$1</c:f>
              <c:strCache>
                <c:ptCount val="1"/>
                <c:pt idx="0">
                  <c:v>FY 16</c:v>
                </c:pt>
              </c:strCache>
            </c:strRef>
          </c:tx>
          <c:invertIfNegative val="0"/>
          <c:dLbls>
            <c:showLegendKey val="0"/>
            <c:showVal val="1"/>
            <c:showCatName val="0"/>
            <c:showSerName val="0"/>
            <c:showPercent val="0"/>
            <c:showBubbleSize val="0"/>
            <c:showLeaderLines val="0"/>
          </c:dLbls>
          <c:cat>
            <c:strRef>
              <c:f>Sheet1!$A$2:$A$6</c:f>
              <c:strCache>
                <c:ptCount val="5"/>
                <c:pt idx="0">
                  <c:v>DVD</c:v>
                </c:pt>
                <c:pt idx="1">
                  <c:v>Email</c:v>
                </c:pt>
                <c:pt idx="2">
                  <c:v>Kaltura</c:v>
                </c:pt>
                <c:pt idx="3">
                  <c:v>Library</c:v>
                </c:pt>
                <c:pt idx="4">
                  <c:v>YouTube</c:v>
                </c:pt>
              </c:strCache>
            </c:strRef>
          </c:cat>
          <c:val>
            <c:numRef>
              <c:f>Sheet1!$D$2:$D$6</c:f>
              <c:numCache>
                <c:formatCode>General</c:formatCode>
                <c:ptCount val="5"/>
                <c:pt idx="0">
                  <c:v>0.0</c:v>
                </c:pt>
                <c:pt idx="1">
                  <c:v>152.0</c:v>
                </c:pt>
                <c:pt idx="2">
                  <c:v>636.0</c:v>
                </c:pt>
                <c:pt idx="3">
                  <c:v>1.0</c:v>
                </c:pt>
                <c:pt idx="4">
                  <c:v>190.0</c:v>
                </c:pt>
              </c:numCache>
            </c:numRef>
          </c:val>
        </c:ser>
        <c:dLbls>
          <c:showLegendKey val="0"/>
          <c:showVal val="0"/>
          <c:showCatName val="0"/>
          <c:showSerName val="0"/>
          <c:showPercent val="0"/>
          <c:showBubbleSize val="0"/>
        </c:dLbls>
        <c:gapWidth val="150"/>
        <c:axId val="2116182440"/>
        <c:axId val="2116185496"/>
      </c:barChart>
      <c:catAx>
        <c:axId val="2116182440"/>
        <c:scaling>
          <c:orientation val="minMax"/>
        </c:scaling>
        <c:delete val="0"/>
        <c:axPos val="b"/>
        <c:majorTickMark val="out"/>
        <c:minorTickMark val="none"/>
        <c:tickLblPos val="nextTo"/>
        <c:crossAx val="2116185496"/>
        <c:crosses val="autoZero"/>
        <c:auto val="1"/>
        <c:lblAlgn val="ctr"/>
        <c:lblOffset val="100"/>
        <c:noMultiLvlLbl val="0"/>
      </c:catAx>
      <c:valAx>
        <c:axId val="2116185496"/>
        <c:scaling>
          <c:orientation val="minMax"/>
        </c:scaling>
        <c:delete val="0"/>
        <c:axPos val="l"/>
        <c:majorGridlines/>
        <c:numFmt formatCode="General" sourceLinked="1"/>
        <c:majorTickMark val="out"/>
        <c:minorTickMark val="none"/>
        <c:tickLblPos val="nextTo"/>
        <c:crossAx val="21161824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Sheet1!$A$2</c:f>
              <c:strCache>
                <c:ptCount val="1"/>
                <c:pt idx="0">
                  <c:v>DVD</c:v>
                </c:pt>
              </c:strCache>
            </c:strRef>
          </c:tx>
          <c:cat>
            <c:strRef>
              <c:f>Sheet1!$B$1:$D$1</c:f>
              <c:strCache>
                <c:ptCount val="3"/>
                <c:pt idx="0">
                  <c:v>FY 14</c:v>
                </c:pt>
                <c:pt idx="1">
                  <c:v>FY 15</c:v>
                </c:pt>
                <c:pt idx="2">
                  <c:v>FY 16</c:v>
                </c:pt>
              </c:strCache>
            </c:strRef>
          </c:cat>
          <c:val>
            <c:numRef>
              <c:f>Sheet1!$B$2:$D$2</c:f>
              <c:numCache>
                <c:formatCode>General</c:formatCode>
                <c:ptCount val="3"/>
                <c:pt idx="0">
                  <c:v>8.0</c:v>
                </c:pt>
                <c:pt idx="1">
                  <c:v>0.0</c:v>
                </c:pt>
                <c:pt idx="2">
                  <c:v>0.0</c:v>
                </c:pt>
              </c:numCache>
            </c:numRef>
          </c:val>
          <c:smooth val="0"/>
        </c:ser>
        <c:ser>
          <c:idx val="1"/>
          <c:order val="1"/>
          <c:tx>
            <c:strRef>
              <c:f>Sheet1!$A$3</c:f>
              <c:strCache>
                <c:ptCount val="1"/>
                <c:pt idx="0">
                  <c:v>Email</c:v>
                </c:pt>
              </c:strCache>
            </c:strRef>
          </c:tx>
          <c:cat>
            <c:strRef>
              <c:f>Sheet1!$B$1:$D$1</c:f>
              <c:strCache>
                <c:ptCount val="3"/>
                <c:pt idx="0">
                  <c:v>FY 14</c:v>
                </c:pt>
                <c:pt idx="1">
                  <c:v>FY 15</c:v>
                </c:pt>
                <c:pt idx="2">
                  <c:v>FY 16</c:v>
                </c:pt>
              </c:strCache>
            </c:strRef>
          </c:cat>
          <c:val>
            <c:numRef>
              <c:f>Sheet1!$B$3:$D$3</c:f>
              <c:numCache>
                <c:formatCode>General</c:formatCode>
                <c:ptCount val="3"/>
                <c:pt idx="0">
                  <c:v>316.0</c:v>
                </c:pt>
                <c:pt idx="1">
                  <c:v>110.0</c:v>
                </c:pt>
                <c:pt idx="2">
                  <c:v>152.0</c:v>
                </c:pt>
              </c:numCache>
            </c:numRef>
          </c:val>
          <c:smooth val="0"/>
        </c:ser>
        <c:ser>
          <c:idx val="2"/>
          <c:order val="2"/>
          <c:tx>
            <c:strRef>
              <c:f>Sheet1!$A$4</c:f>
              <c:strCache>
                <c:ptCount val="1"/>
                <c:pt idx="0">
                  <c:v>Kaltura</c:v>
                </c:pt>
              </c:strCache>
            </c:strRef>
          </c:tx>
          <c:cat>
            <c:strRef>
              <c:f>Sheet1!$B$1:$D$1</c:f>
              <c:strCache>
                <c:ptCount val="3"/>
                <c:pt idx="0">
                  <c:v>FY 14</c:v>
                </c:pt>
                <c:pt idx="1">
                  <c:v>FY 15</c:v>
                </c:pt>
                <c:pt idx="2">
                  <c:v>FY 16</c:v>
                </c:pt>
              </c:strCache>
            </c:strRef>
          </c:cat>
          <c:val>
            <c:numRef>
              <c:f>Sheet1!$B$4:$D$4</c:f>
              <c:numCache>
                <c:formatCode>General</c:formatCode>
                <c:ptCount val="3"/>
                <c:pt idx="0">
                  <c:v>48.0</c:v>
                </c:pt>
                <c:pt idx="1">
                  <c:v>724.0</c:v>
                </c:pt>
                <c:pt idx="2">
                  <c:v>636.0</c:v>
                </c:pt>
              </c:numCache>
            </c:numRef>
          </c:val>
          <c:smooth val="0"/>
        </c:ser>
        <c:ser>
          <c:idx val="3"/>
          <c:order val="3"/>
          <c:tx>
            <c:strRef>
              <c:f>Sheet1!$A$5</c:f>
              <c:strCache>
                <c:ptCount val="1"/>
                <c:pt idx="0">
                  <c:v>Library</c:v>
                </c:pt>
              </c:strCache>
            </c:strRef>
          </c:tx>
          <c:cat>
            <c:strRef>
              <c:f>Sheet1!$B$1:$D$1</c:f>
              <c:strCache>
                <c:ptCount val="3"/>
                <c:pt idx="0">
                  <c:v>FY 14</c:v>
                </c:pt>
                <c:pt idx="1">
                  <c:v>FY 15</c:v>
                </c:pt>
                <c:pt idx="2">
                  <c:v>FY 16</c:v>
                </c:pt>
              </c:strCache>
            </c:strRef>
          </c:cat>
          <c:val>
            <c:numRef>
              <c:f>Sheet1!$B$5:$D$5</c:f>
              <c:numCache>
                <c:formatCode>General</c:formatCode>
                <c:ptCount val="3"/>
                <c:pt idx="0">
                  <c:v>15.0</c:v>
                </c:pt>
                <c:pt idx="1">
                  <c:v>8.0</c:v>
                </c:pt>
                <c:pt idx="2">
                  <c:v>1.0</c:v>
                </c:pt>
              </c:numCache>
            </c:numRef>
          </c:val>
          <c:smooth val="0"/>
        </c:ser>
        <c:ser>
          <c:idx val="4"/>
          <c:order val="4"/>
          <c:tx>
            <c:strRef>
              <c:f>Sheet1!$A$6</c:f>
              <c:strCache>
                <c:ptCount val="1"/>
                <c:pt idx="0">
                  <c:v>YouTube</c:v>
                </c:pt>
              </c:strCache>
            </c:strRef>
          </c:tx>
          <c:cat>
            <c:strRef>
              <c:f>Sheet1!$B$1:$D$1</c:f>
              <c:strCache>
                <c:ptCount val="3"/>
                <c:pt idx="0">
                  <c:v>FY 14</c:v>
                </c:pt>
                <c:pt idx="1">
                  <c:v>FY 15</c:v>
                </c:pt>
                <c:pt idx="2">
                  <c:v>FY 16</c:v>
                </c:pt>
              </c:strCache>
            </c:strRef>
          </c:cat>
          <c:val>
            <c:numRef>
              <c:f>Sheet1!$B$6:$D$6</c:f>
              <c:numCache>
                <c:formatCode>General</c:formatCode>
                <c:ptCount val="3"/>
                <c:pt idx="0">
                  <c:v>647.0</c:v>
                </c:pt>
                <c:pt idx="1">
                  <c:v>451.0</c:v>
                </c:pt>
                <c:pt idx="2">
                  <c:v>190.0</c:v>
                </c:pt>
              </c:numCache>
            </c:numRef>
          </c:val>
          <c:smooth val="0"/>
        </c:ser>
        <c:dLbls>
          <c:showLegendKey val="0"/>
          <c:showVal val="0"/>
          <c:showCatName val="0"/>
          <c:showSerName val="0"/>
          <c:showPercent val="0"/>
          <c:showBubbleSize val="0"/>
        </c:dLbls>
        <c:marker val="1"/>
        <c:smooth val="0"/>
        <c:axId val="2116226360"/>
        <c:axId val="2116229416"/>
      </c:lineChart>
      <c:catAx>
        <c:axId val="2116226360"/>
        <c:scaling>
          <c:orientation val="minMax"/>
        </c:scaling>
        <c:delete val="0"/>
        <c:axPos val="b"/>
        <c:majorTickMark val="out"/>
        <c:minorTickMark val="none"/>
        <c:tickLblPos val="nextTo"/>
        <c:crossAx val="2116229416"/>
        <c:crosses val="autoZero"/>
        <c:auto val="1"/>
        <c:lblAlgn val="ctr"/>
        <c:lblOffset val="100"/>
        <c:noMultiLvlLbl val="0"/>
      </c:catAx>
      <c:valAx>
        <c:axId val="2116229416"/>
        <c:scaling>
          <c:orientation val="minMax"/>
        </c:scaling>
        <c:delete val="0"/>
        <c:axPos val="l"/>
        <c:majorGridlines/>
        <c:numFmt formatCode="General" sourceLinked="1"/>
        <c:majorTickMark val="out"/>
        <c:minorTickMark val="none"/>
        <c:tickLblPos val="nextTo"/>
        <c:crossAx val="211622636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_rels/data4.xml.rels><?xml version="1.0" encoding="UTF-8" standalone="yes"?>
<Relationships xmlns="http://schemas.openxmlformats.org/package/2006/relationships"><Relationship Id="rId1" Type="http://schemas.openxmlformats.org/officeDocument/2006/relationships/image" Target="../media/image20.png"/></Relationships>
</file>

<file path=ppt/diagrams/_rels/data5.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CE5FC-B5CA-444A-AF36-6CD9476CA7BD}" type="doc">
      <dgm:prSet loTypeId="urn:microsoft.com/office/officeart/2005/8/layout/orgChart1" loCatId="" qsTypeId="urn:microsoft.com/office/officeart/2005/8/quickstyle/simple2" qsCatId="simple" csTypeId="urn:microsoft.com/office/officeart/2005/8/colors/accent0_1" csCatId="mainScheme" phldr="1"/>
      <dgm:spPr/>
      <dgm:t>
        <a:bodyPr/>
        <a:lstStyle/>
        <a:p>
          <a:endParaRPr lang="en-US"/>
        </a:p>
      </dgm:t>
    </dgm:pt>
    <dgm:pt modelId="{1E2F24A2-C84A-AF47-BF1B-32E833DC264D}">
      <dgm:prSet phldrT="[Text]"/>
      <dgm:spPr/>
      <dgm:t>
        <a:bodyPr/>
        <a:lstStyle/>
        <a:p>
          <a:r>
            <a:rPr lang="en-US" dirty="0" smtClean="0"/>
            <a:t>VP, CDE</a:t>
          </a:r>
          <a:endParaRPr lang="en-US" dirty="0"/>
        </a:p>
      </dgm:t>
    </dgm:pt>
    <dgm:pt modelId="{9C21DD24-C1FC-7649-8285-40B6322CCC72}" type="parTrans" cxnId="{0BF19CB9-3401-A24A-A52A-813E9EEDC5E3}">
      <dgm:prSet/>
      <dgm:spPr/>
      <dgm:t>
        <a:bodyPr/>
        <a:lstStyle/>
        <a:p>
          <a:endParaRPr lang="en-US"/>
        </a:p>
      </dgm:t>
    </dgm:pt>
    <dgm:pt modelId="{3888AD58-6D7C-C04F-AC0C-C0AAA3931889}" type="sibTrans" cxnId="{0BF19CB9-3401-A24A-A52A-813E9EEDC5E3}">
      <dgm:prSet/>
      <dgm:spPr/>
      <dgm:t>
        <a:bodyPr/>
        <a:lstStyle/>
        <a:p>
          <a:endParaRPr lang="en-US"/>
        </a:p>
      </dgm:t>
    </dgm:pt>
    <dgm:pt modelId="{FA8223CB-F67C-9A45-A377-1436F6869ECA}" type="asst">
      <dgm:prSet phldrT="[Text]"/>
      <dgm:spPr/>
      <dgm:t>
        <a:bodyPr/>
        <a:lstStyle/>
        <a:p>
          <a:r>
            <a:rPr lang="en-US" dirty="0" smtClean="0"/>
            <a:t>Associate Director/ADA Coordinator, CDE	</a:t>
          </a:r>
          <a:endParaRPr lang="en-US" dirty="0"/>
        </a:p>
      </dgm:t>
    </dgm:pt>
    <dgm:pt modelId="{B56E5BB2-79BA-DA4C-8EBD-162CCEFDAD4A}" type="parTrans" cxnId="{482E0200-A706-7B4A-82E5-286408901572}">
      <dgm:prSet/>
      <dgm:spPr/>
      <dgm:t>
        <a:bodyPr/>
        <a:lstStyle/>
        <a:p>
          <a:endParaRPr lang="en-US"/>
        </a:p>
      </dgm:t>
    </dgm:pt>
    <dgm:pt modelId="{367F3436-2233-FB4A-A0F9-2895037AF256}" type="sibTrans" cxnId="{482E0200-A706-7B4A-82E5-286408901572}">
      <dgm:prSet/>
      <dgm:spPr/>
      <dgm:t>
        <a:bodyPr/>
        <a:lstStyle/>
        <a:p>
          <a:endParaRPr lang="en-US"/>
        </a:p>
      </dgm:t>
    </dgm:pt>
    <dgm:pt modelId="{F5D8B34F-9BAE-4241-A991-73D2CD7FF260}">
      <dgm:prSet phldrT="[Text]"/>
      <dgm:spPr/>
      <dgm:t>
        <a:bodyPr/>
        <a:lstStyle/>
        <a:p>
          <a:r>
            <a:rPr lang="en-US" dirty="0" smtClean="0"/>
            <a:t>ATI Manager</a:t>
          </a:r>
          <a:endParaRPr lang="en-US" dirty="0"/>
        </a:p>
      </dgm:t>
    </dgm:pt>
    <dgm:pt modelId="{BCC47B86-72A4-0E45-8011-F3D65D903473}" type="parTrans" cxnId="{492847A4-E0A5-F046-B526-3B8A133552F9}">
      <dgm:prSet/>
      <dgm:spPr/>
      <dgm:t>
        <a:bodyPr/>
        <a:lstStyle/>
        <a:p>
          <a:endParaRPr lang="en-US"/>
        </a:p>
      </dgm:t>
    </dgm:pt>
    <dgm:pt modelId="{4140E34E-F9EC-3040-9EB4-812F4566DD96}" type="sibTrans" cxnId="{492847A4-E0A5-F046-B526-3B8A133552F9}">
      <dgm:prSet/>
      <dgm:spPr/>
      <dgm:t>
        <a:bodyPr/>
        <a:lstStyle/>
        <a:p>
          <a:endParaRPr lang="en-US"/>
        </a:p>
      </dgm:t>
    </dgm:pt>
    <dgm:pt modelId="{AF75DF99-5B96-EB4E-9CBF-CBAACE00884C}">
      <dgm:prSet phldrT="[Text]"/>
      <dgm:spPr/>
      <dgm:t>
        <a:bodyPr/>
        <a:lstStyle/>
        <a:p>
          <a:r>
            <a:rPr lang="en-US" dirty="0" smtClean="0"/>
            <a:t>IT Accessibility Coordinator</a:t>
          </a:r>
          <a:endParaRPr lang="en-US" dirty="0"/>
        </a:p>
      </dgm:t>
    </dgm:pt>
    <dgm:pt modelId="{12894637-809B-5B4C-8230-518D103964E7}" type="parTrans" cxnId="{56539B10-EDA3-4F4B-96EE-95B747226AD2}">
      <dgm:prSet/>
      <dgm:spPr/>
      <dgm:t>
        <a:bodyPr/>
        <a:lstStyle/>
        <a:p>
          <a:endParaRPr lang="en-US"/>
        </a:p>
      </dgm:t>
    </dgm:pt>
    <dgm:pt modelId="{389650B6-7632-554B-AA68-0A6D972A59F0}" type="sibTrans" cxnId="{56539B10-EDA3-4F4B-96EE-95B747226AD2}">
      <dgm:prSet/>
      <dgm:spPr/>
      <dgm:t>
        <a:bodyPr/>
        <a:lstStyle/>
        <a:p>
          <a:endParaRPr lang="en-US"/>
        </a:p>
      </dgm:t>
    </dgm:pt>
    <dgm:pt modelId="{D6F3AA2E-73A9-2B46-A0A1-FBAAB7A58474}">
      <dgm:prSet phldrT="[Text]"/>
      <dgm:spPr/>
      <dgm:t>
        <a:bodyPr/>
        <a:lstStyle/>
        <a:p>
          <a:r>
            <a:rPr lang="en-US" dirty="0" smtClean="0"/>
            <a:t>Program Support Specialist</a:t>
          </a:r>
          <a:endParaRPr lang="en-US" dirty="0"/>
        </a:p>
      </dgm:t>
    </dgm:pt>
    <dgm:pt modelId="{C6EA293A-6903-3947-88C2-D8005D363B08}" type="parTrans" cxnId="{2D05DE38-92D1-3E44-9B1D-0F2F2EAFE6F4}">
      <dgm:prSet/>
      <dgm:spPr/>
      <dgm:t>
        <a:bodyPr/>
        <a:lstStyle/>
        <a:p>
          <a:endParaRPr lang="en-US"/>
        </a:p>
      </dgm:t>
    </dgm:pt>
    <dgm:pt modelId="{2D6E3C09-DD9C-AB47-8F4F-DB1B23694837}" type="sibTrans" cxnId="{2D05DE38-92D1-3E44-9B1D-0F2F2EAFE6F4}">
      <dgm:prSet/>
      <dgm:spPr/>
      <dgm:t>
        <a:bodyPr/>
        <a:lstStyle/>
        <a:p>
          <a:endParaRPr lang="en-US"/>
        </a:p>
      </dgm:t>
    </dgm:pt>
    <dgm:pt modelId="{65C55BA6-2681-C148-A697-E8667C368C06}">
      <dgm:prSet phldrT="[Text]"/>
      <dgm:spPr/>
      <dgm:t>
        <a:bodyPr/>
        <a:lstStyle/>
        <a:p>
          <a:r>
            <a:rPr lang="en-US" dirty="0" smtClean="0"/>
            <a:t>Acc Media Coordinator</a:t>
          </a:r>
          <a:endParaRPr lang="en-US" dirty="0"/>
        </a:p>
      </dgm:t>
    </dgm:pt>
    <dgm:pt modelId="{9C0A42C8-F868-5C4D-9A95-AE7A8CC0DAF2}" type="parTrans" cxnId="{90332367-EB8E-5B43-9AFF-C84A36367A4E}">
      <dgm:prSet/>
      <dgm:spPr/>
      <dgm:t>
        <a:bodyPr/>
        <a:lstStyle/>
        <a:p>
          <a:endParaRPr lang="en-US"/>
        </a:p>
      </dgm:t>
    </dgm:pt>
    <dgm:pt modelId="{31CE292E-A31D-F842-99AA-82111FC53EEB}" type="sibTrans" cxnId="{90332367-EB8E-5B43-9AFF-C84A36367A4E}">
      <dgm:prSet/>
      <dgm:spPr/>
      <dgm:t>
        <a:bodyPr/>
        <a:lstStyle/>
        <a:p>
          <a:endParaRPr lang="en-US"/>
        </a:p>
      </dgm:t>
    </dgm:pt>
    <dgm:pt modelId="{4F0EFEC1-E6A2-2541-8474-808B95C6C695}">
      <dgm:prSet phldrT="[Text]"/>
      <dgm:spPr/>
      <dgm:t>
        <a:bodyPr/>
        <a:lstStyle/>
        <a:p>
          <a:r>
            <a:rPr lang="en-US" dirty="0" smtClean="0"/>
            <a:t>Accessible Media Specialist</a:t>
          </a:r>
          <a:endParaRPr lang="en-US" dirty="0"/>
        </a:p>
      </dgm:t>
    </dgm:pt>
    <dgm:pt modelId="{93050AD0-D0B1-DE42-8940-EAFAA6778A56}" type="parTrans" cxnId="{1F8A8FC4-D96C-2E4D-B3A0-2FED94A11840}">
      <dgm:prSet/>
      <dgm:spPr/>
      <dgm:t>
        <a:bodyPr/>
        <a:lstStyle/>
        <a:p>
          <a:endParaRPr lang="en-US"/>
        </a:p>
      </dgm:t>
    </dgm:pt>
    <dgm:pt modelId="{B8B63FA5-1F26-B748-8046-9FE6A868E59A}" type="sibTrans" cxnId="{1F8A8FC4-D96C-2E4D-B3A0-2FED94A11840}">
      <dgm:prSet/>
      <dgm:spPr/>
      <dgm:t>
        <a:bodyPr/>
        <a:lstStyle/>
        <a:p>
          <a:endParaRPr lang="en-US"/>
        </a:p>
      </dgm:t>
    </dgm:pt>
    <dgm:pt modelId="{8321D3C1-0F87-5941-A685-8F05325FC200}">
      <dgm:prSet/>
      <dgm:spPr/>
      <dgm:t>
        <a:bodyPr/>
        <a:lstStyle/>
        <a:p>
          <a:r>
            <a:rPr lang="en-US" dirty="0" smtClean="0"/>
            <a:t>Student Worker(s)</a:t>
          </a:r>
          <a:endParaRPr lang="en-US" dirty="0"/>
        </a:p>
      </dgm:t>
    </dgm:pt>
    <dgm:pt modelId="{8A85CA32-1117-B54F-A0ED-D909301000AE}" type="parTrans" cxnId="{6919F897-7B7F-FE4E-B498-AA22F8B79166}">
      <dgm:prSet/>
      <dgm:spPr/>
      <dgm:t>
        <a:bodyPr/>
        <a:lstStyle/>
        <a:p>
          <a:endParaRPr lang="en-US"/>
        </a:p>
      </dgm:t>
    </dgm:pt>
    <dgm:pt modelId="{64D58A9A-AEBF-3340-9BFC-1D5527C97B4E}" type="sibTrans" cxnId="{6919F897-7B7F-FE4E-B498-AA22F8B79166}">
      <dgm:prSet/>
      <dgm:spPr/>
      <dgm:t>
        <a:bodyPr/>
        <a:lstStyle/>
        <a:p>
          <a:endParaRPr lang="en-US"/>
        </a:p>
      </dgm:t>
    </dgm:pt>
    <dgm:pt modelId="{3038AE15-55E4-2B43-B1A7-34FFE6B3D75A}">
      <dgm:prSet phldrT="[Text]"/>
      <dgm:spPr/>
      <dgm:t>
        <a:bodyPr/>
        <a:lstStyle/>
        <a:p>
          <a:r>
            <a:rPr lang="en-US" dirty="0" smtClean="0"/>
            <a:t>University President</a:t>
          </a:r>
          <a:endParaRPr lang="en-US" dirty="0"/>
        </a:p>
      </dgm:t>
    </dgm:pt>
    <dgm:pt modelId="{65DEC62F-0AB5-7547-BD84-3C27C73F3746}" type="parTrans" cxnId="{56A33F2A-BA82-004B-97A6-CC96B51EA40D}">
      <dgm:prSet/>
      <dgm:spPr/>
      <dgm:t>
        <a:bodyPr/>
        <a:lstStyle/>
        <a:p>
          <a:endParaRPr lang="en-US"/>
        </a:p>
      </dgm:t>
    </dgm:pt>
    <dgm:pt modelId="{A755CBBE-43F4-DA4D-8BC8-48661F687FBB}" type="sibTrans" cxnId="{56A33F2A-BA82-004B-97A6-CC96B51EA40D}">
      <dgm:prSet/>
      <dgm:spPr/>
      <dgm:t>
        <a:bodyPr/>
        <a:lstStyle/>
        <a:p>
          <a:endParaRPr lang="en-US"/>
        </a:p>
      </dgm:t>
    </dgm:pt>
    <dgm:pt modelId="{AB067625-285E-6043-AEDC-F8BDD9ACEEA6}" type="pres">
      <dgm:prSet presAssocID="{7BBCE5FC-B5CA-444A-AF36-6CD9476CA7BD}" presName="hierChild1" presStyleCnt="0">
        <dgm:presLayoutVars>
          <dgm:orgChart val="1"/>
          <dgm:chPref val="1"/>
          <dgm:dir/>
          <dgm:animOne val="branch"/>
          <dgm:animLvl val="lvl"/>
          <dgm:resizeHandles/>
        </dgm:presLayoutVars>
      </dgm:prSet>
      <dgm:spPr/>
      <dgm:t>
        <a:bodyPr/>
        <a:lstStyle/>
        <a:p>
          <a:endParaRPr lang="en-US"/>
        </a:p>
      </dgm:t>
    </dgm:pt>
    <dgm:pt modelId="{3A7EB38A-F57E-824B-BCA5-2781F117A8E9}" type="pres">
      <dgm:prSet presAssocID="{3038AE15-55E4-2B43-B1A7-34FFE6B3D75A}" presName="hierRoot1" presStyleCnt="0">
        <dgm:presLayoutVars>
          <dgm:hierBranch val="init"/>
        </dgm:presLayoutVars>
      </dgm:prSet>
      <dgm:spPr/>
    </dgm:pt>
    <dgm:pt modelId="{AC7C6360-26D5-5540-90F7-E1E51773FCEB}" type="pres">
      <dgm:prSet presAssocID="{3038AE15-55E4-2B43-B1A7-34FFE6B3D75A}" presName="rootComposite1" presStyleCnt="0"/>
      <dgm:spPr/>
    </dgm:pt>
    <dgm:pt modelId="{E0775101-D93D-704E-81BB-56EC9C0E2331}" type="pres">
      <dgm:prSet presAssocID="{3038AE15-55E4-2B43-B1A7-34FFE6B3D75A}" presName="rootText1" presStyleLbl="node0" presStyleIdx="0" presStyleCnt="1">
        <dgm:presLayoutVars>
          <dgm:chPref val="3"/>
        </dgm:presLayoutVars>
      </dgm:prSet>
      <dgm:spPr/>
      <dgm:t>
        <a:bodyPr/>
        <a:lstStyle/>
        <a:p>
          <a:endParaRPr lang="en-US"/>
        </a:p>
      </dgm:t>
    </dgm:pt>
    <dgm:pt modelId="{262F7902-924D-4B4F-B412-E153FE8D70CA}" type="pres">
      <dgm:prSet presAssocID="{3038AE15-55E4-2B43-B1A7-34FFE6B3D75A}" presName="rootConnector1" presStyleLbl="node1" presStyleIdx="0" presStyleCnt="0"/>
      <dgm:spPr/>
      <dgm:t>
        <a:bodyPr/>
        <a:lstStyle/>
        <a:p>
          <a:endParaRPr lang="en-US"/>
        </a:p>
      </dgm:t>
    </dgm:pt>
    <dgm:pt modelId="{40EFD46B-9BFE-7B4D-85A9-3D833A4EDC3E}" type="pres">
      <dgm:prSet presAssocID="{3038AE15-55E4-2B43-B1A7-34FFE6B3D75A}" presName="hierChild2" presStyleCnt="0"/>
      <dgm:spPr/>
    </dgm:pt>
    <dgm:pt modelId="{68307965-C3C1-EE49-AB46-689CC6982CFC}" type="pres">
      <dgm:prSet presAssocID="{9C21DD24-C1FC-7649-8285-40B6322CCC72}" presName="Name37" presStyleLbl="parChTrans1D2" presStyleIdx="0" presStyleCnt="1"/>
      <dgm:spPr/>
      <dgm:t>
        <a:bodyPr/>
        <a:lstStyle/>
        <a:p>
          <a:endParaRPr lang="en-US"/>
        </a:p>
      </dgm:t>
    </dgm:pt>
    <dgm:pt modelId="{834C362A-C1F7-6841-A8EF-ED02321226CD}" type="pres">
      <dgm:prSet presAssocID="{1E2F24A2-C84A-AF47-BF1B-32E833DC264D}" presName="hierRoot2" presStyleCnt="0">
        <dgm:presLayoutVars>
          <dgm:hierBranch val="init"/>
        </dgm:presLayoutVars>
      </dgm:prSet>
      <dgm:spPr/>
    </dgm:pt>
    <dgm:pt modelId="{C0214E6B-F8BB-7A42-959C-9562501EC5B3}" type="pres">
      <dgm:prSet presAssocID="{1E2F24A2-C84A-AF47-BF1B-32E833DC264D}" presName="rootComposite" presStyleCnt="0"/>
      <dgm:spPr/>
    </dgm:pt>
    <dgm:pt modelId="{378D9A8A-EAF4-0843-A09A-C6222E01EA2D}" type="pres">
      <dgm:prSet presAssocID="{1E2F24A2-C84A-AF47-BF1B-32E833DC264D}" presName="rootText" presStyleLbl="node2" presStyleIdx="0" presStyleCnt="1">
        <dgm:presLayoutVars>
          <dgm:chPref val="3"/>
        </dgm:presLayoutVars>
      </dgm:prSet>
      <dgm:spPr/>
      <dgm:t>
        <a:bodyPr/>
        <a:lstStyle/>
        <a:p>
          <a:endParaRPr lang="en-US"/>
        </a:p>
      </dgm:t>
    </dgm:pt>
    <dgm:pt modelId="{742A63A0-BB01-FD49-AB41-CF6D544650E8}" type="pres">
      <dgm:prSet presAssocID="{1E2F24A2-C84A-AF47-BF1B-32E833DC264D}" presName="rootConnector" presStyleLbl="node2" presStyleIdx="0" presStyleCnt="1"/>
      <dgm:spPr/>
      <dgm:t>
        <a:bodyPr/>
        <a:lstStyle/>
        <a:p>
          <a:endParaRPr lang="en-US"/>
        </a:p>
      </dgm:t>
    </dgm:pt>
    <dgm:pt modelId="{CBD74D92-A042-D04E-91A2-71B3652BEED8}" type="pres">
      <dgm:prSet presAssocID="{1E2F24A2-C84A-AF47-BF1B-32E833DC264D}" presName="hierChild4" presStyleCnt="0"/>
      <dgm:spPr/>
    </dgm:pt>
    <dgm:pt modelId="{E98CC097-1D93-CF4A-9266-3E13407ABE74}" type="pres">
      <dgm:prSet presAssocID="{1E2F24A2-C84A-AF47-BF1B-32E833DC264D}" presName="hierChild5" presStyleCnt="0"/>
      <dgm:spPr/>
    </dgm:pt>
    <dgm:pt modelId="{CC7EA95C-649E-B64D-A61A-164833E9BAC4}" type="pres">
      <dgm:prSet presAssocID="{B56E5BB2-79BA-DA4C-8EBD-162CCEFDAD4A}" presName="Name111" presStyleLbl="parChTrans1D3" presStyleIdx="0" presStyleCnt="1"/>
      <dgm:spPr/>
      <dgm:t>
        <a:bodyPr/>
        <a:lstStyle/>
        <a:p>
          <a:endParaRPr lang="en-US"/>
        </a:p>
      </dgm:t>
    </dgm:pt>
    <dgm:pt modelId="{98077DBC-48C2-2745-A735-59396F5D8648}" type="pres">
      <dgm:prSet presAssocID="{FA8223CB-F67C-9A45-A377-1436F6869ECA}" presName="hierRoot3" presStyleCnt="0">
        <dgm:presLayoutVars>
          <dgm:hierBranch val="init"/>
        </dgm:presLayoutVars>
      </dgm:prSet>
      <dgm:spPr/>
    </dgm:pt>
    <dgm:pt modelId="{F0177B39-A171-3841-8C69-8F3B1B5D43B7}" type="pres">
      <dgm:prSet presAssocID="{FA8223CB-F67C-9A45-A377-1436F6869ECA}" presName="rootComposite3" presStyleCnt="0"/>
      <dgm:spPr/>
    </dgm:pt>
    <dgm:pt modelId="{2FA0E88E-7944-184E-93F3-3534B3FF3D16}" type="pres">
      <dgm:prSet presAssocID="{FA8223CB-F67C-9A45-A377-1436F6869ECA}" presName="rootText3" presStyleLbl="asst2" presStyleIdx="0" presStyleCnt="1" custScaleX="140881">
        <dgm:presLayoutVars>
          <dgm:chPref val="3"/>
        </dgm:presLayoutVars>
      </dgm:prSet>
      <dgm:spPr/>
      <dgm:t>
        <a:bodyPr/>
        <a:lstStyle/>
        <a:p>
          <a:endParaRPr lang="en-US"/>
        </a:p>
      </dgm:t>
    </dgm:pt>
    <dgm:pt modelId="{51144899-98E2-A545-9784-0B261C75F168}" type="pres">
      <dgm:prSet presAssocID="{FA8223CB-F67C-9A45-A377-1436F6869ECA}" presName="rootConnector3" presStyleLbl="asst2" presStyleIdx="0" presStyleCnt="1"/>
      <dgm:spPr/>
      <dgm:t>
        <a:bodyPr/>
        <a:lstStyle/>
        <a:p>
          <a:endParaRPr lang="en-US"/>
        </a:p>
      </dgm:t>
    </dgm:pt>
    <dgm:pt modelId="{A7DEC233-6AA8-804E-857E-FFD1DBAE5CCC}" type="pres">
      <dgm:prSet presAssocID="{FA8223CB-F67C-9A45-A377-1436F6869ECA}" presName="hierChild6" presStyleCnt="0"/>
      <dgm:spPr/>
    </dgm:pt>
    <dgm:pt modelId="{96AFC1EA-ADB4-904A-95B6-2035AB411126}" type="pres">
      <dgm:prSet presAssocID="{BCC47B86-72A4-0E45-8011-F3D65D903473}" presName="Name37" presStyleLbl="parChTrans1D4" presStyleIdx="0" presStyleCnt="6"/>
      <dgm:spPr/>
      <dgm:t>
        <a:bodyPr/>
        <a:lstStyle/>
        <a:p>
          <a:endParaRPr lang="en-US"/>
        </a:p>
      </dgm:t>
    </dgm:pt>
    <dgm:pt modelId="{AE383A47-2209-9A4C-B823-AAEBA6A2CDA0}" type="pres">
      <dgm:prSet presAssocID="{F5D8B34F-9BAE-4241-A991-73D2CD7FF260}" presName="hierRoot2" presStyleCnt="0">
        <dgm:presLayoutVars>
          <dgm:hierBranch val="init"/>
        </dgm:presLayoutVars>
      </dgm:prSet>
      <dgm:spPr/>
    </dgm:pt>
    <dgm:pt modelId="{B9B29848-CCAF-BA4B-B9A0-70C16C3B9E94}" type="pres">
      <dgm:prSet presAssocID="{F5D8B34F-9BAE-4241-A991-73D2CD7FF260}" presName="rootComposite" presStyleCnt="0"/>
      <dgm:spPr/>
    </dgm:pt>
    <dgm:pt modelId="{C5D3092D-B17C-D74E-BF70-6CF9D08FAF89}" type="pres">
      <dgm:prSet presAssocID="{F5D8B34F-9BAE-4241-A991-73D2CD7FF260}" presName="rootText" presStyleLbl="node4" presStyleIdx="0" presStyleCnt="6">
        <dgm:presLayoutVars>
          <dgm:chPref val="3"/>
        </dgm:presLayoutVars>
      </dgm:prSet>
      <dgm:spPr/>
      <dgm:t>
        <a:bodyPr/>
        <a:lstStyle/>
        <a:p>
          <a:endParaRPr lang="en-US"/>
        </a:p>
      </dgm:t>
    </dgm:pt>
    <dgm:pt modelId="{A0DB5DAB-DE3B-7F48-A68A-2958224C7F84}" type="pres">
      <dgm:prSet presAssocID="{F5D8B34F-9BAE-4241-A991-73D2CD7FF260}" presName="rootConnector" presStyleLbl="node4" presStyleIdx="0" presStyleCnt="6"/>
      <dgm:spPr/>
      <dgm:t>
        <a:bodyPr/>
        <a:lstStyle/>
        <a:p>
          <a:endParaRPr lang="en-US"/>
        </a:p>
      </dgm:t>
    </dgm:pt>
    <dgm:pt modelId="{E85A944B-81CB-124D-93D3-D926F4F635D3}" type="pres">
      <dgm:prSet presAssocID="{F5D8B34F-9BAE-4241-A991-73D2CD7FF260}" presName="hierChild4" presStyleCnt="0"/>
      <dgm:spPr/>
    </dgm:pt>
    <dgm:pt modelId="{75610970-B4CF-3B4D-837D-A988427C2C2F}" type="pres">
      <dgm:prSet presAssocID="{12894637-809B-5B4C-8230-518D103964E7}" presName="Name37" presStyleLbl="parChTrans1D4" presStyleIdx="1" presStyleCnt="6"/>
      <dgm:spPr/>
      <dgm:t>
        <a:bodyPr/>
        <a:lstStyle/>
        <a:p>
          <a:endParaRPr lang="en-US"/>
        </a:p>
      </dgm:t>
    </dgm:pt>
    <dgm:pt modelId="{AE7BDA52-13B1-014D-BF2B-3F184457949F}" type="pres">
      <dgm:prSet presAssocID="{AF75DF99-5B96-EB4E-9CBF-CBAACE00884C}" presName="hierRoot2" presStyleCnt="0">
        <dgm:presLayoutVars>
          <dgm:hierBranch val="init"/>
        </dgm:presLayoutVars>
      </dgm:prSet>
      <dgm:spPr/>
    </dgm:pt>
    <dgm:pt modelId="{0F288ABE-BCF5-DD4A-912D-3BB2AECEDEF4}" type="pres">
      <dgm:prSet presAssocID="{AF75DF99-5B96-EB4E-9CBF-CBAACE00884C}" presName="rootComposite" presStyleCnt="0"/>
      <dgm:spPr/>
    </dgm:pt>
    <dgm:pt modelId="{FC68C45E-75B4-5F41-BA65-2257E2BD77AF}" type="pres">
      <dgm:prSet presAssocID="{AF75DF99-5B96-EB4E-9CBF-CBAACE00884C}" presName="rootText" presStyleLbl="node4" presStyleIdx="1" presStyleCnt="6">
        <dgm:presLayoutVars>
          <dgm:chPref val="3"/>
        </dgm:presLayoutVars>
      </dgm:prSet>
      <dgm:spPr/>
      <dgm:t>
        <a:bodyPr/>
        <a:lstStyle/>
        <a:p>
          <a:endParaRPr lang="en-US"/>
        </a:p>
      </dgm:t>
    </dgm:pt>
    <dgm:pt modelId="{A9C55762-4BB8-0B43-8763-CCC00F89B410}" type="pres">
      <dgm:prSet presAssocID="{AF75DF99-5B96-EB4E-9CBF-CBAACE00884C}" presName="rootConnector" presStyleLbl="node4" presStyleIdx="1" presStyleCnt="6"/>
      <dgm:spPr/>
      <dgm:t>
        <a:bodyPr/>
        <a:lstStyle/>
        <a:p>
          <a:endParaRPr lang="en-US"/>
        </a:p>
      </dgm:t>
    </dgm:pt>
    <dgm:pt modelId="{D37D7DE7-E86C-5840-ADDB-032086AACFBE}" type="pres">
      <dgm:prSet presAssocID="{AF75DF99-5B96-EB4E-9CBF-CBAACE00884C}" presName="hierChild4" presStyleCnt="0"/>
      <dgm:spPr/>
    </dgm:pt>
    <dgm:pt modelId="{C44A1A86-6098-A242-9CE9-A111AB9670AB}" type="pres">
      <dgm:prSet presAssocID="{C6EA293A-6903-3947-88C2-D8005D363B08}" presName="Name37" presStyleLbl="parChTrans1D4" presStyleIdx="2" presStyleCnt="6"/>
      <dgm:spPr/>
      <dgm:t>
        <a:bodyPr/>
        <a:lstStyle/>
        <a:p>
          <a:endParaRPr lang="en-US"/>
        </a:p>
      </dgm:t>
    </dgm:pt>
    <dgm:pt modelId="{414C49CD-623C-904D-B7B2-B06EE275C0D5}" type="pres">
      <dgm:prSet presAssocID="{D6F3AA2E-73A9-2B46-A0A1-FBAAB7A58474}" presName="hierRoot2" presStyleCnt="0">
        <dgm:presLayoutVars>
          <dgm:hierBranch val="init"/>
        </dgm:presLayoutVars>
      </dgm:prSet>
      <dgm:spPr/>
    </dgm:pt>
    <dgm:pt modelId="{1FF5E7AF-4F9C-1847-A713-5254D141D776}" type="pres">
      <dgm:prSet presAssocID="{D6F3AA2E-73A9-2B46-A0A1-FBAAB7A58474}" presName="rootComposite" presStyleCnt="0"/>
      <dgm:spPr/>
    </dgm:pt>
    <dgm:pt modelId="{A89EF48B-CAE1-A141-A8DA-3D9F9D53F4BB}" type="pres">
      <dgm:prSet presAssocID="{D6F3AA2E-73A9-2B46-A0A1-FBAAB7A58474}" presName="rootText" presStyleLbl="node4" presStyleIdx="2" presStyleCnt="6">
        <dgm:presLayoutVars>
          <dgm:chPref val="3"/>
        </dgm:presLayoutVars>
      </dgm:prSet>
      <dgm:spPr/>
      <dgm:t>
        <a:bodyPr/>
        <a:lstStyle/>
        <a:p>
          <a:endParaRPr lang="en-US"/>
        </a:p>
      </dgm:t>
    </dgm:pt>
    <dgm:pt modelId="{7348DF53-FDF8-0B4E-B77E-D1956889725A}" type="pres">
      <dgm:prSet presAssocID="{D6F3AA2E-73A9-2B46-A0A1-FBAAB7A58474}" presName="rootConnector" presStyleLbl="node4" presStyleIdx="2" presStyleCnt="6"/>
      <dgm:spPr/>
      <dgm:t>
        <a:bodyPr/>
        <a:lstStyle/>
        <a:p>
          <a:endParaRPr lang="en-US"/>
        </a:p>
      </dgm:t>
    </dgm:pt>
    <dgm:pt modelId="{1F10B939-7F24-7545-9E8D-CC7F608AA80D}" type="pres">
      <dgm:prSet presAssocID="{D6F3AA2E-73A9-2B46-A0A1-FBAAB7A58474}" presName="hierChild4" presStyleCnt="0"/>
      <dgm:spPr/>
    </dgm:pt>
    <dgm:pt modelId="{9F6393E7-DFA6-FF47-8572-1F70C634341E}" type="pres">
      <dgm:prSet presAssocID="{D6F3AA2E-73A9-2B46-A0A1-FBAAB7A58474}" presName="hierChild5" presStyleCnt="0"/>
      <dgm:spPr/>
    </dgm:pt>
    <dgm:pt modelId="{64EB338E-D295-C24F-ADA2-3DC544087C45}" type="pres">
      <dgm:prSet presAssocID="{AF75DF99-5B96-EB4E-9CBF-CBAACE00884C}" presName="hierChild5" presStyleCnt="0"/>
      <dgm:spPr/>
    </dgm:pt>
    <dgm:pt modelId="{C2C7C500-B614-9245-AF8F-F95823DF8E69}" type="pres">
      <dgm:prSet presAssocID="{9C0A42C8-F868-5C4D-9A95-AE7A8CC0DAF2}" presName="Name37" presStyleLbl="parChTrans1D4" presStyleIdx="3" presStyleCnt="6"/>
      <dgm:spPr/>
      <dgm:t>
        <a:bodyPr/>
        <a:lstStyle/>
        <a:p>
          <a:endParaRPr lang="en-US"/>
        </a:p>
      </dgm:t>
    </dgm:pt>
    <dgm:pt modelId="{B4AE6322-42C7-5145-937F-BDE0F892FB88}" type="pres">
      <dgm:prSet presAssocID="{65C55BA6-2681-C148-A697-E8667C368C06}" presName="hierRoot2" presStyleCnt="0">
        <dgm:presLayoutVars>
          <dgm:hierBranch val="init"/>
        </dgm:presLayoutVars>
      </dgm:prSet>
      <dgm:spPr/>
    </dgm:pt>
    <dgm:pt modelId="{BF6C9EDF-F849-5548-B1D0-033CDC5D0B12}" type="pres">
      <dgm:prSet presAssocID="{65C55BA6-2681-C148-A697-E8667C368C06}" presName="rootComposite" presStyleCnt="0"/>
      <dgm:spPr/>
    </dgm:pt>
    <dgm:pt modelId="{AC945DBB-4538-244A-AB39-60FA2190CEE2}" type="pres">
      <dgm:prSet presAssocID="{65C55BA6-2681-C148-A697-E8667C368C06}" presName="rootText" presStyleLbl="node4" presStyleIdx="3" presStyleCnt="6">
        <dgm:presLayoutVars>
          <dgm:chPref val="3"/>
        </dgm:presLayoutVars>
      </dgm:prSet>
      <dgm:spPr/>
      <dgm:t>
        <a:bodyPr/>
        <a:lstStyle/>
        <a:p>
          <a:endParaRPr lang="en-US"/>
        </a:p>
      </dgm:t>
    </dgm:pt>
    <dgm:pt modelId="{0ACBA0EB-0975-D34E-9FA9-2C2D6CB72B50}" type="pres">
      <dgm:prSet presAssocID="{65C55BA6-2681-C148-A697-E8667C368C06}" presName="rootConnector" presStyleLbl="node4" presStyleIdx="3" presStyleCnt="6"/>
      <dgm:spPr/>
      <dgm:t>
        <a:bodyPr/>
        <a:lstStyle/>
        <a:p>
          <a:endParaRPr lang="en-US"/>
        </a:p>
      </dgm:t>
    </dgm:pt>
    <dgm:pt modelId="{74E0DEEF-C883-9E48-B635-34F21EE3C7CE}" type="pres">
      <dgm:prSet presAssocID="{65C55BA6-2681-C148-A697-E8667C368C06}" presName="hierChild4" presStyleCnt="0"/>
      <dgm:spPr/>
    </dgm:pt>
    <dgm:pt modelId="{AB36CEE1-970E-D848-B11A-C41EFBC3026F}" type="pres">
      <dgm:prSet presAssocID="{93050AD0-D0B1-DE42-8940-EAFAA6778A56}" presName="Name37" presStyleLbl="parChTrans1D4" presStyleIdx="4" presStyleCnt="6"/>
      <dgm:spPr/>
      <dgm:t>
        <a:bodyPr/>
        <a:lstStyle/>
        <a:p>
          <a:endParaRPr lang="en-US"/>
        </a:p>
      </dgm:t>
    </dgm:pt>
    <dgm:pt modelId="{5F3BECA5-E60A-2840-9940-F76BD273252E}" type="pres">
      <dgm:prSet presAssocID="{4F0EFEC1-E6A2-2541-8474-808B95C6C695}" presName="hierRoot2" presStyleCnt="0">
        <dgm:presLayoutVars>
          <dgm:hierBranch val="init"/>
        </dgm:presLayoutVars>
      </dgm:prSet>
      <dgm:spPr/>
    </dgm:pt>
    <dgm:pt modelId="{4FE25390-D3B3-2943-AD47-DBFD944C2E50}" type="pres">
      <dgm:prSet presAssocID="{4F0EFEC1-E6A2-2541-8474-808B95C6C695}" presName="rootComposite" presStyleCnt="0"/>
      <dgm:spPr/>
    </dgm:pt>
    <dgm:pt modelId="{972E662E-0530-F74F-B848-3AF075594BBE}" type="pres">
      <dgm:prSet presAssocID="{4F0EFEC1-E6A2-2541-8474-808B95C6C695}" presName="rootText" presStyleLbl="node4" presStyleIdx="4" presStyleCnt="6">
        <dgm:presLayoutVars>
          <dgm:chPref val="3"/>
        </dgm:presLayoutVars>
      </dgm:prSet>
      <dgm:spPr/>
      <dgm:t>
        <a:bodyPr/>
        <a:lstStyle/>
        <a:p>
          <a:endParaRPr lang="en-US"/>
        </a:p>
      </dgm:t>
    </dgm:pt>
    <dgm:pt modelId="{9A9F2927-4728-1F4A-8D65-FC647B6E8917}" type="pres">
      <dgm:prSet presAssocID="{4F0EFEC1-E6A2-2541-8474-808B95C6C695}" presName="rootConnector" presStyleLbl="node4" presStyleIdx="4" presStyleCnt="6"/>
      <dgm:spPr/>
      <dgm:t>
        <a:bodyPr/>
        <a:lstStyle/>
        <a:p>
          <a:endParaRPr lang="en-US"/>
        </a:p>
      </dgm:t>
    </dgm:pt>
    <dgm:pt modelId="{B4D0C6D7-ED52-B64A-A80A-E585088A5369}" type="pres">
      <dgm:prSet presAssocID="{4F0EFEC1-E6A2-2541-8474-808B95C6C695}" presName="hierChild4" presStyleCnt="0"/>
      <dgm:spPr/>
    </dgm:pt>
    <dgm:pt modelId="{30829E3C-9A77-824E-8154-2DE35A6B0C0A}" type="pres">
      <dgm:prSet presAssocID="{4F0EFEC1-E6A2-2541-8474-808B95C6C695}" presName="hierChild5" presStyleCnt="0"/>
      <dgm:spPr/>
    </dgm:pt>
    <dgm:pt modelId="{75B38B43-54C2-2F4D-98D5-15B02674D4DF}" type="pres">
      <dgm:prSet presAssocID="{65C55BA6-2681-C148-A697-E8667C368C06}" presName="hierChild5" presStyleCnt="0"/>
      <dgm:spPr/>
    </dgm:pt>
    <dgm:pt modelId="{9770EBAD-A9A7-3C4C-8525-90DFC39FA381}" type="pres">
      <dgm:prSet presAssocID="{8A85CA32-1117-B54F-A0ED-D909301000AE}" presName="Name37" presStyleLbl="parChTrans1D4" presStyleIdx="5" presStyleCnt="6"/>
      <dgm:spPr/>
      <dgm:t>
        <a:bodyPr/>
        <a:lstStyle/>
        <a:p>
          <a:endParaRPr lang="en-US"/>
        </a:p>
      </dgm:t>
    </dgm:pt>
    <dgm:pt modelId="{230264D4-67C9-BE46-85C9-5696226548EA}" type="pres">
      <dgm:prSet presAssocID="{8321D3C1-0F87-5941-A685-8F05325FC200}" presName="hierRoot2" presStyleCnt="0">
        <dgm:presLayoutVars>
          <dgm:hierBranch val="init"/>
        </dgm:presLayoutVars>
      </dgm:prSet>
      <dgm:spPr/>
    </dgm:pt>
    <dgm:pt modelId="{053B639A-C8C5-3F4C-A68F-7E2DBEDFBECC}" type="pres">
      <dgm:prSet presAssocID="{8321D3C1-0F87-5941-A685-8F05325FC200}" presName="rootComposite" presStyleCnt="0"/>
      <dgm:spPr/>
    </dgm:pt>
    <dgm:pt modelId="{63EB40BE-FF84-C744-8977-324B71580EE4}" type="pres">
      <dgm:prSet presAssocID="{8321D3C1-0F87-5941-A685-8F05325FC200}" presName="rootText" presStyleLbl="node4" presStyleIdx="5" presStyleCnt="6">
        <dgm:presLayoutVars>
          <dgm:chPref val="3"/>
        </dgm:presLayoutVars>
      </dgm:prSet>
      <dgm:spPr/>
      <dgm:t>
        <a:bodyPr/>
        <a:lstStyle/>
        <a:p>
          <a:endParaRPr lang="en-US"/>
        </a:p>
      </dgm:t>
    </dgm:pt>
    <dgm:pt modelId="{3C154267-F405-474F-8564-FC5BA5E894FC}" type="pres">
      <dgm:prSet presAssocID="{8321D3C1-0F87-5941-A685-8F05325FC200}" presName="rootConnector" presStyleLbl="node4" presStyleIdx="5" presStyleCnt="6"/>
      <dgm:spPr/>
      <dgm:t>
        <a:bodyPr/>
        <a:lstStyle/>
        <a:p>
          <a:endParaRPr lang="en-US"/>
        </a:p>
      </dgm:t>
    </dgm:pt>
    <dgm:pt modelId="{AD5D24DD-71A6-8748-9697-DBA304FD9F9D}" type="pres">
      <dgm:prSet presAssocID="{8321D3C1-0F87-5941-A685-8F05325FC200}" presName="hierChild4" presStyleCnt="0"/>
      <dgm:spPr/>
    </dgm:pt>
    <dgm:pt modelId="{53A476AD-C0E3-1141-904D-6959B5F8A460}" type="pres">
      <dgm:prSet presAssocID="{8321D3C1-0F87-5941-A685-8F05325FC200}" presName="hierChild5" presStyleCnt="0"/>
      <dgm:spPr/>
    </dgm:pt>
    <dgm:pt modelId="{579E89C8-015C-B34C-8664-D98A077A450B}" type="pres">
      <dgm:prSet presAssocID="{F5D8B34F-9BAE-4241-A991-73D2CD7FF260}" presName="hierChild5" presStyleCnt="0"/>
      <dgm:spPr/>
    </dgm:pt>
    <dgm:pt modelId="{9875C1A0-E89D-E44B-8B4D-F8FECF2A84CF}" type="pres">
      <dgm:prSet presAssocID="{FA8223CB-F67C-9A45-A377-1436F6869ECA}" presName="hierChild7" presStyleCnt="0"/>
      <dgm:spPr/>
    </dgm:pt>
    <dgm:pt modelId="{DCCCBF53-7958-6D42-80F5-F96B71B6EF53}" type="pres">
      <dgm:prSet presAssocID="{3038AE15-55E4-2B43-B1A7-34FFE6B3D75A}" presName="hierChild3" presStyleCnt="0"/>
      <dgm:spPr/>
    </dgm:pt>
  </dgm:ptLst>
  <dgm:cxnLst>
    <dgm:cxn modelId="{C4C5697E-9874-384D-8F02-8C143F7121BC}" type="presOf" srcId="{8A85CA32-1117-B54F-A0ED-D909301000AE}" destId="{9770EBAD-A9A7-3C4C-8525-90DFC39FA381}" srcOrd="0" destOrd="0" presId="urn:microsoft.com/office/officeart/2005/8/layout/orgChart1"/>
    <dgm:cxn modelId="{385C60BF-4230-D648-99C7-35AF666A8FEF}" type="presOf" srcId="{8321D3C1-0F87-5941-A685-8F05325FC200}" destId="{63EB40BE-FF84-C744-8977-324B71580EE4}" srcOrd="0" destOrd="0" presId="urn:microsoft.com/office/officeart/2005/8/layout/orgChart1"/>
    <dgm:cxn modelId="{482E0200-A706-7B4A-82E5-286408901572}" srcId="{1E2F24A2-C84A-AF47-BF1B-32E833DC264D}" destId="{FA8223CB-F67C-9A45-A377-1436F6869ECA}" srcOrd="0" destOrd="0" parTransId="{B56E5BB2-79BA-DA4C-8EBD-162CCEFDAD4A}" sibTransId="{367F3436-2233-FB4A-A0F9-2895037AF256}"/>
    <dgm:cxn modelId="{00513B0B-916D-9A42-9596-762ACEBC6367}" type="presOf" srcId="{C6EA293A-6903-3947-88C2-D8005D363B08}" destId="{C44A1A86-6098-A242-9CE9-A111AB9670AB}" srcOrd="0" destOrd="0" presId="urn:microsoft.com/office/officeart/2005/8/layout/orgChart1"/>
    <dgm:cxn modelId="{0BF19CB9-3401-A24A-A52A-813E9EEDC5E3}" srcId="{3038AE15-55E4-2B43-B1A7-34FFE6B3D75A}" destId="{1E2F24A2-C84A-AF47-BF1B-32E833DC264D}" srcOrd="0" destOrd="0" parTransId="{9C21DD24-C1FC-7649-8285-40B6322CCC72}" sibTransId="{3888AD58-6D7C-C04F-AC0C-C0AAA3931889}"/>
    <dgm:cxn modelId="{025424C2-7E07-D843-9400-722EE1354FE3}" type="presOf" srcId="{D6F3AA2E-73A9-2B46-A0A1-FBAAB7A58474}" destId="{7348DF53-FDF8-0B4E-B77E-D1956889725A}" srcOrd="1" destOrd="0" presId="urn:microsoft.com/office/officeart/2005/8/layout/orgChart1"/>
    <dgm:cxn modelId="{DE9C4543-E108-3A4D-9473-EE85E8C23CB2}" type="presOf" srcId="{1E2F24A2-C84A-AF47-BF1B-32E833DC264D}" destId="{378D9A8A-EAF4-0843-A09A-C6222E01EA2D}" srcOrd="0" destOrd="0" presId="urn:microsoft.com/office/officeart/2005/8/layout/orgChart1"/>
    <dgm:cxn modelId="{673E4B0C-83AD-6348-ACD3-DE391FBEDF60}" type="presOf" srcId="{8321D3C1-0F87-5941-A685-8F05325FC200}" destId="{3C154267-F405-474F-8564-FC5BA5E894FC}" srcOrd="1" destOrd="0" presId="urn:microsoft.com/office/officeart/2005/8/layout/orgChart1"/>
    <dgm:cxn modelId="{D6046A8B-B55B-CA4B-993C-B780584E7743}" type="presOf" srcId="{BCC47B86-72A4-0E45-8011-F3D65D903473}" destId="{96AFC1EA-ADB4-904A-95B6-2035AB411126}" srcOrd="0" destOrd="0" presId="urn:microsoft.com/office/officeart/2005/8/layout/orgChart1"/>
    <dgm:cxn modelId="{FE8DEF00-70E5-4C4A-B37B-173C55684525}" type="presOf" srcId="{B56E5BB2-79BA-DA4C-8EBD-162CCEFDAD4A}" destId="{CC7EA95C-649E-B64D-A61A-164833E9BAC4}" srcOrd="0" destOrd="0" presId="urn:microsoft.com/office/officeart/2005/8/layout/orgChart1"/>
    <dgm:cxn modelId="{B87B5E41-93D4-0C40-89D3-BF19466B526B}" type="presOf" srcId="{1E2F24A2-C84A-AF47-BF1B-32E833DC264D}" destId="{742A63A0-BB01-FD49-AB41-CF6D544650E8}" srcOrd="1" destOrd="0" presId="urn:microsoft.com/office/officeart/2005/8/layout/orgChart1"/>
    <dgm:cxn modelId="{AA2176D6-2F4B-D849-A259-FB3DF980DB64}" type="presOf" srcId="{12894637-809B-5B4C-8230-518D103964E7}" destId="{75610970-B4CF-3B4D-837D-A988427C2C2F}" srcOrd="0" destOrd="0" presId="urn:microsoft.com/office/officeart/2005/8/layout/orgChart1"/>
    <dgm:cxn modelId="{43C2E49F-CC75-0045-ADDE-3A762E4194A3}" type="presOf" srcId="{3038AE15-55E4-2B43-B1A7-34FFE6B3D75A}" destId="{E0775101-D93D-704E-81BB-56EC9C0E2331}" srcOrd="0" destOrd="0" presId="urn:microsoft.com/office/officeart/2005/8/layout/orgChart1"/>
    <dgm:cxn modelId="{724B0E0F-8B6A-854A-8137-B688C2A69898}" type="presOf" srcId="{F5D8B34F-9BAE-4241-A991-73D2CD7FF260}" destId="{C5D3092D-B17C-D74E-BF70-6CF9D08FAF89}" srcOrd="0" destOrd="0" presId="urn:microsoft.com/office/officeart/2005/8/layout/orgChart1"/>
    <dgm:cxn modelId="{C4EA24FB-C50B-8F4B-A955-479E02F35D3A}" type="presOf" srcId="{AF75DF99-5B96-EB4E-9CBF-CBAACE00884C}" destId="{A9C55762-4BB8-0B43-8763-CCC00F89B410}" srcOrd="1" destOrd="0" presId="urn:microsoft.com/office/officeart/2005/8/layout/orgChart1"/>
    <dgm:cxn modelId="{2D05DE38-92D1-3E44-9B1D-0F2F2EAFE6F4}" srcId="{AF75DF99-5B96-EB4E-9CBF-CBAACE00884C}" destId="{D6F3AA2E-73A9-2B46-A0A1-FBAAB7A58474}" srcOrd="0" destOrd="0" parTransId="{C6EA293A-6903-3947-88C2-D8005D363B08}" sibTransId="{2D6E3C09-DD9C-AB47-8F4F-DB1B23694837}"/>
    <dgm:cxn modelId="{0E557D90-BB78-B34B-B9C0-1E0862C1F9FF}" type="presOf" srcId="{65C55BA6-2681-C148-A697-E8667C368C06}" destId="{0ACBA0EB-0975-D34E-9FA9-2C2D6CB72B50}" srcOrd="1" destOrd="0" presId="urn:microsoft.com/office/officeart/2005/8/layout/orgChart1"/>
    <dgm:cxn modelId="{6AF5F1BC-EB5B-784D-9040-28D110E4E2B5}" type="presOf" srcId="{65C55BA6-2681-C148-A697-E8667C368C06}" destId="{AC945DBB-4538-244A-AB39-60FA2190CEE2}" srcOrd="0" destOrd="0" presId="urn:microsoft.com/office/officeart/2005/8/layout/orgChart1"/>
    <dgm:cxn modelId="{492847A4-E0A5-F046-B526-3B8A133552F9}" srcId="{FA8223CB-F67C-9A45-A377-1436F6869ECA}" destId="{F5D8B34F-9BAE-4241-A991-73D2CD7FF260}" srcOrd="0" destOrd="0" parTransId="{BCC47B86-72A4-0E45-8011-F3D65D903473}" sibTransId="{4140E34E-F9EC-3040-9EB4-812F4566DD96}"/>
    <dgm:cxn modelId="{1B5775E3-BC18-F742-A3B6-34A505785838}" type="presOf" srcId="{7BBCE5FC-B5CA-444A-AF36-6CD9476CA7BD}" destId="{AB067625-285E-6043-AEDC-F8BDD9ACEEA6}" srcOrd="0" destOrd="0" presId="urn:microsoft.com/office/officeart/2005/8/layout/orgChart1"/>
    <dgm:cxn modelId="{56539B10-EDA3-4F4B-96EE-95B747226AD2}" srcId="{F5D8B34F-9BAE-4241-A991-73D2CD7FF260}" destId="{AF75DF99-5B96-EB4E-9CBF-CBAACE00884C}" srcOrd="0" destOrd="0" parTransId="{12894637-809B-5B4C-8230-518D103964E7}" sibTransId="{389650B6-7632-554B-AA68-0A6D972A59F0}"/>
    <dgm:cxn modelId="{B78BD93B-973B-3B42-A578-689C8CE0909E}" type="presOf" srcId="{9C21DD24-C1FC-7649-8285-40B6322CCC72}" destId="{68307965-C3C1-EE49-AB46-689CC6982CFC}" srcOrd="0" destOrd="0" presId="urn:microsoft.com/office/officeart/2005/8/layout/orgChart1"/>
    <dgm:cxn modelId="{1F8A8FC4-D96C-2E4D-B3A0-2FED94A11840}" srcId="{65C55BA6-2681-C148-A697-E8667C368C06}" destId="{4F0EFEC1-E6A2-2541-8474-808B95C6C695}" srcOrd="0" destOrd="0" parTransId="{93050AD0-D0B1-DE42-8940-EAFAA6778A56}" sibTransId="{B8B63FA5-1F26-B748-8046-9FE6A868E59A}"/>
    <dgm:cxn modelId="{3ACC97CF-337E-9741-8CA7-BDD230AC005F}" type="presOf" srcId="{FA8223CB-F67C-9A45-A377-1436F6869ECA}" destId="{51144899-98E2-A545-9784-0B261C75F168}" srcOrd="1" destOrd="0" presId="urn:microsoft.com/office/officeart/2005/8/layout/orgChart1"/>
    <dgm:cxn modelId="{26202F79-B71D-D645-8DBF-A9A5B0CF418A}" type="presOf" srcId="{FA8223CB-F67C-9A45-A377-1436F6869ECA}" destId="{2FA0E88E-7944-184E-93F3-3534B3FF3D16}" srcOrd="0" destOrd="0" presId="urn:microsoft.com/office/officeart/2005/8/layout/orgChart1"/>
    <dgm:cxn modelId="{B3356620-C429-3F46-863A-D660D3DC8753}" type="presOf" srcId="{3038AE15-55E4-2B43-B1A7-34FFE6B3D75A}" destId="{262F7902-924D-4B4F-B412-E153FE8D70CA}" srcOrd="1" destOrd="0" presId="urn:microsoft.com/office/officeart/2005/8/layout/orgChart1"/>
    <dgm:cxn modelId="{AD779CAB-CFB1-8B46-92D1-0778269CD153}" type="presOf" srcId="{F5D8B34F-9BAE-4241-A991-73D2CD7FF260}" destId="{A0DB5DAB-DE3B-7F48-A68A-2958224C7F84}" srcOrd="1" destOrd="0" presId="urn:microsoft.com/office/officeart/2005/8/layout/orgChart1"/>
    <dgm:cxn modelId="{6919F897-7B7F-FE4E-B498-AA22F8B79166}" srcId="{F5D8B34F-9BAE-4241-A991-73D2CD7FF260}" destId="{8321D3C1-0F87-5941-A685-8F05325FC200}" srcOrd="2" destOrd="0" parTransId="{8A85CA32-1117-B54F-A0ED-D909301000AE}" sibTransId="{64D58A9A-AEBF-3340-9BFC-1D5527C97B4E}"/>
    <dgm:cxn modelId="{7B04A500-299B-0F41-9932-592F53C181C9}" type="presOf" srcId="{4F0EFEC1-E6A2-2541-8474-808B95C6C695}" destId="{972E662E-0530-F74F-B848-3AF075594BBE}" srcOrd="0" destOrd="0" presId="urn:microsoft.com/office/officeart/2005/8/layout/orgChart1"/>
    <dgm:cxn modelId="{56A33F2A-BA82-004B-97A6-CC96B51EA40D}" srcId="{7BBCE5FC-B5CA-444A-AF36-6CD9476CA7BD}" destId="{3038AE15-55E4-2B43-B1A7-34FFE6B3D75A}" srcOrd="0" destOrd="0" parTransId="{65DEC62F-0AB5-7547-BD84-3C27C73F3746}" sibTransId="{A755CBBE-43F4-DA4D-8BC8-48661F687FBB}"/>
    <dgm:cxn modelId="{A597B2F8-899A-9C4F-A8D0-C9415799C7A9}" type="presOf" srcId="{9C0A42C8-F868-5C4D-9A95-AE7A8CC0DAF2}" destId="{C2C7C500-B614-9245-AF8F-F95823DF8E69}" srcOrd="0" destOrd="0" presId="urn:microsoft.com/office/officeart/2005/8/layout/orgChart1"/>
    <dgm:cxn modelId="{BF629A85-4753-5B49-8C49-40EAE1977509}" type="presOf" srcId="{4F0EFEC1-E6A2-2541-8474-808B95C6C695}" destId="{9A9F2927-4728-1F4A-8D65-FC647B6E8917}" srcOrd="1" destOrd="0" presId="urn:microsoft.com/office/officeart/2005/8/layout/orgChart1"/>
    <dgm:cxn modelId="{BBDE5288-79E5-A047-B43E-4F13D50712E9}" type="presOf" srcId="{AF75DF99-5B96-EB4E-9CBF-CBAACE00884C}" destId="{FC68C45E-75B4-5F41-BA65-2257E2BD77AF}" srcOrd="0" destOrd="0" presId="urn:microsoft.com/office/officeart/2005/8/layout/orgChart1"/>
    <dgm:cxn modelId="{5FEF5C6A-33D2-494F-B17B-824697202AC7}" type="presOf" srcId="{D6F3AA2E-73A9-2B46-A0A1-FBAAB7A58474}" destId="{A89EF48B-CAE1-A141-A8DA-3D9F9D53F4BB}" srcOrd="0" destOrd="0" presId="urn:microsoft.com/office/officeart/2005/8/layout/orgChart1"/>
    <dgm:cxn modelId="{90332367-EB8E-5B43-9AFF-C84A36367A4E}" srcId="{F5D8B34F-9BAE-4241-A991-73D2CD7FF260}" destId="{65C55BA6-2681-C148-A697-E8667C368C06}" srcOrd="1" destOrd="0" parTransId="{9C0A42C8-F868-5C4D-9A95-AE7A8CC0DAF2}" sibTransId="{31CE292E-A31D-F842-99AA-82111FC53EEB}"/>
    <dgm:cxn modelId="{312901F1-BB16-A743-98B8-CDA3999BD6FA}" type="presOf" srcId="{93050AD0-D0B1-DE42-8940-EAFAA6778A56}" destId="{AB36CEE1-970E-D848-B11A-C41EFBC3026F}" srcOrd="0" destOrd="0" presId="urn:microsoft.com/office/officeart/2005/8/layout/orgChart1"/>
    <dgm:cxn modelId="{8DCE01FD-F3FD-0442-A4FC-A9BB20BB3DCF}" type="presParOf" srcId="{AB067625-285E-6043-AEDC-F8BDD9ACEEA6}" destId="{3A7EB38A-F57E-824B-BCA5-2781F117A8E9}" srcOrd="0" destOrd="0" presId="urn:microsoft.com/office/officeart/2005/8/layout/orgChart1"/>
    <dgm:cxn modelId="{EBC6EC09-4511-4347-8709-F12AED8EBCBC}" type="presParOf" srcId="{3A7EB38A-F57E-824B-BCA5-2781F117A8E9}" destId="{AC7C6360-26D5-5540-90F7-E1E51773FCEB}" srcOrd="0" destOrd="0" presId="urn:microsoft.com/office/officeart/2005/8/layout/orgChart1"/>
    <dgm:cxn modelId="{97E9CA0F-AB62-E541-8F78-42A0BF7B1241}" type="presParOf" srcId="{AC7C6360-26D5-5540-90F7-E1E51773FCEB}" destId="{E0775101-D93D-704E-81BB-56EC9C0E2331}" srcOrd="0" destOrd="0" presId="urn:microsoft.com/office/officeart/2005/8/layout/orgChart1"/>
    <dgm:cxn modelId="{4A34DDD5-0AE5-A041-B5B7-01A48D948C62}" type="presParOf" srcId="{AC7C6360-26D5-5540-90F7-E1E51773FCEB}" destId="{262F7902-924D-4B4F-B412-E153FE8D70CA}" srcOrd="1" destOrd="0" presId="urn:microsoft.com/office/officeart/2005/8/layout/orgChart1"/>
    <dgm:cxn modelId="{B1BBB193-59B7-084D-8532-7B4791F198B5}" type="presParOf" srcId="{3A7EB38A-F57E-824B-BCA5-2781F117A8E9}" destId="{40EFD46B-9BFE-7B4D-85A9-3D833A4EDC3E}" srcOrd="1" destOrd="0" presId="urn:microsoft.com/office/officeart/2005/8/layout/orgChart1"/>
    <dgm:cxn modelId="{B73E278A-E322-0545-965D-32885DCA7572}" type="presParOf" srcId="{40EFD46B-9BFE-7B4D-85A9-3D833A4EDC3E}" destId="{68307965-C3C1-EE49-AB46-689CC6982CFC}" srcOrd="0" destOrd="0" presId="urn:microsoft.com/office/officeart/2005/8/layout/orgChart1"/>
    <dgm:cxn modelId="{D2029B2E-6E6D-424D-B6EF-DF55ED85301B}" type="presParOf" srcId="{40EFD46B-9BFE-7B4D-85A9-3D833A4EDC3E}" destId="{834C362A-C1F7-6841-A8EF-ED02321226CD}" srcOrd="1" destOrd="0" presId="urn:microsoft.com/office/officeart/2005/8/layout/orgChart1"/>
    <dgm:cxn modelId="{0F01675D-004A-0643-9BA6-95B4A1A17A74}" type="presParOf" srcId="{834C362A-C1F7-6841-A8EF-ED02321226CD}" destId="{C0214E6B-F8BB-7A42-959C-9562501EC5B3}" srcOrd="0" destOrd="0" presId="urn:microsoft.com/office/officeart/2005/8/layout/orgChart1"/>
    <dgm:cxn modelId="{BD1EA3B5-FCD4-5142-923A-73786065D8DE}" type="presParOf" srcId="{C0214E6B-F8BB-7A42-959C-9562501EC5B3}" destId="{378D9A8A-EAF4-0843-A09A-C6222E01EA2D}" srcOrd="0" destOrd="0" presId="urn:microsoft.com/office/officeart/2005/8/layout/orgChart1"/>
    <dgm:cxn modelId="{7E92B1AF-5644-BA4B-8386-CF68265AF463}" type="presParOf" srcId="{C0214E6B-F8BB-7A42-959C-9562501EC5B3}" destId="{742A63A0-BB01-FD49-AB41-CF6D544650E8}" srcOrd="1" destOrd="0" presId="urn:microsoft.com/office/officeart/2005/8/layout/orgChart1"/>
    <dgm:cxn modelId="{E0F40914-D629-9848-9B0F-7C7A2B65C7C4}" type="presParOf" srcId="{834C362A-C1F7-6841-A8EF-ED02321226CD}" destId="{CBD74D92-A042-D04E-91A2-71B3652BEED8}" srcOrd="1" destOrd="0" presId="urn:microsoft.com/office/officeart/2005/8/layout/orgChart1"/>
    <dgm:cxn modelId="{D559F1BB-5ECC-7041-935E-C6F3B90E779B}" type="presParOf" srcId="{834C362A-C1F7-6841-A8EF-ED02321226CD}" destId="{E98CC097-1D93-CF4A-9266-3E13407ABE74}" srcOrd="2" destOrd="0" presId="urn:microsoft.com/office/officeart/2005/8/layout/orgChart1"/>
    <dgm:cxn modelId="{7058F8DD-0B03-B449-9250-6F2127BC9E92}" type="presParOf" srcId="{E98CC097-1D93-CF4A-9266-3E13407ABE74}" destId="{CC7EA95C-649E-B64D-A61A-164833E9BAC4}" srcOrd="0" destOrd="0" presId="urn:microsoft.com/office/officeart/2005/8/layout/orgChart1"/>
    <dgm:cxn modelId="{4211BA65-E268-7447-866D-2492AE89F845}" type="presParOf" srcId="{E98CC097-1D93-CF4A-9266-3E13407ABE74}" destId="{98077DBC-48C2-2745-A735-59396F5D8648}" srcOrd="1" destOrd="0" presId="urn:microsoft.com/office/officeart/2005/8/layout/orgChart1"/>
    <dgm:cxn modelId="{68C1FB4C-484A-714C-A477-CB17044082A1}" type="presParOf" srcId="{98077DBC-48C2-2745-A735-59396F5D8648}" destId="{F0177B39-A171-3841-8C69-8F3B1B5D43B7}" srcOrd="0" destOrd="0" presId="urn:microsoft.com/office/officeart/2005/8/layout/orgChart1"/>
    <dgm:cxn modelId="{3A7432BF-C146-4548-9CD6-D86C48D0D2F6}" type="presParOf" srcId="{F0177B39-A171-3841-8C69-8F3B1B5D43B7}" destId="{2FA0E88E-7944-184E-93F3-3534B3FF3D16}" srcOrd="0" destOrd="0" presId="urn:microsoft.com/office/officeart/2005/8/layout/orgChart1"/>
    <dgm:cxn modelId="{38D2002C-3CAF-7645-A9AC-E02AEACCAE7C}" type="presParOf" srcId="{F0177B39-A171-3841-8C69-8F3B1B5D43B7}" destId="{51144899-98E2-A545-9784-0B261C75F168}" srcOrd="1" destOrd="0" presId="urn:microsoft.com/office/officeart/2005/8/layout/orgChart1"/>
    <dgm:cxn modelId="{29306633-8249-6C43-A39E-43954A082B6E}" type="presParOf" srcId="{98077DBC-48C2-2745-A735-59396F5D8648}" destId="{A7DEC233-6AA8-804E-857E-FFD1DBAE5CCC}" srcOrd="1" destOrd="0" presId="urn:microsoft.com/office/officeart/2005/8/layout/orgChart1"/>
    <dgm:cxn modelId="{46842F03-168E-F34C-9EFC-E50FD720D7E7}" type="presParOf" srcId="{A7DEC233-6AA8-804E-857E-FFD1DBAE5CCC}" destId="{96AFC1EA-ADB4-904A-95B6-2035AB411126}" srcOrd="0" destOrd="0" presId="urn:microsoft.com/office/officeart/2005/8/layout/orgChart1"/>
    <dgm:cxn modelId="{137E60E3-C22F-8244-9542-84F8F8FABD12}" type="presParOf" srcId="{A7DEC233-6AA8-804E-857E-FFD1DBAE5CCC}" destId="{AE383A47-2209-9A4C-B823-AAEBA6A2CDA0}" srcOrd="1" destOrd="0" presId="urn:microsoft.com/office/officeart/2005/8/layout/orgChart1"/>
    <dgm:cxn modelId="{CB1011C1-E1C5-0148-A8BF-9FABE6E463AE}" type="presParOf" srcId="{AE383A47-2209-9A4C-B823-AAEBA6A2CDA0}" destId="{B9B29848-CCAF-BA4B-B9A0-70C16C3B9E94}" srcOrd="0" destOrd="0" presId="urn:microsoft.com/office/officeart/2005/8/layout/orgChart1"/>
    <dgm:cxn modelId="{B29241F1-8CE4-B149-9D39-3BDE2B236BC1}" type="presParOf" srcId="{B9B29848-CCAF-BA4B-B9A0-70C16C3B9E94}" destId="{C5D3092D-B17C-D74E-BF70-6CF9D08FAF89}" srcOrd="0" destOrd="0" presId="urn:microsoft.com/office/officeart/2005/8/layout/orgChart1"/>
    <dgm:cxn modelId="{2BCF7CC9-0D70-C742-A744-04F8EDA96F27}" type="presParOf" srcId="{B9B29848-CCAF-BA4B-B9A0-70C16C3B9E94}" destId="{A0DB5DAB-DE3B-7F48-A68A-2958224C7F84}" srcOrd="1" destOrd="0" presId="urn:microsoft.com/office/officeart/2005/8/layout/orgChart1"/>
    <dgm:cxn modelId="{6F9879A5-FF97-4542-B138-147E000C3BDC}" type="presParOf" srcId="{AE383A47-2209-9A4C-B823-AAEBA6A2CDA0}" destId="{E85A944B-81CB-124D-93D3-D926F4F635D3}" srcOrd="1" destOrd="0" presId="urn:microsoft.com/office/officeart/2005/8/layout/orgChart1"/>
    <dgm:cxn modelId="{09E83615-62AB-DE49-ADEB-854FC3EA67BC}" type="presParOf" srcId="{E85A944B-81CB-124D-93D3-D926F4F635D3}" destId="{75610970-B4CF-3B4D-837D-A988427C2C2F}" srcOrd="0" destOrd="0" presId="urn:microsoft.com/office/officeart/2005/8/layout/orgChart1"/>
    <dgm:cxn modelId="{E8574011-8C0B-6B4E-9D78-8940F699437B}" type="presParOf" srcId="{E85A944B-81CB-124D-93D3-D926F4F635D3}" destId="{AE7BDA52-13B1-014D-BF2B-3F184457949F}" srcOrd="1" destOrd="0" presId="urn:microsoft.com/office/officeart/2005/8/layout/orgChart1"/>
    <dgm:cxn modelId="{30944875-B26C-0A47-9AE3-DF28C38843FC}" type="presParOf" srcId="{AE7BDA52-13B1-014D-BF2B-3F184457949F}" destId="{0F288ABE-BCF5-DD4A-912D-3BB2AECEDEF4}" srcOrd="0" destOrd="0" presId="urn:microsoft.com/office/officeart/2005/8/layout/orgChart1"/>
    <dgm:cxn modelId="{EBAE5A71-00D6-EB4C-8B53-FAC89F57E1F6}" type="presParOf" srcId="{0F288ABE-BCF5-DD4A-912D-3BB2AECEDEF4}" destId="{FC68C45E-75B4-5F41-BA65-2257E2BD77AF}" srcOrd="0" destOrd="0" presId="urn:microsoft.com/office/officeart/2005/8/layout/orgChart1"/>
    <dgm:cxn modelId="{C0FA3C75-E562-644E-AD6C-2A7F094F23E2}" type="presParOf" srcId="{0F288ABE-BCF5-DD4A-912D-3BB2AECEDEF4}" destId="{A9C55762-4BB8-0B43-8763-CCC00F89B410}" srcOrd="1" destOrd="0" presId="urn:microsoft.com/office/officeart/2005/8/layout/orgChart1"/>
    <dgm:cxn modelId="{8E7ACB33-120E-D34D-A6ED-FDBE4AE3E87E}" type="presParOf" srcId="{AE7BDA52-13B1-014D-BF2B-3F184457949F}" destId="{D37D7DE7-E86C-5840-ADDB-032086AACFBE}" srcOrd="1" destOrd="0" presId="urn:microsoft.com/office/officeart/2005/8/layout/orgChart1"/>
    <dgm:cxn modelId="{1E190653-F63C-DF42-BD74-DBDDEFD1DED0}" type="presParOf" srcId="{D37D7DE7-E86C-5840-ADDB-032086AACFBE}" destId="{C44A1A86-6098-A242-9CE9-A111AB9670AB}" srcOrd="0" destOrd="0" presId="urn:microsoft.com/office/officeart/2005/8/layout/orgChart1"/>
    <dgm:cxn modelId="{1D257FE9-75AA-8B4C-B0C9-3E9B0C682331}" type="presParOf" srcId="{D37D7DE7-E86C-5840-ADDB-032086AACFBE}" destId="{414C49CD-623C-904D-B7B2-B06EE275C0D5}" srcOrd="1" destOrd="0" presId="urn:microsoft.com/office/officeart/2005/8/layout/orgChart1"/>
    <dgm:cxn modelId="{AB37FEDC-C63E-F14B-BF1C-B070041346D4}" type="presParOf" srcId="{414C49CD-623C-904D-B7B2-B06EE275C0D5}" destId="{1FF5E7AF-4F9C-1847-A713-5254D141D776}" srcOrd="0" destOrd="0" presId="urn:microsoft.com/office/officeart/2005/8/layout/orgChart1"/>
    <dgm:cxn modelId="{0B29DD95-EF09-F746-AD7B-0B208577F627}" type="presParOf" srcId="{1FF5E7AF-4F9C-1847-A713-5254D141D776}" destId="{A89EF48B-CAE1-A141-A8DA-3D9F9D53F4BB}" srcOrd="0" destOrd="0" presId="urn:microsoft.com/office/officeart/2005/8/layout/orgChart1"/>
    <dgm:cxn modelId="{E999410B-D7F2-8444-8147-4256A9DC7BAB}" type="presParOf" srcId="{1FF5E7AF-4F9C-1847-A713-5254D141D776}" destId="{7348DF53-FDF8-0B4E-B77E-D1956889725A}" srcOrd="1" destOrd="0" presId="urn:microsoft.com/office/officeart/2005/8/layout/orgChart1"/>
    <dgm:cxn modelId="{72CDDBB3-7567-794D-9C7E-632733F128F1}" type="presParOf" srcId="{414C49CD-623C-904D-B7B2-B06EE275C0D5}" destId="{1F10B939-7F24-7545-9E8D-CC7F608AA80D}" srcOrd="1" destOrd="0" presId="urn:microsoft.com/office/officeart/2005/8/layout/orgChart1"/>
    <dgm:cxn modelId="{40115D5B-417C-7547-AF0E-5D94FF8ED0AA}" type="presParOf" srcId="{414C49CD-623C-904D-B7B2-B06EE275C0D5}" destId="{9F6393E7-DFA6-FF47-8572-1F70C634341E}" srcOrd="2" destOrd="0" presId="urn:microsoft.com/office/officeart/2005/8/layout/orgChart1"/>
    <dgm:cxn modelId="{993636C1-84B2-984B-ABD2-D6AB293B6E9F}" type="presParOf" srcId="{AE7BDA52-13B1-014D-BF2B-3F184457949F}" destId="{64EB338E-D295-C24F-ADA2-3DC544087C45}" srcOrd="2" destOrd="0" presId="urn:microsoft.com/office/officeart/2005/8/layout/orgChart1"/>
    <dgm:cxn modelId="{C597207A-DCB1-E446-A236-28B8CE492FF0}" type="presParOf" srcId="{E85A944B-81CB-124D-93D3-D926F4F635D3}" destId="{C2C7C500-B614-9245-AF8F-F95823DF8E69}" srcOrd="2" destOrd="0" presId="urn:microsoft.com/office/officeart/2005/8/layout/orgChart1"/>
    <dgm:cxn modelId="{651F33C2-2DF1-C644-8CE9-D8CEC91CDF94}" type="presParOf" srcId="{E85A944B-81CB-124D-93D3-D926F4F635D3}" destId="{B4AE6322-42C7-5145-937F-BDE0F892FB88}" srcOrd="3" destOrd="0" presId="urn:microsoft.com/office/officeart/2005/8/layout/orgChart1"/>
    <dgm:cxn modelId="{1E2BF96C-CB06-4C4A-A8B3-AD50B889497A}" type="presParOf" srcId="{B4AE6322-42C7-5145-937F-BDE0F892FB88}" destId="{BF6C9EDF-F849-5548-B1D0-033CDC5D0B12}" srcOrd="0" destOrd="0" presId="urn:microsoft.com/office/officeart/2005/8/layout/orgChart1"/>
    <dgm:cxn modelId="{8D273A12-9865-3447-BB78-BBD04C48F0C7}" type="presParOf" srcId="{BF6C9EDF-F849-5548-B1D0-033CDC5D0B12}" destId="{AC945DBB-4538-244A-AB39-60FA2190CEE2}" srcOrd="0" destOrd="0" presId="urn:microsoft.com/office/officeart/2005/8/layout/orgChart1"/>
    <dgm:cxn modelId="{9C80DE44-EF37-6B42-9B32-8483BBE57007}" type="presParOf" srcId="{BF6C9EDF-F849-5548-B1D0-033CDC5D0B12}" destId="{0ACBA0EB-0975-D34E-9FA9-2C2D6CB72B50}" srcOrd="1" destOrd="0" presId="urn:microsoft.com/office/officeart/2005/8/layout/orgChart1"/>
    <dgm:cxn modelId="{7721D252-C45A-044F-9EEE-7793D282908E}" type="presParOf" srcId="{B4AE6322-42C7-5145-937F-BDE0F892FB88}" destId="{74E0DEEF-C883-9E48-B635-34F21EE3C7CE}" srcOrd="1" destOrd="0" presId="urn:microsoft.com/office/officeart/2005/8/layout/orgChart1"/>
    <dgm:cxn modelId="{CD6FE9F2-62A2-764E-B70C-F4642C479A4E}" type="presParOf" srcId="{74E0DEEF-C883-9E48-B635-34F21EE3C7CE}" destId="{AB36CEE1-970E-D848-B11A-C41EFBC3026F}" srcOrd="0" destOrd="0" presId="urn:microsoft.com/office/officeart/2005/8/layout/orgChart1"/>
    <dgm:cxn modelId="{98B8BB72-76F6-7C43-AC3A-1EB05A990B7B}" type="presParOf" srcId="{74E0DEEF-C883-9E48-B635-34F21EE3C7CE}" destId="{5F3BECA5-E60A-2840-9940-F76BD273252E}" srcOrd="1" destOrd="0" presId="urn:microsoft.com/office/officeart/2005/8/layout/orgChart1"/>
    <dgm:cxn modelId="{D4ADBC34-946E-434D-8C5B-3ACC7C9139A6}" type="presParOf" srcId="{5F3BECA5-E60A-2840-9940-F76BD273252E}" destId="{4FE25390-D3B3-2943-AD47-DBFD944C2E50}" srcOrd="0" destOrd="0" presId="urn:microsoft.com/office/officeart/2005/8/layout/orgChart1"/>
    <dgm:cxn modelId="{A467BDDE-379C-CA41-A860-F392F4961537}" type="presParOf" srcId="{4FE25390-D3B3-2943-AD47-DBFD944C2E50}" destId="{972E662E-0530-F74F-B848-3AF075594BBE}" srcOrd="0" destOrd="0" presId="urn:microsoft.com/office/officeart/2005/8/layout/orgChart1"/>
    <dgm:cxn modelId="{A0A996D6-E5EE-094E-91FD-77D276280826}" type="presParOf" srcId="{4FE25390-D3B3-2943-AD47-DBFD944C2E50}" destId="{9A9F2927-4728-1F4A-8D65-FC647B6E8917}" srcOrd="1" destOrd="0" presId="urn:microsoft.com/office/officeart/2005/8/layout/orgChart1"/>
    <dgm:cxn modelId="{5FCDD939-2DAB-1C41-8101-C5594A181B14}" type="presParOf" srcId="{5F3BECA5-E60A-2840-9940-F76BD273252E}" destId="{B4D0C6D7-ED52-B64A-A80A-E585088A5369}" srcOrd="1" destOrd="0" presId="urn:microsoft.com/office/officeart/2005/8/layout/orgChart1"/>
    <dgm:cxn modelId="{26BC2FDD-36AF-414E-8E43-6DB78B71CAC7}" type="presParOf" srcId="{5F3BECA5-E60A-2840-9940-F76BD273252E}" destId="{30829E3C-9A77-824E-8154-2DE35A6B0C0A}" srcOrd="2" destOrd="0" presId="urn:microsoft.com/office/officeart/2005/8/layout/orgChart1"/>
    <dgm:cxn modelId="{3834A617-5E66-4547-B534-17CC657766CC}" type="presParOf" srcId="{B4AE6322-42C7-5145-937F-BDE0F892FB88}" destId="{75B38B43-54C2-2F4D-98D5-15B02674D4DF}" srcOrd="2" destOrd="0" presId="urn:microsoft.com/office/officeart/2005/8/layout/orgChart1"/>
    <dgm:cxn modelId="{7245A8A9-0A40-5741-B15F-2D88018FEF3D}" type="presParOf" srcId="{E85A944B-81CB-124D-93D3-D926F4F635D3}" destId="{9770EBAD-A9A7-3C4C-8525-90DFC39FA381}" srcOrd="4" destOrd="0" presId="urn:microsoft.com/office/officeart/2005/8/layout/orgChart1"/>
    <dgm:cxn modelId="{404112CC-BD68-F748-B2F7-B6972B11BCE5}" type="presParOf" srcId="{E85A944B-81CB-124D-93D3-D926F4F635D3}" destId="{230264D4-67C9-BE46-85C9-5696226548EA}" srcOrd="5" destOrd="0" presId="urn:microsoft.com/office/officeart/2005/8/layout/orgChart1"/>
    <dgm:cxn modelId="{9CFD7A9A-5CC9-F147-A43F-FE9387E745C6}" type="presParOf" srcId="{230264D4-67C9-BE46-85C9-5696226548EA}" destId="{053B639A-C8C5-3F4C-A68F-7E2DBEDFBECC}" srcOrd="0" destOrd="0" presId="urn:microsoft.com/office/officeart/2005/8/layout/orgChart1"/>
    <dgm:cxn modelId="{83E72914-A95E-F747-A8A4-B1396DF1B1AC}" type="presParOf" srcId="{053B639A-C8C5-3F4C-A68F-7E2DBEDFBECC}" destId="{63EB40BE-FF84-C744-8977-324B71580EE4}" srcOrd="0" destOrd="0" presId="urn:microsoft.com/office/officeart/2005/8/layout/orgChart1"/>
    <dgm:cxn modelId="{96E11088-6E7C-A34E-9BBA-CD5D8F7A83B1}" type="presParOf" srcId="{053B639A-C8C5-3F4C-A68F-7E2DBEDFBECC}" destId="{3C154267-F405-474F-8564-FC5BA5E894FC}" srcOrd="1" destOrd="0" presId="urn:microsoft.com/office/officeart/2005/8/layout/orgChart1"/>
    <dgm:cxn modelId="{5EC08C27-020A-8543-B153-7236EEF3A52C}" type="presParOf" srcId="{230264D4-67C9-BE46-85C9-5696226548EA}" destId="{AD5D24DD-71A6-8748-9697-DBA304FD9F9D}" srcOrd="1" destOrd="0" presId="urn:microsoft.com/office/officeart/2005/8/layout/orgChart1"/>
    <dgm:cxn modelId="{D9D7F1A6-635F-E840-A010-3C32D56B060B}" type="presParOf" srcId="{230264D4-67C9-BE46-85C9-5696226548EA}" destId="{53A476AD-C0E3-1141-904D-6959B5F8A460}" srcOrd="2" destOrd="0" presId="urn:microsoft.com/office/officeart/2005/8/layout/orgChart1"/>
    <dgm:cxn modelId="{7DAAD1BC-6ADF-834F-895C-FB51C97A1C0D}" type="presParOf" srcId="{AE383A47-2209-9A4C-B823-AAEBA6A2CDA0}" destId="{579E89C8-015C-B34C-8664-D98A077A450B}" srcOrd="2" destOrd="0" presId="urn:microsoft.com/office/officeart/2005/8/layout/orgChart1"/>
    <dgm:cxn modelId="{69123496-7966-5848-94D0-0C97DF8FEAA1}" type="presParOf" srcId="{98077DBC-48C2-2745-A735-59396F5D8648}" destId="{9875C1A0-E89D-E44B-8B4D-F8FECF2A84CF}" srcOrd="2" destOrd="0" presId="urn:microsoft.com/office/officeart/2005/8/layout/orgChart1"/>
    <dgm:cxn modelId="{CA362790-F0CB-9A4F-B8A6-25673FE77F95}" type="presParOf" srcId="{3A7EB38A-F57E-824B-BCA5-2781F117A8E9}" destId="{DCCCBF53-7958-6D42-80F5-F96B71B6EF5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DEF72-FF0F-0841-B146-8BCE1B957ADA}" type="doc">
      <dgm:prSet loTypeId="urn:microsoft.com/office/officeart/2005/8/layout/gear1" loCatId="" qsTypeId="urn:microsoft.com/office/officeart/2005/8/quickstyle/simple2" qsCatId="simple" csTypeId="urn:microsoft.com/office/officeart/2005/8/colors/accent0_3" csCatId="mainScheme" phldr="1"/>
      <dgm:spPr/>
      <dgm:t>
        <a:bodyPr/>
        <a:lstStyle/>
        <a:p>
          <a:endParaRPr lang="en-US"/>
        </a:p>
      </dgm:t>
    </dgm:pt>
    <dgm:pt modelId="{2974C3ED-F8CA-454D-B7F5-55DCB545BDB4}">
      <dgm:prSet phldrT="[Text]"/>
      <dgm:spPr>
        <a:solidFill>
          <a:srgbClr val="4A7488"/>
        </a:solidFill>
      </dgm:spPr>
      <dgm:t>
        <a:bodyPr/>
        <a:lstStyle/>
        <a:p>
          <a:r>
            <a:rPr lang="en-US" dirty="0" smtClean="0"/>
            <a:t>ATI</a:t>
          </a:r>
          <a:endParaRPr lang="en-US" dirty="0"/>
        </a:p>
      </dgm:t>
    </dgm:pt>
    <dgm:pt modelId="{EC0760B3-FD67-C14D-9011-D5E59732F0B9}" type="parTrans" cxnId="{C84AE553-739A-0044-A1B2-0026CED710A6}">
      <dgm:prSet/>
      <dgm:spPr/>
      <dgm:t>
        <a:bodyPr/>
        <a:lstStyle/>
        <a:p>
          <a:endParaRPr lang="en-US"/>
        </a:p>
      </dgm:t>
    </dgm:pt>
    <dgm:pt modelId="{7D8EEDD2-04EC-664D-98D4-D01F4F40CFE2}" type="sibTrans" cxnId="{C84AE553-739A-0044-A1B2-0026CED710A6}">
      <dgm:prSet/>
      <dgm:spPr/>
      <dgm:t>
        <a:bodyPr/>
        <a:lstStyle/>
        <a:p>
          <a:endParaRPr lang="en-US"/>
        </a:p>
      </dgm:t>
    </dgm:pt>
    <dgm:pt modelId="{A672218E-E290-4F4C-81D2-8A3E071E0D64}">
      <dgm:prSet phldrT="[Text]"/>
      <dgm:spPr>
        <a:solidFill>
          <a:srgbClr val="E66819"/>
        </a:solidFill>
      </dgm:spPr>
      <dgm:t>
        <a:bodyPr/>
        <a:lstStyle/>
        <a:p>
          <a:r>
            <a:rPr lang="en-US" dirty="0" smtClean="0"/>
            <a:t>CDE</a:t>
          </a:r>
          <a:endParaRPr lang="en-US" dirty="0"/>
        </a:p>
      </dgm:t>
    </dgm:pt>
    <dgm:pt modelId="{C335DE5E-A02F-A249-A252-AB62A7C76E7A}" type="parTrans" cxnId="{7A1B9433-2497-F047-9619-3F3BEE828EEF}">
      <dgm:prSet/>
      <dgm:spPr/>
      <dgm:t>
        <a:bodyPr/>
        <a:lstStyle/>
        <a:p>
          <a:endParaRPr lang="en-US"/>
        </a:p>
      </dgm:t>
    </dgm:pt>
    <dgm:pt modelId="{B71EFAF0-F32D-F647-AC01-D0E28C3A7833}" type="sibTrans" cxnId="{7A1B9433-2497-F047-9619-3F3BEE828EEF}">
      <dgm:prSet/>
      <dgm:spPr/>
      <dgm:t>
        <a:bodyPr/>
        <a:lstStyle/>
        <a:p>
          <a:endParaRPr lang="en-US"/>
        </a:p>
      </dgm:t>
    </dgm:pt>
    <dgm:pt modelId="{BC184327-F5CC-E148-AF96-AF4ED2A4F94F}">
      <dgm:prSet phldrT="[Text]"/>
      <dgm:spPr>
        <a:solidFill>
          <a:srgbClr val="008000"/>
        </a:solidFill>
      </dgm:spPr>
      <dgm:t>
        <a:bodyPr/>
        <a:lstStyle/>
        <a:p>
          <a:r>
            <a:rPr lang="en-US" dirty="0" smtClean="0"/>
            <a:t>DS</a:t>
          </a:r>
          <a:endParaRPr lang="en-US" dirty="0"/>
        </a:p>
      </dgm:t>
    </dgm:pt>
    <dgm:pt modelId="{0EE295A1-415F-9848-9C99-5736032E4C1A}" type="parTrans" cxnId="{A1EF8741-FD57-4543-8734-7F94C0A16412}">
      <dgm:prSet/>
      <dgm:spPr/>
      <dgm:t>
        <a:bodyPr/>
        <a:lstStyle/>
        <a:p>
          <a:endParaRPr lang="en-US"/>
        </a:p>
      </dgm:t>
    </dgm:pt>
    <dgm:pt modelId="{E6E9E05C-DC16-704E-9624-39DC4F9EC8DF}" type="sibTrans" cxnId="{A1EF8741-FD57-4543-8734-7F94C0A16412}">
      <dgm:prSet/>
      <dgm:spPr/>
      <dgm:t>
        <a:bodyPr/>
        <a:lstStyle/>
        <a:p>
          <a:endParaRPr lang="en-US"/>
        </a:p>
      </dgm:t>
    </dgm:pt>
    <dgm:pt modelId="{88BD1C9A-0DA3-E44B-BA4B-F02CDF374DBE}" type="pres">
      <dgm:prSet presAssocID="{306DEF72-FF0F-0841-B146-8BCE1B957ADA}" presName="composite" presStyleCnt="0">
        <dgm:presLayoutVars>
          <dgm:chMax val="3"/>
          <dgm:animLvl val="lvl"/>
          <dgm:resizeHandles val="exact"/>
        </dgm:presLayoutVars>
      </dgm:prSet>
      <dgm:spPr/>
      <dgm:t>
        <a:bodyPr/>
        <a:lstStyle/>
        <a:p>
          <a:endParaRPr lang="en-US"/>
        </a:p>
      </dgm:t>
    </dgm:pt>
    <dgm:pt modelId="{2E041B39-8EE4-8648-A927-C952432B2788}" type="pres">
      <dgm:prSet presAssocID="{2974C3ED-F8CA-454D-B7F5-55DCB545BDB4}" presName="gear1" presStyleLbl="node1" presStyleIdx="0" presStyleCnt="3" custAng="20525077" custLinFactNeighborX="6045" custLinFactNeighborY="-13435">
        <dgm:presLayoutVars>
          <dgm:chMax val="1"/>
          <dgm:bulletEnabled val="1"/>
        </dgm:presLayoutVars>
      </dgm:prSet>
      <dgm:spPr/>
      <dgm:t>
        <a:bodyPr/>
        <a:lstStyle/>
        <a:p>
          <a:endParaRPr lang="en-US"/>
        </a:p>
      </dgm:t>
    </dgm:pt>
    <dgm:pt modelId="{E7DA1A89-75F4-1640-8B4D-21ACEE5C1F90}" type="pres">
      <dgm:prSet presAssocID="{2974C3ED-F8CA-454D-B7F5-55DCB545BDB4}" presName="gear1srcNode" presStyleLbl="node1" presStyleIdx="0" presStyleCnt="3"/>
      <dgm:spPr/>
      <dgm:t>
        <a:bodyPr/>
        <a:lstStyle/>
        <a:p>
          <a:endParaRPr lang="en-US"/>
        </a:p>
      </dgm:t>
    </dgm:pt>
    <dgm:pt modelId="{545D4EA7-FE31-7B41-8C77-4EC8FEB20EAA}" type="pres">
      <dgm:prSet presAssocID="{2974C3ED-F8CA-454D-B7F5-55DCB545BDB4}" presName="gear1dstNode" presStyleLbl="node1" presStyleIdx="0" presStyleCnt="3"/>
      <dgm:spPr/>
      <dgm:t>
        <a:bodyPr/>
        <a:lstStyle/>
        <a:p>
          <a:endParaRPr lang="en-US"/>
        </a:p>
      </dgm:t>
    </dgm:pt>
    <dgm:pt modelId="{806F9217-388B-6E4D-B8A2-E89CF7B69319}" type="pres">
      <dgm:prSet presAssocID="{A672218E-E290-4F4C-81D2-8A3E071E0D64}" presName="gear2" presStyleLbl="node1" presStyleIdx="1" presStyleCnt="3" custAng="20924512">
        <dgm:presLayoutVars>
          <dgm:chMax val="1"/>
          <dgm:bulletEnabled val="1"/>
        </dgm:presLayoutVars>
      </dgm:prSet>
      <dgm:spPr/>
      <dgm:t>
        <a:bodyPr/>
        <a:lstStyle/>
        <a:p>
          <a:endParaRPr lang="en-US"/>
        </a:p>
      </dgm:t>
    </dgm:pt>
    <dgm:pt modelId="{ED232B6E-4253-5544-8483-CE6E0CF5C32C}" type="pres">
      <dgm:prSet presAssocID="{A672218E-E290-4F4C-81D2-8A3E071E0D64}" presName="gear2srcNode" presStyleLbl="node1" presStyleIdx="1" presStyleCnt="3"/>
      <dgm:spPr/>
      <dgm:t>
        <a:bodyPr/>
        <a:lstStyle/>
        <a:p>
          <a:endParaRPr lang="en-US"/>
        </a:p>
      </dgm:t>
    </dgm:pt>
    <dgm:pt modelId="{E1ECAA44-169F-604B-8E3B-39896DDA3425}" type="pres">
      <dgm:prSet presAssocID="{A672218E-E290-4F4C-81D2-8A3E071E0D64}" presName="gear2dstNode" presStyleLbl="node1" presStyleIdx="1" presStyleCnt="3"/>
      <dgm:spPr/>
      <dgm:t>
        <a:bodyPr/>
        <a:lstStyle/>
        <a:p>
          <a:endParaRPr lang="en-US"/>
        </a:p>
      </dgm:t>
    </dgm:pt>
    <dgm:pt modelId="{EC445BBF-3FEC-9A45-88E9-6C408EEF9096}" type="pres">
      <dgm:prSet presAssocID="{BC184327-F5CC-E148-AF96-AF4ED2A4F94F}" presName="gear3" presStyleLbl="node1" presStyleIdx="2" presStyleCnt="3" custAng="900000"/>
      <dgm:spPr/>
      <dgm:t>
        <a:bodyPr/>
        <a:lstStyle/>
        <a:p>
          <a:endParaRPr lang="en-US"/>
        </a:p>
      </dgm:t>
    </dgm:pt>
    <dgm:pt modelId="{56DED43E-6032-1749-91AE-B86CD66DDF5C}" type="pres">
      <dgm:prSet presAssocID="{BC184327-F5CC-E148-AF96-AF4ED2A4F94F}" presName="gear3tx" presStyleLbl="node1" presStyleIdx="2" presStyleCnt="3">
        <dgm:presLayoutVars>
          <dgm:chMax val="1"/>
          <dgm:bulletEnabled val="1"/>
        </dgm:presLayoutVars>
      </dgm:prSet>
      <dgm:spPr/>
      <dgm:t>
        <a:bodyPr/>
        <a:lstStyle/>
        <a:p>
          <a:endParaRPr lang="en-US"/>
        </a:p>
      </dgm:t>
    </dgm:pt>
    <dgm:pt modelId="{93F1C59E-6E67-8A4D-8C28-0260C1B60B56}" type="pres">
      <dgm:prSet presAssocID="{BC184327-F5CC-E148-AF96-AF4ED2A4F94F}" presName="gear3srcNode" presStyleLbl="node1" presStyleIdx="2" presStyleCnt="3"/>
      <dgm:spPr/>
      <dgm:t>
        <a:bodyPr/>
        <a:lstStyle/>
        <a:p>
          <a:endParaRPr lang="en-US"/>
        </a:p>
      </dgm:t>
    </dgm:pt>
    <dgm:pt modelId="{0AA602B3-36D3-6249-A891-32E36D1CA9FA}" type="pres">
      <dgm:prSet presAssocID="{BC184327-F5CC-E148-AF96-AF4ED2A4F94F}" presName="gear3dstNode" presStyleLbl="node1" presStyleIdx="2" presStyleCnt="3"/>
      <dgm:spPr/>
      <dgm:t>
        <a:bodyPr/>
        <a:lstStyle/>
        <a:p>
          <a:endParaRPr lang="en-US"/>
        </a:p>
      </dgm:t>
    </dgm:pt>
    <dgm:pt modelId="{65D7E9A0-F1AB-CB43-9A13-45638060B50D}" type="pres">
      <dgm:prSet presAssocID="{7D8EEDD2-04EC-664D-98D4-D01F4F40CFE2}" presName="connector1" presStyleLbl="sibTrans2D1" presStyleIdx="0" presStyleCnt="3" custAng="700987" custLinFactNeighborX="10546" custLinFactNeighborY="-11532"/>
      <dgm:spPr/>
      <dgm:t>
        <a:bodyPr/>
        <a:lstStyle/>
        <a:p>
          <a:endParaRPr lang="en-US"/>
        </a:p>
      </dgm:t>
    </dgm:pt>
    <dgm:pt modelId="{84438711-E6CB-2E4B-86BA-A303D13B7671}" type="pres">
      <dgm:prSet presAssocID="{B71EFAF0-F32D-F647-AC01-D0E28C3A7833}" presName="connector2" presStyleLbl="sibTrans2D1" presStyleIdx="1" presStyleCnt="3"/>
      <dgm:spPr/>
      <dgm:t>
        <a:bodyPr/>
        <a:lstStyle/>
        <a:p>
          <a:endParaRPr lang="en-US"/>
        </a:p>
      </dgm:t>
    </dgm:pt>
    <dgm:pt modelId="{01FD873C-5E4D-194F-B260-9843EF16F833}" type="pres">
      <dgm:prSet presAssocID="{E6E9E05C-DC16-704E-9624-39DC4F9EC8DF}" presName="connector3" presStyleLbl="sibTrans2D1" presStyleIdx="2" presStyleCnt="3"/>
      <dgm:spPr/>
      <dgm:t>
        <a:bodyPr/>
        <a:lstStyle/>
        <a:p>
          <a:endParaRPr lang="en-US"/>
        </a:p>
      </dgm:t>
    </dgm:pt>
  </dgm:ptLst>
  <dgm:cxnLst>
    <dgm:cxn modelId="{02B83473-D493-5C41-84E9-FF06017855F2}" type="presOf" srcId="{A672218E-E290-4F4C-81D2-8A3E071E0D64}" destId="{806F9217-388B-6E4D-B8A2-E89CF7B69319}" srcOrd="0" destOrd="0" presId="urn:microsoft.com/office/officeart/2005/8/layout/gear1"/>
    <dgm:cxn modelId="{7A1B9433-2497-F047-9619-3F3BEE828EEF}" srcId="{306DEF72-FF0F-0841-B146-8BCE1B957ADA}" destId="{A672218E-E290-4F4C-81D2-8A3E071E0D64}" srcOrd="1" destOrd="0" parTransId="{C335DE5E-A02F-A249-A252-AB62A7C76E7A}" sibTransId="{B71EFAF0-F32D-F647-AC01-D0E28C3A7833}"/>
    <dgm:cxn modelId="{4CFF673A-AC8B-3745-8425-626B7E527B6D}" type="presOf" srcId="{306DEF72-FF0F-0841-B146-8BCE1B957ADA}" destId="{88BD1C9A-0DA3-E44B-BA4B-F02CDF374DBE}" srcOrd="0" destOrd="0" presId="urn:microsoft.com/office/officeart/2005/8/layout/gear1"/>
    <dgm:cxn modelId="{7B8470D9-EBBC-A84E-B031-C29312C12798}" type="presOf" srcId="{E6E9E05C-DC16-704E-9624-39DC4F9EC8DF}" destId="{01FD873C-5E4D-194F-B260-9843EF16F833}" srcOrd="0" destOrd="0" presId="urn:microsoft.com/office/officeart/2005/8/layout/gear1"/>
    <dgm:cxn modelId="{4F3B7808-384A-EE4C-B0A0-F66AC958189C}" type="presOf" srcId="{BC184327-F5CC-E148-AF96-AF4ED2A4F94F}" destId="{93F1C59E-6E67-8A4D-8C28-0260C1B60B56}" srcOrd="2" destOrd="0" presId="urn:microsoft.com/office/officeart/2005/8/layout/gear1"/>
    <dgm:cxn modelId="{F645472F-32F2-B34D-86CD-BD2C73374451}" type="presOf" srcId="{2974C3ED-F8CA-454D-B7F5-55DCB545BDB4}" destId="{545D4EA7-FE31-7B41-8C77-4EC8FEB20EAA}" srcOrd="2" destOrd="0" presId="urn:microsoft.com/office/officeart/2005/8/layout/gear1"/>
    <dgm:cxn modelId="{BA730317-D7DC-D645-92DB-6A441E8D5DC9}" type="presOf" srcId="{2974C3ED-F8CA-454D-B7F5-55DCB545BDB4}" destId="{2E041B39-8EE4-8648-A927-C952432B2788}" srcOrd="0" destOrd="0" presId="urn:microsoft.com/office/officeart/2005/8/layout/gear1"/>
    <dgm:cxn modelId="{A1EF8741-FD57-4543-8734-7F94C0A16412}" srcId="{306DEF72-FF0F-0841-B146-8BCE1B957ADA}" destId="{BC184327-F5CC-E148-AF96-AF4ED2A4F94F}" srcOrd="2" destOrd="0" parTransId="{0EE295A1-415F-9848-9C99-5736032E4C1A}" sibTransId="{E6E9E05C-DC16-704E-9624-39DC4F9EC8DF}"/>
    <dgm:cxn modelId="{1DFC6E49-4832-4142-A1E9-64F67F80C577}" type="presOf" srcId="{BC184327-F5CC-E148-AF96-AF4ED2A4F94F}" destId="{EC445BBF-3FEC-9A45-88E9-6C408EEF9096}" srcOrd="0" destOrd="0" presId="urn:microsoft.com/office/officeart/2005/8/layout/gear1"/>
    <dgm:cxn modelId="{F8CED977-CC32-B942-83ED-D691F8162ECE}" type="presOf" srcId="{7D8EEDD2-04EC-664D-98D4-D01F4F40CFE2}" destId="{65D7E9A0-F1AB-CB43-9A13-45638060B50D}" srcOrd="0" destOrd="0" presId="urn:microsoft.com/office/officeart/2005/8/layout/gear1"/>
    <dgm:cxn modelId="{A4B102FF-041B-C547-9878-FE7E9E38DD7D}" type="presOf" srcId="{BC184327-F5CC-E148-AF96-AF4ED2A4F94F}" destId="{0AA602B3-36D3-6249-A891-32E36D1CA9FA}" srcOrd="3" destOrd="0" presId="urn:microsoft.com/office/officeart/2005/8/layout/gear1"/>
    <dgm:cxn modelId="{D74D6610-B729-674F-9B93-2D74898034FE}" type="presOf" srcId="{2974C3ED-F8CA-454D-B7F5-55DCB545BDB4}" destId="{E7DA1A89-75F4-1640-8B4D-21ACEE5C1F90}" srcOrd="1" destOrd="0" presId="urn:microsoft.com/office/officeart/2005/8/layout/gear1"/>
    <dgm:cxn modelId="{E41833BB-1A65-F942-98F5-14B0CF7D09B2}" type="presOf" srcId="{BC184327-F5CC-E148-AF96-AF4ED2A4F94F}" destId="{56DED43E-6032-1749-91AE-B86CD66DDF5C}" srcOrd="1" destOrd="0" presId="urn:microsoft.com/office/officeart/2005/8/layout/gear1"/>
    <dgm:cxn modelId="{EF8E4ECE-6B90-3B4D-A3BF-6284524B7C86}" type="presOf" srcId="{B71EFAF0-F32D-F647-AC01-D0E28C3A7833}" destId="{84438711-E6CB-2E4B-86BA-A303D13B7671}" srcOrd="0" destOrd="0" presId="urn:microsoft.com/office/officeart/2005/8/layout/gear1"/>
    <dgm:cxn modelId="{1DE1FEB5-35B0-C94A-8AC6-62F8F7AEF697}" type="presOf" srcId="{A672218E-E290-4F4C-81D2-8A3E071E0D64}" destId="{E1ECAA44-169F-604B-8E3B-39896DDA3425}" srcOrd="2" destOrd="0" presId="urn:microsoft.com/office/officeart/2005/8/layout/gear1"/>
    <dgm:cxn modelId="{C425320C-D8AC-8D4F-ADBD-81A2D09BF0BD}" type="presOf" srcId="{A672218E-E290-4F4C-81D2-8A3E071E0D64}" destId="{ED232B6E-4253-5544-8483-CE6E0CF5C32C}" srcOrd="1" destOrd="0" presId="urn:microsoft.com/office/officeart/2005/8/layout/gear1"/>
    <dgm:cxn modelId="{C84AE553-739A-0044-A1B2-0026CED710A6}" srcId="{306DEF72-FF0F-0841-B146-8BCE1B957ADA}" destId="{2974C3ED-F8CA-454D-B7F5-55DCB545BDB4}" srcOrd="0" destOrd="0" parTransId="{EC0760B3-FD67-C14D-9011-D5E59732F0B9}" sibTransId="{7D8EEDD2-04EC-664D-98D4-D01F4F40CFE2}"/>
    <dgm:cxn modelId="{2A572DEF-4199-3C42-8B77-F7057BBF15C9}" type="presParOf" srcId="{88BD1C9A-0DA3-E44B-BA4B-F02CDF374DBE}" destId="{2E041B39-8EE4-8648-A927-C952432B2788}" srcOrd="0" destOrd="0" presId="urn:microsoft.com/office/officeart/2005/8/layout/gear1"/>
    <dgm:cxn modelId="{24ED74F1-D587-434F-8DDB-0D4CFC415607}" type="presParOf" srcId="{88BD1C9A-0DA3-E44B-BA4B-F02CDF374DBE}" destId="{E7DA1A89-75F4-1640-8B4D-21ACEE5C1F90}" srcOrd="1" destOrd="0" presId="urn:microsoft.com/office/officeart/2005/8/layout/gear1"/>
    <dgm:cxn modelId="{C4D9F0C3-7EB1-BD4D-A13B-39D1242342ED}" type="presParOf" srcId="{88BD1C9A-0DA3-E44B-BA4B-F02CDF374DBE}" destId="{545D4EA7-FE31-7B41-8C77-4EC8FEB20EAA}" srcOrd="2" destOrd="0" presId="urn:microsoft.com/office/officeart/2005/8/layout/gear1"/>
    <dgm:cxn modelId="{DB69263D-9308-9C46-A50E-8ED7D9A7AE50}" type="presParOf" srcId="{88BD1C9A-0DA3-E44B-BA4B-F02CDF374DBE}" destId="{806F9217-388B-6E4D-B8A2-E89CF7B69319}" srcOrd="3" destOrd="0" presId="urn:microsoft.com/office/officeart/2005/8/layout/gear1"/>
    <dgm:cxn modelId="{498D53D6-50E3-C443-B6B6-5184725FC1F8}" type="presParOf" srcId="{88BD1C9A-0DA3-E44B-BA4B-F02CDF374DBE}" destId="{ED232B6E-4253-5544-8483-CE6E0CF5C32C}" srcOrd="4" destOrd="0" presId="urn:microsoft.com/office/officeart/2005/8/layout/gear1"/>
    <dgm:cxn modelId="{14326CA7-8573-B44A-B971-AF99083737C2}" type="presParOf" srcId="{88BD1C9A-0DA3-E44B-BA4B-F02CDF374DBE}" destId="{E1ECAA44-169F-604B-8E3B-39896DDA3425}" srcOrd="5" destOrd="0" presId="urn:microsoft.com/office/officeart/2005/8/layout/gear1"/>
    <dgm:cxn modelId="{4416433E-16B8-E344-B18D-F0FBAE846F98}" type="presParOf" srcId="{88BD1C9A-0DA3-E44B-BA4B-F02CDF374DBE}" destId="{EC445BBF-3FEC-9A45-88E9-6C408EEF9096}" srcOrd="6" destOrd="0" presId="urn:microsoft.com/office/officeart/2005/8/layout/gear1"/>
    <dgm:cxn modelId="{E57E07D2-365C-4C4C-B34B-898078719611}" type="presParOf" srcId="{88BD1C9A-0DA3-E44B-BA4B-F02CDF374DBE}" destId="{56DED43E-6032-1749-91AE-B86CD66DDF5C}" srcOrd="7" destOrd="0" presId="urn:microsoft.com/office/officeart/2005/8/layout/gear1"/>
    <dgm:cxn modelId="{C53B230C-49DF-5343-BA37-876099CDA2CF}" type="presParOf" srcId="{88BD1C9A-0DA3-E44B-BA4B-F02CDF374DBE}" destId="{93F1C59E-6E67-8A4D-8C28-0260C1B60B56}" srcOrd="8" destOrd="0" presId="urn:microsoft.com/office/officeart/2005/8/layout/gear1"/>
    <dgm:cxn modelId="{DFEAF4FF-A3CF-2F47-BB6C-0B162B49008A}" type="presParOf" srcId="{88BD1C9A-0DA3-E44B-BA4B-F02CDF374DBE}" destId="{0AA602B3-36D3-6249-A891-32E36D1CA9FA}" srcOrd="9" destOrd="0" presId="urn:microsoft.com/office/officeart/2005/8/layout/gear1"/>
    <dgm:cxn modelId="{BEEFBA1B-3C8F-E84F-99ED-83583A601B7B}" type="presParOf" srcId="{88BD1C9A-0DA3-E44B-BA4B-F02CDF374DBE}" destId="{65D7E9A0-F1AB-CB43-9A13-45638060B50D}" srcOrd="10" destOrd="0" presId="urn:microsoft.com/office/officeart/2005/8/layout/gear1"/>
    <dgm:cxn modelId="{0FE02C58-5350-3B40-8044-D834A36357E7}" type="presParOf" srcId="{88BD1C9A-0DA3-E44B-BA4B-F02CDF374DBE}" destId="{84438711-E6CB-2E4B-86BA-A303D13B7671}" srcOrd="11" destOrd="0" presId="urn:microsoft.com/office/officeart/2005/8/layout/gear1"/>
    <dgm:cxn modelId="{13C701B6-1C47-254F-B559-9B085F7923C5}" type="presParOf" srcId="{88BD1C9A-0DA3-E44B-BA4B-F02CDF374DBE}" destId="{01FD873C-5E4D-194F-B260-9843EF16F83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4E6523A-98D4-CD4D-84FD-1F4700437FC8}" type="doc">
      <dgm:prSet loTypeId="urn:microsoft.com/office/officeart/2005/8/layout/hProcess9" loCatId="" qsTypeId="urn:microsoft.com/office/officeart/2005/8/quickstyle/simple1" qsCatId="simple" csTypeId="urn:microsoft.com/office/officeart/2005/8/colors/accent5_4" csCatId="accent5" phldr="1"/>
      <dgm:spPr/>
      <dgm:t>
        <a:bodyPr/>
        <a:lstStyle/>
        <a:p>
          <a:endParaRPr lang="en-US"/>
        </a:p>
      </dgm:t>
    </dgm:pt>
    <dgm:pt modelId="{93E1D18B-0006-5047-8624-3D46434467E0}">
      <dgm:prSet phldrT="[Text]" custT="1"/>
      <dgm:spPr/>
      <dgm:t>
        <a:bodyPr/>
        <a:lstStyle/>
        <a:p>
          <a:r>
            <a:rPr lang="en-US" sz="1200" dirty="0" smtClean="0"/>
            <a:t>EMAIL </a:t>
          </a:r>
        </a:p>
        <a:p>
          <a:r>
            <a:rPr lang="en-US" sz="1200" dirty="0" smtClean="0"/>
            <a:t>REQUEST </a:t>
          </a:r>
        </a:p>
        <a:p>
          <a:r>
            <a:rPr lang="en-US" sz="1200" dirty="0" smtClean="0"/>
            <a:t>Received</a:t>
          </a:r>
          <a:endParaRPr lang="en-US" sz="1200" dirty="0"/>
        </a:p>
      </dgm:t>
    </dgm:pt>
    <dgm:pt modelId="{BB7B3514-0260-4746-8AA8-3853B18013F7}" type="parTrans" cxnId="{B980F5A3-44BD-E043-AC5B-822979659203}">
      <dgm:prSet/>
      <dgm:spPr/>
      <dgm:t>
        <a:bodyPr/>
        <a:lstStyle/>
        <a:p>
          <a:endParaRPr lang="en-US"/>
        </a:p>
      </dgm:t>
    </dgm:pt>
    <dgm:pt modelId="{53AD7881-DB4B-1A4D-AD0A-87CD8D3608DB}" type="sibTrans" cxnId="{B980F5A3-44BD-E043-AC5B-822979659203}">
      <dgm:prSet/>
      <dgm:spPr/>
      <dgm:t>
        <a:bodyPr/>
        <a:lstStyle/>
        <a:p>
          <a:endParaRPr lang="en-US"/>
        </a:p>
      </dgm:t>
    </dgm:pt>
    <dgm:pt modelId="{0849A64D-62C5-CF4E-A696-EA10FD2E41C7}">
      <dgm:prSet phldrT="[Text]" custT="1"/>
      <dgm:spPr/>
      <dgm:t>
        <a:bodyPr/>
        <a:lstStyle/>
        <a:p>
          <a:r>
            <a:rPr lang="en-US" sz="1200" dirty="0" smtClean="0"/>
            <a:t>SENT TO GA FOR FILE PREP</a:t>
          </a:r>
          <a:endParaRPr lang="en-US" sz="1200" dirty="0"/>
        </a:p>
      </dgm:t>
    </dgm:pt>
    <dgm:pt modelId="{8AE937E5-83CC-3B4D-9FA3-C63922E11AC0}" type="parTrans" cxnId="{25917E2F-6098-EE4D-8D62-538F1A6F1F9B}">
      <dgm:prSet/>
      <dgm:spPr/>
      <dgm:t>
        <a:bodyPr/>
        <a:lstStyle/>
        <a:p>
          <a:endParaRPr lang="en-US"/>
        </a:p>
      </dgm:t>
    </dgm:pt>
    <dgm:pt modelId="{D7232F93-64AE-DF44-8AB9-3D49B45E4B2E}" type="sibTrans" cxnId="{25917E2F-6098-EE4D-8D62-538F1A6F1F9B}">
      <dgm:prSet/>
      <dgm:spPr/>
      <dgm:t>
        <a:bodyPr/>
        <a:lstStyle/>
        <a:p>
          <a:endParaRPr lang="en-US"/>
        </a:p>
      </dgm:t>
    </dgm:pt>
    <dgm:pt modelId="{F1DC7EC2-EACD-B440-9EB4-25E85BD43EEC}">
      <dgm:prSet phldrT="[Text]" custT="1"/>
      <dgm:spPr/>
      <dgm:t>
        <a:bodyPr/>
        <a:lstStyle/>
        <a:p>
          <a:r>
            <a:rPr lang="en-US" sz="1200" dirty="0" smtClean="0"/>
            <a:t>GMU </a:t>
          </a:r>
        </a:p>
        <a:p>
          <a:r>
            <a:rPr lang="en-US" sz="1200" i="1" dirty="0" smtClean="0"/>
            <a:t>DOCSOFT</a:t>
          </a:r>
        </a:p>
        <a:p>
          <a:r>
            <a:rPr lang="en-US" sz="1200" dirty="0" smtClean="0"/>
            <a:t>Website</a:t>
          </a:r>
        </a:p>
        <a:p>
          <a:r>
            <a:rPr lang="en-US" sz="1200" dirty="0" smtClean="0"/>
            <a:t>(Automated)</a:t>
          </a:r>
          <a:endParaRPr lang="en-US" sz="1200" dirty="0"/>
        </a:p>
      </dgm:t>
    </dgm:pt>
    <dgm:pt modelId="{B1675E22-CF88-2947-8FB0-F97EE0029D96}" type="parTrans" cxnId="{93887638-DDA0-5144-9F47-1FA5230F5ABF}">
      <dgm:prSet/>
      <dgm:spPr/>
      <dgm:t>
        <a:bodyPr/>
        <a:lstStyle/>
        <a:p>
          <a:endParaRPr lang="en-US"/>
        </a:p>
      </dgm:t>
    </dgm:pt>
    <dgm:pt modelId="{20AB2A8F-B667-A043-B717-D947D4DFBE42}" type="sibTrans" cxnId="{93887638-DDA0-5144-9F47-1FA5230F5ABF}">
      <dgm:prSet/>
      <dgm:spPr/>
      <dgm:t>
        <a:bodyPr/>
        <a:lstStyle/>
        <a:p>
          <a:endParaRPr lang="en-US"/>
        </a:p>
      </dgm:t>
    </dgm:pt>
    <dgm:pt modelId="{691EC104-DA40-CE46-8140-26FE972052AC}">
      <dgm:prSet custT="1"/>
      <dgm:spPr>
        <a:solidFill>
          <a:schemeClr val="accent5">
            <a:lumMod val="60000"/>
            <a:lumOff val="40000"/>
          </a:schemeClr>
        </a:solidFill>
      </dgm:spPr>
      <dgm:t>
        <a:bodyPr/>
        <a:lstStyle/>
        <a:p>
          <a:pPr algn="ctr"/>
          <a:r>
            <a:rPr lang="en-US" sz="1200" dirty="0" smtClean="0"/>
            <a:t>Transcript Downloaded and edited with </a:t>
          </a:r>
          <a:r>
            <a:rPr lang="en-US" sz="1200" i="1" dirty="0" smtClean="0"/>
            <a:t>DOCSOFT:TE</a:t>
          </a:r>
          <a:endParaRPr lang="en-US" sz="1200" dirty="0"/>
        </a:p>
      </dgm:t>
    </dgm:pt>
    <dgm:pt modelId="{5962EBA7-4C9F-2846-A60F-CDC84BA074D1}" type="parTrans" cxnId="{D200477F-4D8F-ED42-A425-1E8FCC084CAD}">
      <dgm:prSet/>
      <dgm:spPr/>
      <dgm:t>
        <a:bodyPr/>
        <a:lstStyle/>
        <a:p>
          <a:endParaRPr lang="en-US"/>
        </a:p>
      </dgm:t>
    </dgm:pt>
    <dgm:pt modelId="{9157F270-FED1-A040-BAD5-D1657F4398C8}" type="sibTrans" cxnId="{D200477F-4D8F-ED42-A425-1E8FCC084CAD}">
      <dgm:prSet/>
      <dgm:spPr/>
      <dgm:t>
        <a:bodyPr/>
        <a:lstStyle/>
        <a:p>
          <a:endParaRPr lang="en-US"/>
        </a:p>
      </dgm:t>
    </dgm:pt>
    <dgm:pt modelId="{3554381F-DFB0-2740-BB9A-EA413D540DC7}">
      <dgm:prSet custT="1"/>
      <dgm:spPr/>
      <dgm:t>
        <a:bodyPr/>
        <a:lstStyle/>
        <a:p>
          <a:r>
            <a:rPr lang="en-US" sz="1200" dirty="0" smtClean="0"/>
            <a:t>UPLOADED TO GMU </a:t>
          </a:r>
        </a:p>
        <a:p>
          <a:r>
            <a:rPr lang="en-US" sz="1200" dirty="0" smtClean="0"/>
            <a:t>STREAMING SERVERS</a:t>
          </a:r>
          <a:endParaRPr lang="en-US" dirty="0"/>
        </a:p>
      </dgm:t>
    </dgm:pt>
    <dgm:pt modelId="{8804FA48-B7DE-C24D-A163-32ED7EB48DF7}" type="parTrans" cxnId="{F744C707-71BD-CE41-A292-0C77B768EE5D}">
      <dgm:prSet/>
      <dgm:spPr/>
      <dgm:t>
        <a:bodyPr/>
        <a:lstStyle/>
        <a:p>
          <a:endParaRPr lang="en-US"/>
        </a:p>
      </dgm:t>
    </dgm:pt>
    <dgm:pt modelId="{265714B4-1E0F-B44C-8D75-7DA42172ED2B}" type="sibTrans" cxnId="{F744C707-71BD-CE41-A292-0C77B768EE5D}">
      <dgm:prSet/>
      <dgm:spPr/>
      <dgm:t>
        <a:bodyPr/>
        <a:lstStyle/>
        <a:p>
          <a:endParaRPr lang="en-US"/>
        </a:p>
      </dgm:t>
    </dgm:pt>
    <dgm:pt modelId="{C84CD858-8752-D745-80D3-30FC28866267}">
      <dgm:prSet custT="1">
        <dgm:style>
          <a:lnRef idx="2">
            <a:schemeClr val="dk1"/>
          </a:lnRef>
          <a:fillRef idx="1">
            <a:schemeClr val="lt1"/>
          </a:fillRef>
          <a:effectRef idx="0">
            <a:schemeClr val="dk1"/>
          </a:effectRef>
          <a:fontRef idx="minor">
            <a:schemeClr val="dk1"/>
          </a:fontRef>
        </dgm:style>
      </dgm:prSet>
      <dgm:spPr/>
      <dgm:t>
        <a:bodyPr/>
        <a:lstStyle/>
        <a:p>
          <a:r>
            <a:rPr lang="en-US" sz="1200" dirty="0" smtClean="0"/>
            <a:t>Email sent to faculty/staff with link to captioned video</a:t>
          </a:r>
          <a:endParaRPr lang="en-US" sz="1200" dirty="0"/>
        </a:p>
      </dgm:t>
    </dgm:pt>
    <dgm:pt modelId="{88A3736E-01D5-F94A-BD61-EC934687042B}" type="parTrans" cxnId="{3D1155C1-5030-C249-84CA-8FFBA1C2E826}">
      <dgm:prSet/>
      <dgm:spPr/>
      <dgm:t>
        <a:bodyPr/>
        <a:lstStyle/>
        <a:p>
          <a:endParaRPr lang="en-US"/>
        </a:p>
      </dgm:t>
    </dgm:pt>
    <dgm:pt modelId="{FB692104-5DDC-C34B-A34E-150A7EBEF8AF}" type="sibTrans" cxnId="{3D1155C1-5030-C249-84CA-8FFBA1C2E826}">
      <dgm:prSet/>
      <dgm:spPr/>
      <dgm:t>
        <a:bodyPr/>
        <a:lstStyle/>
        <a:p>
          <a:endParaRPr lang="en-US"/>
        </a:p>
      </dgm:t>
    </dgm:pt>
    <dgm:pt modelId="{B3666B8F-5883-AF4B-A88A-28DA55DF4301}" type="pres">
      <dgm:prSet presAssocID="{B4E6523A-98D4-CD4D-84FD-1F4700437FC8}" presName="CompostProcess" presStyleCnt="0">
        <dgm:presLayoutVars>
          <dgm:dir/>
          <dgm:resizeHandles val="exact"/>
        </dgm:presLayoutVars>
      </dgm:prSet>
      <dgm:spPr/>
      <dgm:t>
        <a:bodyPr/>
        <a:lstStyle/>
        <a:p>
          <a:endParaRPr lang="en-US"/>
        </a:p>
      </dgm:t>
    </dgm:pt>
    <dgm:pt modelId="{671EF28D-C2EB-F341-8915-9B309DA2474E}" type="pres">
      <dgm:prSet presAssocID="{B4E6523A-98D4-CD4D-84FD-1F4700437FC8}" presName="arrow" presStyleLbl="bgShp" presStyleIdx="0" presStyleCnt="1"/>
      <dgm:spPr/>
      <dgm:t>
        <a:bodyPr/>
        <a:lstStyle/>
        <a:p>
          <a:endParaRPr lang="en-US"/>
        </a:p>
      </dgm:t>
    </dgm:pt>
    <dgm:pt modelId="{F18494B8-DA15-C042-92BC-1131D9B1D222}" type="pres">
      <dgm:prSet presAssocID="{B4E6523A-98D4-CD4D-84FD-1F4700437FC8}" presName="linearProcess" presStyleCnt="0"/>
      <dgm:spPr/>
      <dgm:t>
        <a:bodyPr/>
        <a:lstStyle/>
        <a:p>
          <a:endParaRPr lang="en-US"/>
        </a:p>
      </dgm:t>
    </dgm:pt>
    <dgm:pt modelId="{0D161984-57D9-7A4E-9097-75E6165A0ADF}" type="pres">
      <dgm:prSet presAssocID="{93E1D18B-0006-5047-8624-3D46434467E0}" presName="textNode" presStyleLbl="node1" presStyleIdx="0" presStyleCnt="6">
        <dgm:presLayoutVars>
          <dgm:bulletEnabled val="1"/>
        </dgm:presLayoutVars>
      </dgm:prSet>
      <dgm:spPr/>
      <dgm:t>
        <a:bodyPr/>
        <a:lstStyle/>
        <a:p>
          <a:endParaRPr lang="en-US"/>
        </a:p>
      </dgm:t>
    </dgm:pt>
    <dgm:pt modelId="{1256FD73-FB82-A044-B8F2-D81F8833FEB2}" type="pres">
      <dgm:prSet presAssocID="{53AD7881-DB4B-1A4D-AD0A-87CD8D3608DB}" presName="sibTrans" presStyleCnt="0"/>
      <dgm:spPr/>
      <dgm:t>
        <a:bodyPr/>
        <a:lstStyle/>
        <a:p>
          <a:endParaRPr lang="en-US"/>
        </a:p>
      </dgm:t>
    </dgm:pt>
    <dgm:pt modelId="{A2C1F001-8B60-CE4B-8FD3-E5348D3473E3}" type="pres">
      <dgm:prSet presAssocID="{0849A64D-62C5-CF4E-A696-EA10FD2E41C7}" presName="textNode" presStyleLbl="node1" presStyleIdx="1" presStyleCnt="6">
        <dgm:presLayoutVars>
          <dgm:bulletEnabled val="1"/>
        </dgm:presLayoutVars>
      </dgm:prSet>
      <dgm:spPr/>
      <dgm:t>
        <a:bodyPr/>
        <a:lstStyle/>
        <a:p>
          <a:endParaRPr lang="en-US"/>
        </a:p>
      </dgm:t>
    </dgm:pt>
    <dgm:pt modelId="{22246264-BD28-5A4D-954C-770BF0A600E5}" type="pres">
      <dgm:prSet presAssocID="{D7232F93-64AE-DF44-8AB9-3D49B45E4B2E}" presName="sibTrans" presStyleCnt="0"/>
      <dgm:spPr/>
      <dgm:t>
        <a:bodyPr/>
        <a:lstStyle/>
        <a:p>
          <a:endParaRPr lang="en-US"/>
        </a:p>
      </dgm:t>
    </dgm:pt>
    <dgm:pt modelId="{1B079E84-C46B-DD42-90C0-2E232E9EBAB9}" type="pres">
      <dgm:prSet presAssocID="{F1DC7EC2-EACD-B440-9EB4-25E85BD43EEC}" presName="textNode" presStyleLbl="node1" presStyleIdx="2" presStyleCnt="6">
        <dgm:presLayoutVars>
          <dgm:bulletEnabled val="1"/>
        </dgm:presLayoutVars>
      </dgm:prSet>
      <dgm:spPr/>
      <dgm:t>
        <a:bodyPr/>
        <a:lstStyle/>
        <a:p>
          <a:endParaRPr lang="en-US"/>
        </a:p>
      </dgm:t>
    </dgm:pt>
    <dgm:pt modelId="{212E9819-9CFE-8C44-8532-9F9006D28AF3}" type="pres">
      <dgm:prSet presAssocID="{20AB2A8F-B667-A043-B717-D947D4DFBE42}" presName="sibTrans" presStyleCnt="0"/>
      <dgm:spPr/>
      <dgm:t>
        <a:bodyPr/>
        <a:lstStyle/>
        <a:p>
          <a:endParaRPr lang="en-US"/>
        </a:p>
      </dgm:t>
    </dgm:pt>
    <dgm:pt modelId="{62B65290-7575-374C-9D19-1E6078DC61B2}" type="pres">
      <dgm:prSet presAssocID="{691EC104-DA40-CE46-8140-26FE972052AC}" presName="textNode" presStyleLbl="node1" presStyleIdx="3" presStyleCnt="6">
        <dgm:presLayoutVars>
          <dgm:bulletEnabled val="1"/>
        </dgm:presLayoutVars>
      </dgm:prSet>
      <dgm:spPr/>
      <dgm:t>
        <a:bodyPr/>
        <a:lstStyle/>
        <a:p>
          <a:endParaRPr lang="en-US"/>
        </a:p>
      </dgm:t>
    </dgm:pt>
    <dgm:pt modelId="{34351167-A131-7D46-A59C-43A8C11A4BF5}" type="pres">
      <dgm:prSet presAssocID="{9157F270-FED1-A040-BAD5-D1657F4398C8}" presName="sibTrans" presStyleCnt="0"/>
      <dgm:spPr/>
      <dgm:t>
        <a:bodyPr/>
        <a:lstStyle/>
        <a:p>
          <a:endParaRPr lang="en-US"/>
        </a:p>
      </dgm:t>
    </dgm:pt>
    <dgm:pt modelId="{743B84BD-01EF-3940-93C7-909873769942}" type="pres">
      <dgm:prSet presAssocID="{3554381F-DFB0-2740-BB9A-EA413D540DC7}" presName="textNode" presStyleLbl="node1" presStyleIdx="4" presStyleCnt="6">
        <dgm:presLayoutVars>
          <dgm:bulletEnabled val="1"/>
        </dgm:presLayoutVars>
      </dgm:prSet>
      <dgm:spPr/>
      <dgm:t>
        <a:bodyPr/>
        <a:lstStyle/>
        <a:p>
          <a:endParaRPr lang="en-US"/>
        </a:p>
      </dgm:t>
    </dgm:pt>
    <dgm:pt modelId="{3AC320D2-B213-EA46-ABDA-B9A65280D098}" type="pres">
      <dgm:prSet presAssocID="{265714B4-1E0F-B44C-8D75-7DA42172ED2B}" presName="sibTrans" presStyleCnt="0"/>
      <dgm:spPr/>
      <dgm:t>
        <a:bodyPr/>
        <a:lstStyle/>
        <a:p>
          <a:endParaRPr lang="en-US"/>
        </a:p>
      </dgm:t>
    </dgm:pt>
    <dgm:pt modelId="{5DF43C06-C4CA-0E49-8F42-656292E75731}" type="pres">
      <dgm:prSet presAssocID="{C84CD858-8752-D745-80D3-30FC28866267}" presName="textNode" presStyleLbl="node1" presStyleIdx="5" presStyleCnt="6">
        <dgm:presLayoutVars>
          <dgm:bulletEnabled val="1"/>
        </dgm:presLayoutVars>
      </dgm:prSet>
      <dgm:spPr/>
      <dgm:t>
        <a:bodyPr/>
        <a:lstStyle/>
        <a:p>
          <a:endParaRPr lang="en-US"/>
        </a:p>
      </dgm:t>
    </dgm:pt>
  </dgm:ptLst>
  <dgm:cxnLst>
    <dgm:cxn modelId="{93887638-DDA0-5144-9F47-1FA5230F5ABF}" srcId="{B4E6523A-98D4-CD4D-84FD-1F4700437FC8}" destId="{F1DC7EC2-EACD-B440-9EB4-25E85BD43EEC}" srcOrd="2" destOrd="0" parTransId="{B1675E22-CF88-2947-8FB0-F97EE0029D96}" sibTransId="{20AB2A8F-B667-A043-B717-D947D4DFBE42}"/>
    <dgm:cxn modelId="{F744C707-71BD-CE41-A292-0C77B768EE5D}" srcId="{B4E6523A-98D4-CD4D-84FD-1F4700437FC8}" destId="{3554381F-DFB0-2740-BB9A-EA413D540DC7}" srcOrd="4" destOrd="0" parTransId="{8804FA48-B7DE-C24D-A163-32ED7EB48DF7}" sibTransId="{265714B4-1E0F-B44C-8D75-7DA42172ED2B}"/>
    <dgm:cxn modelId="{C0A84FBA-83AC-084B-9F4F-77C8A1D083C0}" type="presOf" srcId="{0849A64D-62C5-CF4E-A696-EA10FD2E41C7}" destId="{A2C1F001-8B60-CE4B-8FD3-E5348D3473E3}" srcOrd="0" destOrd="0" presId="urn:microsoft.com/office/officeart/2005/8/layout/hProcess9"/>
    <dgm:cxn modelId="{D200477F-4D8F-ED42-A425-1E8FCC084CAD}" srcId="{B4E6523A-98D4-CD4D-84FD-1F4700437FC8}" destId="{691EC104-DA40-CE46-8140-26FE972052AC}" srcOrd="3" destOrd="0" parTransId="{5962EBA7-4C9F-2846-A60F-CDC84BA074D1}" sibTransId="{9157F270-FED1-A040-BAD5-D1657F4398C8}"/>
    <dgm:cxn modelId="{4307D05D-7B7A-D545-9899-2FB8D083E3FE}" type="presOf" srcId="{F1DC7EC2-EACD-B440-9EB4-25E85BD43EEC}" destId="{1B079E84-C46B-DD42-90C0-2E232E9EBAB9}" srcOrd="0" destOrd="0" presId="urn:microsoft.com/office/officeart/2005/8/layout/hProcess9"/>
    <dgm:cxn modelId="{79172F61-B482-E54C-8CAA-8EB192A3D9A1}" type="presOf" srcId="{3554381F-DFB0-2740-BB9A-EA413D540DC7}" destId="{743B84BD-01EF-3940-93C7-909873769942}" srcOrd="0" destOrd="0" presId="urn:microsoft.com/office/officeart/2005/8/layout/hProcess9"/>
    <dgm:cxn modelId="{ED949555-1FBB-DA4C-897F-B50F67CFD373}" type="presOf" srcId="{93E1D18B-0006-5047-8624-3D46434467E0}" destId="{0D161984-57D9-7A4E-9097-75E6165A0ADF}" srcOrd="0" destOrd="0" presId="urn:microsoft.com/office/officeart/2005/8/layout/hProcess9"/>
    <dgm:cxn modelId="{94A5E212-831F-F54D-9872-99A6DA554D4E}" type="presOf" srcId="{B4E6523A-98D4-CD4D-84FD-1F4700437FC8}" destId="{B3666B8F-5883-AF4B-A88A-28DA55DF4301}" srcOrd="0" destOrd="0" presId="urn:microsoft.com/office/officeart/2005/8/layout/hProcess9"/>
    <dgm:cxn modelId="{3D1155C1-5030-C249-84CA-8FFBA1C2E826}" srcId="{B4E6523A-98D4-CD4D-84FD-1F4700437FC8}" destId="{C84CD858-8752-D745-80D3-30FC28866267}" srcOrd="5" destOrd="0" parTransId="{88A3736E-01D5-F94A-BD61-EC934687042B}" sibTransId="{FB692104-5DDC-C34B-A34E-150A7EBEF8AF}"/>
    <dgm:cxn modelId="{25917E2F-6098-EE4D-8D62-538F1A6F1F9B}" srcId="{B4E6523A-98D4-CD4D-84FD-1F4700437FC8}" destId="{0849A64D-62C5-CF4E-A696-EA10FD2E41C7}" srcOrd="1" destOrd="0" parTransId="{8AE937E5-83CC-3B4D-9FA3-C63922E11AC0}" sibTransId="{D7232F93-64AE-DF44-8AB9-3D49B45E4B2E}"/>
    <dgm:cxn modelId="{B980F5A3-44BD-E043-AC5B-822979659203}" srcId="{B4E6523A-98D4-CD4D-84FD-1F4700437FC8}" destId="{93E1D18B-0006-5047-8624-3D46434467E0}" srcOrd="0" destOrd="0" parTransId="{BB7B3514-0260-4746-8AA8-3853B18013F7}" sibTransId="{53AD7881-DB4B-1A4D-AD0A-87CD8D3608DB}"/>
    <dgm:cxn modelId="{C12E2CC4-33E0-924E-8F08-FB00C61A90AD}" type="presOf" srcId="{C84CD858-8752-D745-80D3-30FC28866267}" destId="{5DF43C06-C4CA-0E49-8F42-656292E75731}" srcOrd="0" destOrd="0" presId="urn:microsoft.com/office/officeart/2005/8/layout/hProcess9"/>
    <dgm:cxn modelId="{0CF9E470-99CF-FF45-AD44-D19607232AAC}" type="presOf" srcId="{691EC104-DA40-CE46-8140-26FE972052AC}" destId="{62B65290-7575-374C-9D19-1E6078DC61B2}" srcOrd="0" destOrd="0" presId="urn:microsoft.com/office/officeart/2005/8/layout/hProcess9"/>
    <dgm:cxn modelId="{10E8FFD4-283C-F44D-A28C-B5809F311678}" type="presParOf" srcId="{B3666B8F-5883-AF4B-A88A-28DA55DF4301}" destId="{671EF28D-C2EB-F341-8915-9B309DA2474E}" srcOrd="0" destOrd="0" presId="urn:microsoft.com/office/officeart/2005/8/layout/hProcess9"/>
    <dgm:cxn modelId="{76A4EF57-4849-3C47-8761-6CCB028BDA82}" type="presParOf" srcId="{B3666B8F-5883-AF4B-A88A-28DA55DF4301}" destId="{F18494B8-DA15-C042-92BC-1131D9B1D222}" srcOrd="1" destOrd="0" presId="urn:microsoft.com/office/officeart/2005/8/layout/hProcess9"/>
    <dgm:cxn modelId="{57347F4A-74A3-734C-A490-2B861F07CB2D}" type="presParOf" srcId="{F18494B8-DA15-C042-92BC-1131D9B1D222}" destId="{0D161984-57D9-7A4E-9097-75E6165A0ADF}" srcOrd="0" destOrd="0" presId="urn:microsoft.com/office/officeart/2005/8/layout/hProcess9"/>
    <dgm:cxn modelId="{D302F8C3-D193-FD47-B160-71ED0EE30292}" type="presParOf" srcId="{F18494B8-DA15-C042-92BC-1131D9B1D222}" destId="{1256FD73-FB82-A044-B8F2-D81F8833FEB2}" srcOrd="1" destOrd="0" presId="urn:microsoft.com/office/officeart/2005/8/layout/hProcess9"/>
    <dgm:cxn modelId="{5A0BAD93-F294-8C44-A0AA-BAB655BE44C7}" type="presParOf" srcId="{F18494B8-DA15-C042-92BC-1131D9B1D222}" destId="{A2C1F001-8B60-CE4B-8FD3-E5348D3473E3}" srcOrd="2" destOrd="0" presId="urn:microsoft.com/office/officeart/2005/8/layout/hProcess9"/>
    <dgm:cxn modelId="{D0083492-D84B-9E47-8600-86BF207414F1}" type="presParOf" srcId="{F18494B8-DA15-C042-92BC-1131D9B1D222}" destId="{22246264-BD28-5A4D-954C-770BF0A600E5}" srcOrd="3" destOrd="0" presId="urn:microsoft.com/office/officeart/2005/8/layout/hProcess9"/>
    <dgm:cxn modelId="{9512C619-354C-DF44-9342-6334ADAD1824}" type="presParOf" srcId="{F18494B8-DA15-C042-92BC-1131D9B1D222}" destId="{1B079E84-C46B-DD42-90C0-2E232E9EBAB9}" srcOrd="4" destOrd="0" presId="urn:microsoft.com/office/officeart/2005/8/layout/hProcess9"/>
    <dgm:cxn modelId="{52D4CC3E-D62B-7C43-870E-312FD8EF95D3}" type="presParOf" srcId="{F18494B8-DA15-C042-92BC-1131D9B1D222}" destId="{212E9819-9CFE-8C44-8532-9F9006D28AF3}" srcOrd="5" destOrd="0" presId="urn:microsoft.com/office/officeart/2005/8/layout/hProcess9"/>
    <dgm:cxn modelId="{FE3FDAFF-23E4-DF48-BFD6-15142F1D440C}" type="presParOf" srcId="{F18494B8-DA15-C042-92BC-1131D9B1D222}" destId="{62B65290-7575-374C-9D19-1E6078DC61B2}" srcOrd="6" destOrd="0" presId="urn:microsoft.com/office/officeart/2005/8/layout/hProcess9"/>
    <dgm:cxn modelId="{15B7F6B5-9E50-F34F-BE80-A7FCC48344C0}" type="presParOf" srcId="{F18494B8-DA15-C042-92BC-1131D9B1D222}" destId="{34351167-A131-7D46-A59C-43A8C11A4BF5}" srcOrd="7" destOrd="0" presId="urn:microsoft.com/office/officeart/2005/8/layout/hProcess9"/>
    <dgm:cxn modelId="{D3F7A8D1-50A2-AC4D-86F2-214194FABCB5}" type="presParOf" srcId="{F18494B8-DA15-C042-92BC-1131D9B1D222}" destId="{743B84BD-01EF-3940-93C7-909873769942}" srcOrd="8" destOrd="0" presId="urn:microsoft.com/office/officeart/2005/8/layout/hProcess9"/>
    <dgm:cxn modelId="{0FB9523B-D35D-DA46-93AC-9D2CD282D03F}" type="presParOf" srcId="{F18494B8-DA15-C042-92BC-1131D9B1D222}" destId="{3AC320D2-B213-EA46-ABDA-B9A65280D098}" srcOrd="9" destOrd="0" presId="urn:microsoft.com/office/officeart/2005/8/layout/hProcess9"/>
    <dgm:cxn modelId="{54675C54-CC52-1F41-AEB2-86675E1AFD30}" type="presParOf" srcId="{F18494B8-DA15-C042-92BC-1131D9B1D222}" destId="{5DF43C06-C4CA-0E49-8F42-656292E75731}"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E6523A-98D4-CD4D-84FD-1F4700437FC8}" type="doc">
      <dgm:prSet loTypeId="urn:microsoft.com/office/officeart/2005/8/layout/hProcess9" loCatId="" qsTypeId="urn:microsoft.com/office/officeart/2005/8/quickstyle/simple1" qsCatId="simple" csTypeId="urn:microsoft.com/office/officeart/2005/8/colors/accent5_4" csCatId="accent5" phldr="1"/>
      <dgm:spPr/>
      <dgm:t>
        <a:bodyPr/>
        <a:lstStyle/>
        <a:p>
          <a:endParaRPr lang="en-US"/>
        </a:p>
      </dgm:t>
    </dgm:pt>
    <dgm:pt modelId="{93E1D18B-0006-5047-8624-3D46434467E0}">
      <dgm:prSet phldrT="[Text]" custT="1"/>
      <dgm:spPr/>
      <dgm:t>
        <a:bodyPr/>
        <a:lstStyle/>
        <a:p>
          <a:r>
            <a:rPr lang="en-US" sz="1200" smtClean="0"/>
            <a:t>EMAIL REQUEST Received</a:t>
          </a:r>
          <a:endParaRPr lang="en-US" sz="1200" dirty="0"/>
        </a:p>
      </dgm:t>
    </dgm:pt>
    <dgm:pt modelId="{BB7B3514-0260-4746-8AA8-3853B18013F7}" type="parTrans" cxnId="{B980F5A3-44BD-E043-AC5B-822979659203}">
      <dgm:prSet/>
      <dgm:spPr/>
      <dgm:t>
        <a:bodyPr/>
        <a:lstStyle/>
        <a:p>
          <a:endParaRPr lang="en-US"/>
        </a:p>
      </dgm:t>
    </dgm:pt>
    <dgm:pt modelId="{53AD7881-DB4B-1A4D-AD0A-87CD8D3608DB}" type="sibTrans" cxnId="{B980F5A3-44BD-E043-AC5B-822979659203}">
      <dgm:prSet/>
      <dgm:spPr/>
      <dgm:t>
        <a:bodyPr/>
        <a:lstStyle/>
        <a:p>
          <a:endParaRPr lang="en-US"/>
        </a:p>
      </dgm:t>
    </dgm:pt>
    <dgm:pt modelId="{0849A64D-62C5-CF4E-A696-EA10FD2E41C7}">
      <dgm:prSet phldrT="[Text]" custT="1">
        <dgm:style>
          <a:lnRef idx="2">
            <a:schemeClr val="dk1"/>
          </a:lnRef>
          <a:fillRef idx="1">
            <a:schemeClr val="lt1"/>
          </a:fillRef>
          <a:effectRef idx="0">
            <a:schemeClr val="dk1"/>
          </a:effectRef>
          <a:fontRef idx="minor">
            <a:schemeClr val="dk1"/>
          </a:fontRef>
        </dgm:style>
      </dgm:prSet>
      <dgm:spPr/>
      <dgm:t>
        <a:bodyPr/>
        <a:lstStyle/>
        <a:p>
          <a:r>
            <a:rPr lang="en-US" sz="1200" b="1" smtClean="0"/>
            <a:t>AccMedia Coordinator Preps file</a:t>
          </a:r>
          <a:endParaRPr lang="en-US" sz="1200" b="1" dirty="0"/>
        </a:p>
      </dgm:t>
    </dgm:pt>
    <dgm:pt modelId="{8AE937E5-83CC-3B4D-9FA3-C63922E11AC0}" type="parTrans" cxnId="{25917E2F-6098-EE4D-8D62-538F1A6F1F9B}">
      <dgm:prSet/>
      <dgm:spPr/>
      <dgm:t>
        <a:bodyPr/>
        <a:lstStyle/>
        <a:p>
          <a:endParaRPr lang="en-US"/>
        </a:p>
      </dgm:t>
    </dgm:pt>
    <dgm:pt modelId="{D7232F93-64AE-DF44-8AB9-3D49B45E4B2E}" type="sibTrans" cxnId="{25917E2F-6098-EE4D-8D62-538F1A6F1F9B}">
      <dgm:prSet/>
      <dgm:spPr/>
      <dgm:t>
        <a:bodyPr/>
        <a:lstStyle/>
        <a:p>
          <a:endParaRPr lang="en-US"/>
        </a:p>
      </dgm:t>
    </dgm:pt>
    <dgm:pt modelId="{F1DC7EC2-EACD-B440-9EB4-25E85BD43EEC}">
      <dgm:prSet phldrT="[Text]" custT="1"/>
      <dgm:spPr/>
      <dgm:t>
        <a:bodyPr/>
        <a:lstStyle/>
        <a:p>
          <a:r>
            <a:rPr lang="en-US" sz="1200" smtClean="0"/>
            <a:t>GMU Docsoft Website</a:t>
          </a:r>
        </a:p>
        <a:p>
          <a:r>
            <a:rPr lang="en-US" sz="1200" smtClean="0"/>
            <a:t>(Automated)</a:t>
          </a:r>
          <a:endParaRPr lang="en-US" sz="1200" dirty="0"/>
        </a:p>
      </dgm:t>
    </dgm:pt>
    <dgm:pt modelId="{B1675E22-CF88-2947-8FB0-F97EE0029D96}" type="parTrans" cxnId="{93887638-DDA0-5144-9F47-1FA5230F5ABF}">
      <dgm:prSet/>
      <dgm:spPr/>
      <dgm:t>
        <a:bodyPr/>
        <a:lstStyle/>
        <a:p>
          <a:endParaRPr lang="en-US"/>
        </a:p>
      </dgm:t>
    </dgm:pt>
    <dgm:pt modelId="{20AB2A8F-B667-A043-B717-D947D4DFBE42}" type="sibTrans" cxnId="{93887638-DDA0-5144-9F47-1FA5230F5ABF}">
      <dgm:prSet/>
      <dgm:spPr/>
      <dgm:t>
        <a:bodyPr/>
        <a:lstStyle/>
        <a:p>
          <a:endParaRPr lang="en-US"/>
        </a:p>
      </dgm:t>
    </dgm:pt>
    <dgm:pt modelId="{691EC104-DA40-CE46-8140-26FE972052AC}">
      <dgm:prSet custT="1">
        <dgm:style>
          <a:lnRef idx="2">
            <a:schemeClr val="dk1"/>
          </a:lnRef>
          <a:fillRef idx="1">
            <a:schemeClr val="lt1"/>
          </a:fillRef>
          <a:effectRef idx="0">
            <a:schemeClr val="dk1"/>
          </a:effectRef>
          <a:fontRef idx="minor">
            <a:schemeClr val="dk1"/>
          </a:fontRef>
        </dgm:style>
      </dgm:prSet>
      <dgm:spPr/>
      <dgm:t>
        <a:bodyPr/>
        <a:lstStyle/>
        <a:p>
          <a:pPr algn="ctr"/>
          <a:endParaRPr lang="en-US" sz="1200" b="1" dirty="0" smtClean="0"/>
        </a:p>
        <a:p>
          <a:pPr algn="ctr"/>
          <a:r>
            <a:rPr lang="en-US" sz="1200" b="1" dirty="0" smtClean="0"/>
            <a:t>Transcript Downloaded and edited with </a:t>
          </a:r>
          <a:r>
            <a:rPr lang="en-US" sz="1200" b="1" i="1" dirty="0" smtClean="0"/>
            <a:t>DOCSOFT:TE or MovieCaptioner</a:t>
          </a:r>
          <a:endParaRPr lang="en-US" sz="1200" b="1" dirty="0"/>
        </a:p>
      </dgm:t>
    </dgm:pt>
    <dgm:pt modelId="{5962EBA7-4C9F-2846-A60F-CDC84BA074D1}" type="parTrans" cxnId="{D200477F-4D8F-ED42-A425-1E8FCC084CAD}">
      <dgm:prSet/>
      <dgm:spPr/>
      <dgm:t>
        <a:bodyPr/>
        <a:lstStyle/>
        <a:p>
          <a:endParaRPr lang="en-US"/>
        </a:p>
      </dgm:t>
    </dgm:pt>
    <dgm:pt modelId="{9157F270-FED1-A040-BAD5-D1657F4398C8}" type="sibTrans" cxnId="{D200477F-4D8F-ED42-A425-1E8FCC084CAD}">
      <dgm:prSet/>
      <dgm:spPr/>
      <dgm:t>
        <a:bodyPr/>
        <a:lstStyle/>
        <a:p>
          <a:endParaRPr lang="en-US"/>
        </a:p>
      </dgm:t>
    </dgm:pt>
    <dgm:pt modelId="{3554381F-DFB0-2740-BB9A-EA413D540DC7}">
      <dgm:prSet>
        <dgm:style>
          <a:lnRef idx="2">
            <a:schemeClr val="dk1"/>
          </a:lnRef>
          <a:fillRef idx="1">
            <a:schemeClr val="lt1"/>
          </a:fillRef>
          <a:effectRef idx="0">
            <a:schemeClr val="dk1"/>
          </a:effectRef>
          <a:fontRef idx="minor">
            <a:schemeClr val="dk1"/>
          </a:fontRef>
        </dgm:style>
      </dgm:prSet>
      <dgm:spPr/>
      <dgm:t>
        <a:bodyPr/>
        <a:lstStyle/>
        <a:p>
          <a:pPr algn="l"/>
          <a:endParaRPr lang="en-US" dirty="0"/>
        </a:p>
      </dgm:t>
    </dgm:pt>
    <dgm:pt modelId="{8804FA48-B7DE-C24D-A163-32ED7EB48DF7}" type="parTrans" cxnId="{F744C707-71BD-CE41-A292-0C77B768EE5D}">
      <dgm:prSet/>
      <dgm:spPr/>
      <dgm:t>
        <a:bodyPr/>
        <a:lstStyle/>
        <a:p>
          <a:endParaRPr lang="en-US"/>
        </a:p>
      </dgm:t>
    </dgm:pt>
    <dgm:pt modelId="{265714B4-1E0F-B44C-8D75-7DA42172ED2B}" type="sibTrans" cxnId="{F744C707-71BD-CE41-A292-0C77B768EE5D}">
      <dgm:prSet/>
      <dgm:spPr/>
      <dgm:t>
        <a:bodyPr/>
        <a:lstStyle/>
        <a:p>
          <a:endParaRPr lang="en-US"/>
        </a:p>
      </dgm:t>
    </dgm:pt>
    <dgm:pt modelId="{FA38AA41-01CF-5141-BC47-E361421B44FB}">
      <dgm:prSet custT="1">
        <dgm:style>
          <a:lnRef idx="2">
            <a:schemeClr val="dk1"/>
          </a:lnRef>
          <a:fillRef idx="1">
            <a:schemeClr val="lt1"/>
          </a:fillRef>
          <a:effectRef idx="0">
            <a:schemeClr val="dk1"/>
          </a:effectRef>
          <a:fontRef idx="minor">
            <a:schemeClr val="dk1"/>
          </a:fontRef>
        </dgm:style>
      </dgm:prSet>
      <dgm:spPr/>
      <dgm:t>
        <a:bodyPr/>
        <a:lstStyle/>
        <a:p>
          <a:r>
            <a:rPr lang="en-US" sz="1200" b="1" dirty="0" smtClean="0"/>
            <a:t>UPLOAD VIDEO &amp; SRT FILE TO YOUTUBE</a:t>
          </a:r>
          <a:endParaRPr lang="en-US" sz="1200" b="1" dirty="0"/>
        </a:p>
      </dgm:t>
    </dgm:pt>
    <dgm:pt modelId="{B10371BC-4806-3946-97A9-45021B1104D1}" type="parTrans" cxnId="{D0B7E4F2-C89B-FE47-B36C-20F40EED7141}">
      <dgm:prSet/>
      <dgm:spPr/>
      <dgm:t>
        <a:bodyPr/>
        <a:lstStyle/>
        <a:p>
          <a:endParaRPr lang="en-US"/>
        </a:p>
      </dgm:t>
    </dgm:pt>
    <dgm:pt modelId="{5A1DF6AF-120F-CD4B-9BF2-E41654BD7775}" type="sibTrans" cxnId="{D0B7E4F2-C89B-FE47-B36C-20F40EED7141}">
      <dgm:prSet/>
      <dgm:spPr/>
      <dgm:t>
        <a:bodyPr/>
        <a:lstStyle/>
        <a:p>
          <a:endParaRPr lang="en-US"/>
        </a:p>
      </dgm:t>
    </dgm:pt>
    <dgm:pt modelId="{075CF4F3-6F22-244E-AE3D-95AE61A7168A}">
      <dgm:prSet custT="1"/>
      <dgm:spPr>
        <a:blipFill rotWithShape="0">
          <a:blip xmlns:r="http://schemas.openxmlformats.org/officeDocument/2006/relationships" r:embed="rId1"/>
          <a:stretch>
            <a:fillRect/>
          </a:stretch>
        </a:blipFill>
      </dgm:spPr>
      <dgm:t>
        <a:bodyPr/>
        <a:lstStyle/>
        <a:p>
          <a:endParaRPr lang="en-US" sz="1600" b="1" dirty="0">
            <a:solidFill>
              <a:srgbClr val="000000"/>
            </a:solidFill>
          </a:endParaRPr>
        </a:p>
      </dgm:t>
    </dgm:pt>
    <dgm:pt modelId="{752B3512-CA85-C942-A3B5-67666F85D2ED}" type="sibTrans" cxnId="{CB81E593-3B94-0B4C-B65F-9572631CCD65}">
      <dgm:prSet/>
      <dgm:spPr/>
      <dgm:t>
        <a:bodyPr/>
        <a:lstStyle/>
        <a:p>
          <a:endParaRPr lang="en-US"/>
        </a:p>
      </dgm:t>
    </dgm:pt>
    <dgm:pt modelId="{8A5C883C-F426-BE4A-A5AE-9D018AF3252E}" type="parTrans" cxnId="{CB81E593-3B94-0B4C-B65F-9572631CCD65}">
      <dgm:prSet/>
      <dgm:spPr/>
      <dgm:t>
        <a:bodyPr/>
        <a:lstStyle/>
        <a:p>
          <a:endParaRPr lang="en-US"/>
        </a:p>
      </dgm:t>
    </dgm:pt>
    <dgm:pt modelId="{3909F838-459E-AD43-A309-BAAD710B91A3}" type="pres">
      <dgm:prSet presAssocID="{B4E6523A-98D4-CD4D-84FD-1F4700437FC8}" presName="CompostProcess" presStyleCnt="0">
        <dgm:presLayoutVars>
          <dgm:dir/>
          <dgm:resizeHandles val="exact"/>
        </dgm:presLayoutVars>
      </dgm:prSet>
      <dgm:spPr/>
      <dgm:t>
        <a:bodyPr/>
        <a:lstStyle/>
        <a:p>
          <a:endParaRPr lang="en-US"/>
        </a:p>
      </dgm:t>
    </dgm:pt>
    <dgm:pt modelId="{C9DF1A73-E107-EA4F-ADC7-8A13108657F3}" type="pres">
      <dgm:prSet presAssocID="{B4E6523A-98D4-CD4D-84FD-1F4700437FC8}" presName="arrow" presStyleLbl="bgShp" presStyleIdx="0" presStyleCnt="1"/>
      <dgm:spPr/>
      <dgm:t>
        <a:bodyPr/>
        <a:lstStyle/>
        <a:p>
          <a:endParaRPr lang="en-US"/>
        </a:p>
      </dgm:t>
    </dgm:pt>
    <dgm:pt modelId="{EB71F826-5D85-C142-9DE4-5AC2BC1B3E04}" type="pres">
      <dgm:prSet presAssocID="{B4E6523A-98D4-CD4D-84FD-1F4700437FC8}" presName="linearProcess" presStyleCnt="0"/>
      <dgm:spPr/>
      <dgm:t>
        <a:bodyPr/>
        <a:lstStyle/>
        <a:p>
          <a:endParaRPr lang="en-US"/>
        </a:p>
      </dgm:t>
    </dgm:pt>
    <dgm:pt modelId="{F735A584-636A-A640-AC24-5464AFBD1277}" type="pres">
      <dgm:prSet presAssocID="{93E1D18B-0006-5047-8624-3D46434467E0}" presName="textNode" presStyleLbl="node1" presStyleIdx="0" presStyleCnt="6">
        <dgm:presLayoutVars>
          <dgm:bulletEnabled val="1"/>
        </dgm:presLayoutVars>
      </dgm:prSet>
      <dgm:spPr/>
      <dgm:t>
        <a:bodyPr/>
        <a:lstStyle/>
        <a:p>
          <a:endParaRPr lang="en-US"/>
        </a:p>
      </dgm:t>
    </dgm:pt>
    <dgm:pt modelId="{CA8580D3-128A-FD4B-9F87-32A13995AC54}" type="pres">
      <dgm:prSet presAssocID="{53AD7881-DB4B-1A4D-AD0A-87CD8D3608DB}" presName="sibTrans" presStyleCnt="0"/>
      <dgm:spPr/>
      <dgm:t>
        <a:bodyPr/>
        <a:lstStyle/>
        <a:p>
          <a:endParaRPr lang="en-US"/>
        </a:p>
      </dgm:t>
    </dgm:pt>
    <dgm:pt modelId="{7CC3AA20-4ABC-7E4F-9094-C2F7E9447F9E}" type="pres">
      <dgm:prSet presAssocID="{0849A64D-62C5-CF4E-A696-EA10FD2E41C7}" presName="textNode" presStyleLbl="node1" presStyleIdx="1" presStyleCnt="6">
        <dgm:presLayoutVars>
          <dgm:bulletEnabled val="1"/>
        </dgm:presLayoutVars>
      </dgm:prSet>
      <dgm:spPr/>
      <dgm:t>
        <a:bodyPr/>
        <a:lstStyle/>
        <a:p>
          <a:endParaRPr lang="en-US"/>
        </a:p>
      </dgm:t>
    </dgm:pt>
    <dgm:pt modelId="{59AA5446-3F16-EB4F-B738-34A3D6E7C4D6}" type="pres">
      <dgm:prSet presAssocID="{D7232F93-64AE-DF44-8AB9-3D49B45E4B2E}" presName="sibTrans" presStyleCnt="0"/>
      <dgm:spPr/>
      <dgm:t>
        <a:bodyPr/>
        <a:lstStyle/>
        <a:p>
          <a:endParaRPr lang="en-US"/>
        </a:p>
      </dgm:t>
    </dgm:pt>
    <dgm:pt modelId="{AE4C281B-7FF6-1B42-9F48-B296A0BC2B5B}" type="pres">
      <dgm:prSet presAssocID="{F1DC7EC2-EACD-B440-9EB4-25E85BD43EEC}" presName="textNode" presStyleLbl="node1" presStyleIdx="2" presStyleCnt="6">
        <dgm:presLayoutVars>
          <dgm:bulletEnabled val="1"/>
        </dgm:presLayoutVars>
      </dgm:prSet>
      <dgm:spPr/>
      <dgm:t>
        <a:bodyPr/>
        <a:lstStyle/>
        <a:p>
          <a:endParaRPr lang="en-US"/>
        </a:p>
      </dgm:t>
    </dgm:pt>
    <dgm:pt modelId="{4F3257A7-9F0F-2749-9962-921B33A6AF53}" type="pres">
      <dgm:prSet presAssocID="{20AB2A8F-B667-A043-B717-D947D4DFBE42}" presName="sibTrans" presStyleCnt="0"/>
      <dgm:spPr/>
      <dgm:t>
        <a:bodyPr/>
        <a:lstStyle/>
        <a:p>
          <a:endParaRPr lang="en-US"/>
        </a:p>
      </dgm:t>
    </dgm:pt>
    <dgm:pt modelId="{50DE0EDA-161E-7647-8699-92417BA2E459}" type="pres">
      <dgm:prSet presAssocID="{691EC104-DA40-CE46-8140-26FE972052AC}" presName="textNode" presStyleLbl="node1" presStyleIdx="3" presStyleCnt="6" custScaleX="114915">
        <dgm:presLayoutVars>
          <dgm:bulletEnabled val="1"/>
        </dgm:presLayoutVars>
      </dgm:prSet>
      <dgm:spPr/>
      <dgm:t>
        <a:bodyPr/>
        <a:lstStyle/>
        <a:p>
          <a:endParaRPr lang="en-US"/>
        </a:p>
      </dgm:t>
    </dgm:pt>
    <dgm:pt modelId="{3F968615-428B-E646-811B-36CAA246CC04}" type="pres">
      <dgm:prSet presAssocID="{9157F270-FED1-A040-BAD5-D1657F4398C8}" presName="sibTrans" presStyleCnt="0"/>
      <dgm:spPr/>
      <dgm:t>
        <a:bodyPr/>
        <a:lstStyle/>
        <a:p>
          <a:endParaRPr lang="en-US"/>
        </a:p>
      </dgm:t>
    </dgm:pt>
    <dgm:pt modelId="{0596623D-3504-744C-B188-F2A60B3E5FEF}" type="pres">
      <dgm:prSet presAssocID="{FA38AA41-01CF-5141-BC47-E361421B44FB}" presName="textNode" presStyleLbl="node1" presStyleIdx="4" presStyleCnt="6">
        <dgm:presLayoutVars>
          <dgm:bulletEnabled val="1"/>
        </dgm:presLayoutVars>
      </dgm:prSet>
      <dgm:spPr/>
      <dgm:t>
        <a:bodyPr/>
        <a:lstStyle/>
        <a:p>
          <a:endParaRPr lang="en-US"/>
        </a:p>
      </dgm:t>
    </dgm:pt>
    <dgm:pt modelId="{FC067A15-09C2-8744-8B6C-C13435D6B985}" type="pres">
      <dgm:prSet presAssocID="{5A1DF6AF-120F-CD4B-9BF2-E41654BD7775}" presName="sibTrans" presStyleCnt="0"/>
      <dgm:spPr/>
      <dgm:t>
        <a:bodyPr/>
        <a:lstStyle/>
        <a:p>
          <a:endParaRPr lang="en-US"/>
        </a:p>
      </dgm:t>
    </dgm:pt>
    <dgm:pt modelId="{7C83517C-0339-4B48-A8FB-FF62015E2F91}" type="pres">
      <dgm:prSet presAssocID="{075CF4F3-6F22-244E-AE3D-95AE61A7168A}" presName="textNode" presStyleLbl="node1" presStyleIdx="5" presStyleCnt="6" custScaleX="137987" custScaleY="70359">
        <dgm:presLayoutVars>
          <dgm:bulletEnabled val="1"/>
        </dgm:presLayoutVars>
      </dgm:prSet>
      <dgm:spPr/>
      <dgm:t>
        <a:bodyPr/>
        <a:lstStyle/>
        <a:p>
          <a:endParaRPr lang="en-US"/>
        </a:p>
      </dgm:t>
    </dgm:pt>
  </dgm:ptLst>
  <dgm:cxnLst>
    <dgm:cxn modelId="{CB81E593-3B94-0B4C-B65F-9572631CCD65}" srcId="{B4E6523A-98D4-CD4D-84FD-1F4700437FC8}" destId="{075CF4F3-6F22-244E-AE3D-95AE61A7168A}" srcOrd="5" destOrd="0" parTransId="{8A5C883C-F426-BE4A-A5AE-9D018AF3252E}" sibTransId="{752B3512-CA85-C942-A3B5-67666F85D2ED}"/>
    <dgm:cxn modelId="{7A48812E-9349-CF43-A942-A05A24E27ABE}" type="presOf" srcId="{0849A64D-62C5-CF4E-A696-EA10FD2E41C7}" destId="{7CC3AA20-4ABC-7E4F-9094-C2F7E9447F9E}" srcOrd="0" destOrd="0" presId="urn:microsoft.com/office/officeart/2005/8/layout/hProcess9"/>
    <dgm:cxn modelId="{93887638-DDA0-5144-9F47-1FA5230F5ABF}" srcId="{B4E6523A-98D4-CD4D-84FD-1F4700437FC8}" destId="{F1DC7EC2-EACD-B440-9EB4-25E85BD43EEC}" srcOrd="2" destOrd="0" parTransId="{B1675E22-CF88-2947-8FB0-F97EE0029D96}" sibTransId="{20AB2A8F-B667-A043-B717-D947D4DFBE42}"/>
    <dgm:cxn modelId="{F744C707-71BD-CE41-A292-0C77B768EE5D}" srcId="{691EC104-DA40-CE46-8140-26FE972052AC}" destId="{3554381F-DFB0-2740-BB9A-EA413D540DC7}" srcOrd="0" destOrd="0" parTransId="{8804FA48-B7DE-C24D-A163-32ED7EB48DF7}" sibTransId="{265714B4-1E0F-B44C-8D75-7DA42172ED2B}"/>
    <dgm:cxn modelId="{D0B7E4F2-C89B-FE47-B36C-20F40EED7141}" srcId="{B4E6523A-98D4-CD4D-84FD-1F4700437FC8}" destId="{FA38AA41-01CF-5141-BC47-E361421B44FB}" srcOrd="4" destOrd="0" parTransId="{B10371BC-4806-3946-97A9-45021B1104D1}" sibTransId="{5A1DF6AF-120F-CD4B-9BF2-E41654BD7775}"/>
    <dgm:cxn modelId="{25F2A5ED-F366-6543-A362-123815DAC919}" type="presOf" srcId="{F1DC7EC2-EACD-B440-9EB4-25E85BD43EEC}" destId="{AE4C281B-7FF6-1B42-9F48-B296A0BC2B5B}" srcOrd="0" destOrd="0" presId="urn:microsoft.com/office/officeart/2005/8/layout/hProcess9"/>
    <dgm:cxn modelId="{294C10A3-4A8C-D249-8ED4-6EE77B398D11}" type="presOf" srcId="{FA38AA41-01CF-5141-BC47-E361421B44FB}" destId="{0596623D-3504-744C-B188-F2A60B3E5FEF}" srcOrd="0" destOrd="0" presId="urn:microsoft.com/office/officeart/2005/8/layout/hProcess9"/>
    <dgm:cxn modelId="{5161C8A7-75BC-4148-8777-7A612B292915}" type="presOf" srcId="{93E1D18B-0006-5047-8624-3D46434467E0}" destId="{F735A584-636A-A640-AC24-5464AFBD1277}" srcOrd="0" destOrd="0" presId="urn:microsoft.com/office/officeart/2005/8/layout/hProcess9"/>
    <dgm:cxn modelId="{D200477F-4D8F-ED42-A425-1E8FCC084CAD}" srcId="{B4E6523A-98D4-CD4D-84FD-1F4700437FC8}" destId="{691EC104-DA40-CE46-8140-26FE972052AC}" srcOrd="3" destOrd="0" parTransId="{5962EBA7-4C9F-2846-A60F-CDC84BA074D1}" sibTransId="{9157F270-FED1-A040-BAD5-D1657F4398C8}"/>
    <dgm:cxn modelId="{2F99E31D-1BFA-CE4E-BA9C-F51C778981C5}" type="presOf" srcId="{691EC104-DA40-CE46-8140-26FE972052AC}" destId="{50DE0EDA-161E-7647-8699-92417BA2E459}" srcOrd="0" destOrd="0" presId="urn:microsoft.com/office/officeart/2005/8/layout/hProcess9"/>
    <dgm:cxn modelId="{D968AB10-4480-C948-ADCF-30D6137F5C4C}" type="presOf" srcId="{B4E6523A-98D4-CD4D-84FD-1F4700437FC8}" destId="{3909F838-459E-AD43-A309-BAAD710B91A3}" srcOrd="0" destOrd="0" presId="urn:microsoft.com/office/officeart/2005/8/layout/hProcess9"/>
    <dgm:cxn modelId="{56391D78-F5C2-D046-B574-90315588F969}" type="presOf" srcId="{075CF4F3-6F22-244E-AE3D-95AE61A7168A}" destId="{7C83517C-0339-4B48-A8FB-FF62015E2F91}" srcOrd="0" destOrd="0" presId="urn:microsoft.com/office/officeart/2005/8/layout/hProcess9"/>
    <dgm:cxn modelId="{25917E2F-6098-EE4D-8D62-538F1A6F1F9B}" srcId="{B4E6523A-98D4-CD4D-84FD-1F4700437FC8}" destId="{0849A64D-62C5-CF4E-A696-EA10FD2E41C7}" srcOrd="1" destOrd="0" parTransId="{8AE937E5-83CC-3B4D-9FA3-C63922E11AC0}" sibTransId="{D7232F93-64AE-DF44-8AB9-3D49B45E4B2E}"/>
    <dgm:cxn modelId="{B980F5A3-44BD-E043-AC5B-822979659203}" srcId="{B4E6523A-98D4-CD4D-84FD-1F4700437FC8}" destId="{93E1D18B-0006-5047-8624-3D46434467E0}" srcOrd="0" destOrd="0" parTransId="{BB7B3514-0260-4746-8AA8-3853B18013F7}" sibTransId="{53AD7881-DB4B-1A4D-AD0A-87CD8D3608DB}"/>
    <dgm:cxn modelId="{B1CC2B50-7F43-5048-A948-C77479D9A061}" type="presOf" srcId="{3554381F-DFB0-2740-BB9A-EA413D540DC7}" destId="{50DE0EDA-161E-7647-8699-92417BA2E459}" srcOrd="0" destOrd="1" presId="urn:microsoft.com/office/officeart/2005/8/layout/hProcess9"/>
    <dgm:cxn modelId="{61D4CE37-8033-4742-9D17-1BAD919C6128}" type="presParOf" srcId="{3909F838-459E-AD43-A309-BAAD710B91A3}" destId="{C9DF1A73-E107-EA4F-ADC7-8A13108657F3}" srcOrd="0" destOrd="0" presId="urn:microsoft.com/office/officeart/2005/8/layout/hProcess9"/>
    <dgm:cxn modelId="{66ACBB02-80C0-8942-80CC-F09E73AE59B0}" type="presParOf" srcId="{3909F838-459E-AD43-A309-BAAD710B91A3}" destId="{EB71F826-5D85-C142-9DE4-5AC2BC1B3E04}" srcOrd="1" destOrd="0" presId="urn:microsoft.com/office/officeart/2005/8/layout/hProcess9"/>
    <dgm:cxn modelId="{EF8CBF3B-C958-8C44-9C3A-01259100D399}" type="presParOf" srcId="{EB71F826-5D85-C142-9DE4-5AC2BC1B3E04}" destId="{F735A584-636A-A640-AC24-5464AFBD1277}" srcOrd="0" destOrd="0" presId="urn:microsoft.com/office/officeart/2005/8/layout/hProcess9"/>
    <dgm:cxn modelId="{BF9E2A21-97D5-8B43-9454-2F79BC70DB4A}" type="presParOf" srcId="{EB71F826-5D85-C142-9DE4-5AC2BC1B3E04}" destId="{CA8580D3-128A-FD4B-9F87-32A13995AC54}" srcOrd="1" destOrd="0" presId="urn:microsoft.com/office/officeart/2005/8/layout/hProcess9"/>
    <dgm:cxn modelId="{05CB8E03-1E79-8A4A-941C-6681AB5F3474}" type="presParOf" srcId="{EB71F826-5D85-C142-9DE4-5AC2BC1B3E04}" destId="{7CC3AA20-4ABC-7E4F-9094-C2F7E9447F9E}" srcOrd="2" destOrd="0" presId="urn:microsoft.com/office/officeart/2005/8/layout/hProcess9"/>
    <dgm:cxn modelId="{A708159F-6845-2541-8D9B-898D7BED84DB}" type="presParOf" srcId="{EB71F826-5D85-C142-9DE4-5AC2BC1B3E04}" destId="{59AA5446-3F16-EB4F-B738-34A3D6E7C4D6}" srcOrd="3" destOrd="0" presId="urn:microsoft.com/office/officeart/2005/8/layout/hProcess9"/>
    <dgm:cxn modelId="{1DD57602-84F0-C64D-8315-E9C0B24286D1}" type="presParOf" srcId="{EB71F826-5D85-C142-9DE4-5AC2BC1B3E04}" destId="{AE4C281B-7FF6-1B42-9F48-B296A0BC2B5B}" srcOrd="4" destOrd="0" presId="urn:microsoft.com/office/officeart/2005/8/layout/hProcess9"/>
    <dgm:cxn modelId="{16E729A5-7FD6-8449-AB1E-8B709F9614BE}" type="presParOf" srcId="{EB71F826-5D85-C142-9DE4-5AC2BC1B3E04}" destId="{4F3257A7-9F0F-2749-9962-921B33A6AF53}" srcOrd="5" destOrd="0" presId="urn:microsoft.com/office/officeart/2005/8/layout/hProcess9"/>
    <dgm:cxn modelId="{6378A60B-C292-984A-957D-A20BCE05F200}" type="presParOf" srcId="{EB71F826-5D85-C142-9DE4-5AC2BC1B3E04}" destId="{50DE0EDA-161E-7647-8699-92417BA2E459}" srcOrd="6" destOrd="0" presId="urn:microsoft.com/office/officeart/2005/8/layout/hProcess9"/>
    <dgm:cxn modelId="{F34F936E-E3F4-8B4C-B4FE-4E2C55D1679C}" type="presParOf" srcId="{EB71F826-5D85-C142-9DE4-5AC2BC1B3E04}" destId="{3F968615-428B-E646-811B-36CAA246CC04}" srcOrd="7" destOrd="0" presId="urn:microsoft.com/office/officeart/2005/8/layout/hProcess9"/>
    <dgm:cxn modelId="{E3D7970D-48D0-0D4E-A71D-0B9367C5AAFB}" type="presParOf" srcId="{EB71F826-5D85-C142-9DE4-5AC2BC1B3E04}" destId="{0596623D-3504-744C-B188-F2A60B3E5FEF}" srcOrd="8" destOrd="0" presId="urn:microsoft.com/office/officeart/2005/8/layout/hProcess9"/>
    <dgm:cxn modelId="{3F207FE8-286D-F14C-B5B2-F951111E7DFE}" type="presParOf" srcId="{EB71F826-5D85-C142-9DE4-5AC2BC1B3E04}" destId="{FC067A15-09C2-8744-8B6C-C13435D6B985}" srcOrd="9" destOrd="0" presId="urn:microsoft.com/office/officeart/2005/8/layout/hProcess9"/>
    <dgm:cxn modelId="{9BAF0F6C-D965-BA44-AE0D-D05DF86141A4}" type="presParOf" srcId="{EB71F826-5D85-C142-9DE4-5AC2BC1B3E04}" destId="{7C83517C-0339-4B48-A8FB-FF62015E2F91}"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E6523A-98D4-CD4D-84FD-1F4700437FC8}" type="doc">
      <dgm:prSet loTypeId="urn:microsoft.com/office/officeart/2005/8/layout/hProcess9" loCatId="" qsTypeId="urn:microsoft.com/office/officeart/2005/8/quickstyle/simple1" qsCatId="simple" csTypeId="urn:microsoft.com/office/officeart/2005/8/colors/accent5_4" csCatId="accent5" phldr="1"/>
      <dgm:spPr/>
      <dgm:t>
        <a:bodyPr/>
        <a:lstStyle/>
        <a:p>
          <a:endParaRPr lang="en-US"/>
        </a:p>
      </dgm:t>
    </dgm:pt>
    <dgm:pt modelId="{93E1D18B-0006-5047-8624-3D46434467E0}">
      <dgm:prSet phldrT="[Text]" custT="1"/>
      <dgm:spPr/>
      <dgm:t>
        <a:bodyPr/>
        <a:lstStyle/>
        <a:p>
          <a:r>
            <a:rPr lang="en-US" sz="1200" dirty="0" smtClean="0"/>
            <a:t>EMAIL REQUEST Received</a:t>
          </a:r>
          <a:endParaRPr lang="en-US" sz="1200" dirty="0"/>
        </a:p>
      </dgm:t>
    </dgm:pt>
    <dgm:pt modelId="{BB7B3514-0260-4746-8AA8-3853B18013F7}" type="parTrans" cxnId="{B980F5A3-44BD-E043-AC5B-822979659203}">
      <dgm:prSet/>
      <dgm:spPr/>
      <dgm:t>
        <a:bodyPr/>
        <a:lstStyle/>
        <a:p>
          <a:endParaRPr lang="en-US"/>
        </a:p>
      </dgm:t>
    </dgm:pt>
    <dgm:pt modelId="{53AD7881-DB4B-1A4D-AD0A-87CD8D3608DB}" type="sibTrans" cxnId="{B980F5A3-44BD-E043-AC5B-822979659203}">
      <dgm:prSet/>
      <dgm:spPr/>
      <dgm:t>
        <a:bodyPr/>
        <a:lstStyle/>
        <a:p>
          <a:endParaRPr lang="en-US"/>
        </a:p>
      </dgm:t>
    </dgm:pt>
    <dgm:pt modelId="{0849A64D-62C5-CF4E-A696-EA10FD2E41C7}">
      <dgm:prSet phldrT="[Text]" custT="1"/>
      <dgm:spPr/>
      <dgm:t>
        <a:bodyPr/>
        <a:lstStyle/>
        <a:p>
          <a:r>
            <a:rPr lang="en-US" sz="1200" dirty="0" smtClean="0"/>
            <a:t>AccMedia Coordinator preps file</a:t>
          </a:r>
          <a:endParaRPr lang="en-US" sz="1200" dirty="0"/>
        </a:p>
      </dgm:t>
    </dgm:pt>
    <dgm:pt modelId="{8AE937E5-83CC-3B4D-9FA3-C63922E11AC0}" type="parTrans" cxnId="{25917E2F-6098-EE4D-8D62-538F1A6F1F9B}">
      <dgm:prSet/>
      <dgm:spPr/>
      <dgm:t>
        <a:bodyPr/>
        <a:lstStyle/>
        <a:p>
          <a:endParaRPr lang="en-US"/>
        </a:p>
      </dgm:t>
    </dgm:pt>
    <dgm:pt modelId="{D7232F93-64AE-DF44-8AB9-3D49B45E4B2E}" type="sibTrans" cxnId="{25917E2F-6098-EE4D-8D62-538F1A6F1F9B}">
      <dgm:prSet/>
      <dgm:spPr/>
      <dgm:t>
        <a:bodyPr/>
        <a:lstStyle/>
        <a:p>
          <a:endParaRPr lang="en-US"/>
        </a:p>
      </dgm:t>
    </dgm:pt>
    <dgm:pt modelId="{F1DC7EC2-EACD-B440-9EB4-25E85BD43EEC}">
      <dgm:prSet phldrT="[Text]" custT="1">
        <dgm:style>
          <a:lnRef idx="2">
            <a:schemeClr val="dk1"/>
          </a:lnRef>
          <a:fillRef idx="1">
            <a:schemeClr val="lt1"/>
          </a:fillRef>
          <a:effectRef idx="0">
            <a:schemeClr val="dk1"/>
          </a:effectRef>
          <a:fontRef idx="minor">
            <a:schemeClr val="dk1"/>
          </a:fontRef>
        </dgm:style>
      </dgm:prSet>
      <dgm:spPr/>
      <dgm:t>
        <a:bodyPr/>
        <a:lstStyle/>
        <a:p>
          <a:pPr algn="ctr"/>
          <a:r>
            <a:rPr lang="en-US" sz="1200" b="1" dirty="0" smtClean="0"/>
            <a:t>Download file from YouTube/ 3</a:t>
          </a:r>
          <a:r>
            <a:rPr lang="en-US" sz="1200" b="1" baseline="30000" dirty="0" smtClean="0"/>
            <a:t>rd</a:t>
          </a:r>
          <a:r>
            <a:rPr lang="en-US" sz="1200" b="1" dirty="0" smtClean="0"/>
            <a:t>-party Website </a:t>
          </a:r>
        </a:p>
        <a:p>
          <a:pPr algn="ctr"/>
          <a:r>
            <a:rPr lang="en-US" sz="1200" b="1" dirty="0" smtClean="0"/>
            <a:t>and/or </a:t>
          </a:r>
        </a:p>
        <a:p>
          <a:pPr algn="ctr"/>
          <a:r>
            <a:rPr lang="en-US" sz="1200" b="1" dirty="0" smtClean="0"/>
            <a:t>Push videos from Kaltura to vendor site</a:t>
          </a:r>
          <a:endParaRPr lang="en-US" sz="1200" b="1" dirty="0"/>
        </a:p>
      </dgm:t>
    </dgm:pt>
    <dgm:pt modelId="{B1675E22-CF88-2947-8FB0-F97EE0029D96}" type="parTrans" cxnId="{93887638-DDA0-5144-9F47-1FA5230F5ABF}">
      <dgm:prSet/>
      <dgm:spPr/>
      <dgm:t>
        <a:bodyPr/>
        <a:lstStyle/>
        <a:p>
          <a:endParaRPr lang="en-US"/>
        </a:p>
      </dgm:t>
    </dgm:pt>
    <dgm:pt modelId="{20AB2A8F-B667-A043-B717-D947D4DFBE42}" type="sibTrans" cxnId="{93887638-DDA0-5144-9F47-1FA5230F5ABF}">
      <dgm:prSet/>
      <dgm:spPr/>
      <dgm:t>
        <a:bodyPr/>
        <a:lstStyle/>
        <a:p>
          <a:endParaRPr lang="en-US"/>
        </a:p>
      </dgm:t>
    </dgm:pt>
    <dgm:pt modelId="{FA38AA41-01CF-5141-BC47-E361421B44FB}">
      <dgm:prSet custT="1">
        <dgm:style>
          <a:lnRef idx="2">
            <a:schemeClr val="dk1"/>
          </a:lnRef>
          <a:fillRef idx="1">
            <a:schemeClr val="lt1"/>
          </a:fillRef>
          <a:effectRef idx="0">
            <a:schemeClr val="dk1"/>
          </a:effectRef>
          <a:fontRef idx="minor">
            <a:schemeClr val="dk1"/>
          </a:fontRef>
        </dgm:style>
      </dgm:prSet>
      <dgm:spPr/>
      <dgm:t>
        <a:bodyPr/>
        <a:lstStyle/>
        <a:p>
          <a:r>
            <a:rPr lang="en-US" sz="1200" b="1" dirty="0" smtClean="0"/>
            <a:t>Send YouTube links to faculty/staff </a:t>
          </a:r>
        </a:p>
        <a:p>
          <a:r>
            <a:rPr lang="en-US" sz="1200" b="1" dirty="0" smtClean="0"/>
            <a:t>and/or </a:t>
          </a:r>
        </a:p>
        <a:p>
          <a:r>
            <a:rPr lang="en-US" sz="1200" b="1" dirty="0" smtClean="0"/>
            <a:t>Push video from Kaltura to faculty Bb site</a:t>
          </a:r>
          <a:endParaRPr lang="en-US" sz="1200" b="1" dirty="0"/>
        </a:p>
      </dgm:t>
    </dgm:pt>
    <dgm:pt modelId="{B10371BC-4806-3946-97A9-45021B1104D1}" type="parTrans" cxnId="{D0B7E4F2-C89B-FE47-B36C-20F40EED7141}">
      <dgm:prSet/>
      <dgm:spPr/>
      <dgm:t>
        <a:bodyPr/>
        <a:lstStyle/>
        <a:p>
          <a:endParaRPr lang="en-US"/>
        </a:p>
      </dgm:t>
    </dgm:pt>
    <dgm:pt modelId="{5A1DF6AF-120F-CD4B-9BF2-E41654BD7775}" type="sibTrans" cxnId="{D0B7E4F2-C89B-FE47-B36C-20F40EED7141}">
      <dgm:prSet/>
      <dgm:spPr/>
      <dgm:t>
        <a:bodyPr/>
        <a:lstStyle/>
        <a:p>
          <a:endParaRPr lang="en-US"/>
        </a:p>
      </dgm:t>
    </dgm:pt>
    <dgm:pt modelId="{BD33F276-A116-9D4B-A635-3FE827258398}">
      <dgm:prSet custT="1"/>
      <dgm:spPr>
        <a:blipFill rotWithShape="0">
          <a:blip xmlns:r="http://schemas.openxmlformats.org/officeDocument/2006/relationships" r:embed="rId1"/>
          <a:stretch>
            <a:fillRect/>
          </a:stretch>
        </a:blipFill>
      </dgm:spPr>
      <dgm:t>
        <a:bodyPr/>
        <a:lstStyle/>
        <a:p>
          <a:endParaRPr lang="en-US" sz="1200" b="1" dirty="0"/>
        </a:p>
      </dgm:t>
    </dgm:pt>
    <dgm:pt modelId="{A7088370-EC86-834C-89AE-2BD9E4993E22}" type="parTrans" cxnId="{A48D8C0F-2C03-D449-8571-CDD2C26CF965}">
      <dgm:prSet/>
      <dgm:spPr/>
      <dgm:t>
        <a:bodyPr/>
        <a:lstStyle/>
        <a:p>
          <a:endParaRPr lang="en-US"/>
        </a:p>
      </dgm:t>
    </dgm:pt>
    <dgm:pt modelId="{C27B7BA5-40FA-3F44-BA1A-723F60FCB5E1}" type="sibTrans" cxnId="{A48D8C0F-2C03-D449-8571-CDD2C26CF965}">
      <dgm:prSet/>
      <dgm:spPr/>
      <dgm:t>
        <a:bodyPr/>
        <a:lstStyle/>
        <a:p>
          <a:endParaRPr lang="en-US"/>
        </a:p>
      </dgm:t>
    </dgm:pt>
    <dgm:pt modelId="{BCF02C0C-5ADD-E94F-B4BD-4A97EF5C8618}" type="pres">
      <dgm:prSet presAssocID="{B4E6523A-98D4-CD4D-84FD-1F4700437FC8}" presName="CompostProcess" presStyleCnt="0">
        <dgm:presLayoutVars>
          <dgm:dir/>
          <dgm:resizeHandles val="exact"/>
        </dgm:presLayoutVars>
      </dgm:prSet>
      <dgm:spPr/>
      <dgm:t>
        <a:bodyPr/>
        <a:lstStyle/>
        <a:p>
          <a:endParaRPr lang="en-US"/>
        </a:p>
      </dgm:t>
    </dgm:pt>
    <dgm:pt modelId="{8CDEE353-77AE-0D4A-ABBE-269B6B81C32C}" type="pres">
      <dgm:prSet presAssocID="{B4E6523A-98D4-CD4D-84FD-1F4700437FC8}" presName="arrow" presStyleLbl="bgShp" presStyleIdx="0" presStyleCnt="1"/>
      <dgm:spPr/>
      <dgm:t>
        <a:bodyPr/>
        <a:lstStyle/>
        <a:p>
          <a:endParaRPr lang="en-US"/>
        </a:p>
      </dgm:t>
    </dgm:pt>
    <dgm:pt modelId="{2B6C9B9D-D3BB-BB46-8324-757AB1D413B9}" type="pres">
      <dgm:prSet presAssocID="{B4E6523A-98D4-CD4D-84FD-1F4700437FC8}" presName="linearProcess" presStyleCnt="0"/>
      <dgm:spPr/>
      <dgm:t>
        <a:bodyPr/>
        <a:lstStyle/>
        <a:p>
          <a:endParaRPr lang="en-US"/>
        </a:p>
      </dgm:t>
    </dgm:pt>
    <dgm:pt modelId="{72921910-4831-6F49-999D-597E2F58EB19}" type="pres">
      <dgm:prSet presAssocID="{93E1D18B-0006-5047-8624-3D46434467E0}" presName="textNode" presStyleLbl="node1" presStyleIdx="0" presStyleCnt="5">
        <dgm:presLayoutVars>
          <dgm:bulletEnabled val="1"/>
        </dgm:presLayoutVars>
      </dgm:prSet>
      <dgm:spPr/>
      <dgm:t>
        <a:bodyPr/>
        <a:lstStyle/>
        <a:p>
          <a:endParaRPr lang="en-US"/>
        </a:p>
      </dgm:t>
    </dgm:pt>
    <dgm:pt modelId="{C0220BF4-6AD5-B942-853A-2B537030E245}" type="pres">
      <dgm:prSet presAssocID="{53AD7881-DB4B-1A4D-AD0A-87CD8D3608DB}" presName="sibTrans" presStyleCnt="0"/>
      <dgm:spPr/>
      <dgm:t>
        <a:bodyPr/>
        <a:lstStyle/>
        <a:p>
          <a:endParaRPr lang="en-US"/>
        </a:p>
      </dgm:t>
    </dgm:pt>
    <dgm:pt modelId="{E27EA650-DB58-BF4F-AC60-99F543AECE44}" type="pres">
      <dgm:prSet presAssocID="{0849A64D-62C5-CF4E-A696-EA10FD2E41C7}" presName="textNode" presStyleLbl="node1" presStyleIdx="1" presStyleCnt="5" custScaleX="122073">
        <dgm:presLayoutVars>
          <dgm:bulletEnabled val="1"/>
        </dgm:presLayoutVars>
      </dgm:prSet>
      <dgm:spPr/>
      <dgm:t>
        <a:bodyPr/>
        <a:lstStyle/>
        <a:p>
          <a:endParaRPr lang="en-US"/>
        </a:p>
      </dgm:t>
    </dgm:pt>
    <dgm:pt modelId="{2FD1E95F-C077-D442-A07D-230D6C0E346A}" type="pres">
      <dgm:prSet presAssocID="{D7232F93-64AE-DF44-8AB9-3D49B45E4B2E}" presName="sibTrans" presStyleCnt="0"/>
      <dgm:spPr/>
      <dgm:t>
        <a:bodyPr/>
        <a:lstStyle/>
        <a:p>
          <a:endParaRPr lang="en-US"/>
        </a:p>
      </dgm:t>
    </dgm:pt>
    <dgm:pt modelId="{A959278A-3ED1-0549-9D3E-877668C48686}" type="pres">
      <dgm:prSet presAssocID="{F1DC7EC2-EACD-B440-9EB4-25E85BD43EEC}" presName="textNode" presStyleLbl="node1" presStyleIdx="2" presStyleCnt="5" custScaleX="121055">
        <dgm:presLayoutVars>
          <dgm:bulletEnabled val="1"/>
        </dgm:presLayoutVars>
      </dgm:prSet>
      <dgm:spPr/>
      <dgm:t>
        <a:bodyPr/>
        <a:lstStyle/>
        <a:p>
          <a:endParaRPr lang="en-US"/>
        </a:p>
      </dgm:t>
    </dgm:pt>
    <dgm:pt modelId="{1D0DDF6D-BF34-6845-B5C8-7E0469DD365D}" type="pres">
      <dgm:prSet presAssocID="{20AB2A8F-B667-A043-B717-D947D4DFBE42}" presName="sibTrans" presStyleCnt="0"/>
      <dgm:spPr/>
      <dgm:t>
        <a:bodyPr/>
        <a:lstStyle/>
        <a:p>
          <a:endParaRPr lang="en-US"/>
        </a:p>
      </dgm:t>
    </dgm:pt>
    <dgm:pt modelId="{8F0061B3-BF7B-2A42-B2C0-CBEB945394C0}" type="pres">
      <dgm:prSet presAssocID="{FA38AA41-01CF-5141-BC47-E361421B44FB}" presName="textNode" presStyleLbl="node1" presStyleIdx="3" presStyleCnt="5" custScaleX="150303">
        <dgm:presLayoutVars>
          <dgm:bulletEnabled val="1"/>
        </dgm:presLayoutVars>
      </dgm:prSet>
      <dgm:spPr/>
      <dgm:t>
        <a:bodyPr/>
        <a:lstStyle/>
        <a:p>
          <a:endParaRPr lang="en-US"/>
        </a:p>
      </dgm:t>
    </dgm:pt>
    <dgm:pt modelId="{4F32EFE5-1F1D-B043-8DA2-ADF5CC69C4B8}" type="pres">
      <dgm:prSet presAssocID="{5A1DF6AF-120F-CD4B-9BF2-E41654BD7775}" presName="sibTrans" presStyleCnt="0"/>
      <dgm:spPr/>
      <dgm:t>
        <a:bodyPr/>
        <a:lstStyle/>
        <a:p>
          <a:endParaRPr lang="en-US"/>
        </a:p>
      </dgm:t>
    </dgm:pt>
    <dgm:pt modelId="{A5034683-6332-CD4B-9FF6-68A58BBD40B0}" type="pres">
      <dgm:prSet presAssocID="{BD33F276-A116-9D4B-A635-3FE827258398}" presName="textNode" presStyleLbl="node1" presStyleIdx="4" presStyleCnt="5" custScaleX="163600" custScaleY="82335">
        <dgm:presLayoutVars>
          <dgm:bulletEnabled val="1"/>
        </dgm:presLayoutVars>
      </dgm:prSet>
      <dgm:spPr/>
      <dgm:t>
        <a:bodyPr/>
        <a:lstStyle/>
        <a:p>
          <a:endParaRPr lang="en-US"/>
        </a:p>
      </dgm:t>
    </dgm:pt>
  </dgm:ptLst>
  <dgm:cxnLst>
    <dgm:cxn modelId="{7F13BA41-48B1-064B-9737-61DEC4C63E3E}" type="presOf" srcId="{93E1D18B-0006-5047-8624-3D46434467E0}" destId="{72921910-4831-6F49-999D-597E2F58EB19}" srcOrd="0" destOrd="0" presId="urn:microsoft.com/office/officeart/2005/8/layout/hProcess9"/>
    <dgm:cxn modelId="{93887638-DDA0-5144-9F47-1FA5230F5ABF}" srcId="{B4E6523A-98D4-CD4D-84FD-1F4700437FC8}" destId="{F1DC7EC2-EACD-B440-9EB4-25E85BD43EEC}" srcOrd="2" destOrd="0" parTransId="{B1675E22-CF88-2947-8FB0-F97EE0029D96}" sibTransId="{20AB2A8F-B667-A043-B717-D947D4DFBE42}"/>
    <dgm:cxn modelId="{52B48F6A-9307-6E40-B3F4-F5F00F42983E}" type="presOf" srcId="{BD33F276-A116-9D4B-A635-3FE827258398}" destId="{A5034683-6332-CD4B-9FF6-68A58BBD40B0}" srcOrd="0" destOrd="0" presId="urn:microsoft.com/office/officeart/2005/8/layout/hProcess9"/>
    <dgm:cxn modelId="{8F1FC000-DA0C-8C44-818A-7C816B57706A}" type="presOf" srcId="{FA38AA41-01CF-5141-BC47-E361421B44FB}" destId="{8F0061B3-BF7B-2A42-B2C0-CBEB945394C0}" srcOrd="0" destOrd="0" presId="urn:microsoft.com/office/officeart/2005/8/layout/hProcess9"/>
    <dgm:cxn modelId="{D0B7E4F2-C89B-FE47-B36C-20F40EED7141}" srcId="{B4E6523A-98D4-CD4D-84FD-1F4700437FC8}" destId="{FA38AA41-01CF-5141-BC47-E361421B44FB}" srcOrd="3" destOrd="0" parTransId="{B10371BC-4806-3946-97A9-45021B1104D1}" sibTransId="{5A1DF6AF-120F-CD4B-9BF2-E41654BD7775}"/>
    <dgm:cxn modelId="{A48D8C0F-2C03-D449-8571-CDD2C26CF965}" srcId="{B4E6523A-98D4-CD4D-84FD-1F4700437FC8}" destId="{BD33F276-A116-9D4B-A635-3FE827258398}" srcOrd="4" destOrd="0" parTransId="{A7088370-EC86-834C-89AE-2BD9E4993E22}" sibTransId="{C27B7BA5-40FA-3F44-BA1A-723F60FCB5E1}"/>
    <dgm:cxn modelId="{00EFCCA4-1A4E-0449-A7C2-3754A98BD93F}" type="presOf" srcId="{B4E6523A-98D4-CD4D-84FD-1F4700437FC8}" destId="{BCF02C0C-5ADD-E94F-B4BD-4A97EF5C8618}" srcOrd="0" destOrd="0" presId="urn:microsoft.com/office/officeart/2005/8/layout/hProcess9"/>
    <dgm:cxn modelId="{8B34885C-0C65-794F-A604-1CA8E675A233}" type="presOf" srcId="{F1DC7EC2-EACD-B440-9EB4-25E85BD43EEC}" destId="{A959278A-3ED1-0549-9D3E-877668C48686}" srcOrd="0" destOrd="0" presId="urn:microsoft.com/office/officeart/2005/8/layout/hProcess9"/>
    <dgm:cxn modelId="{25917E2F-6098-EE4D-8D62-538F1A6F1F9B}" srcId="{B4E6523A-98D4-CD4D-84FD-1F4700437FC8}" destId="{0849A64D-62C5-CF4E-A696-EA10FD2E41C7}" srcOrd="1" destOrd="0" parTransId="{8AE937E5-83CC-3B4D-9FA3-C63922E11AC0}" sibTransId="{D7232F93-64AE-DF44-8AB9-3D49B45E4B2E}"/>
    <dgm:cxn modelId="{3AACD440-FF62-5948-820F-6FC797619E73}" type="presOf" srcId="{0849A64D-62C5-CF4E-A696-EA10FD2E41C7}" destId="{E27EA650-DB58-BF4F-AC60-99F543AECE44}" srcOrd="0" destOrd="0" presId="urn:microsoft.com/office/officeart/2005/8/layout/hProcess9"/>
    <dgm:cxn modelId="{B980F5A3-44BD-E043-AC5B-822979659203}" srcId="{B4E6523A-98D4-CD4D-84FD-1F4700437FC8}" destId="{93E1D18B-0006-5047-8624-3D46434467E0}" srcOrd="0" destOrd="0" parTransId="{BB7B3514-0260-4746-8AA8-3853B18013F7}" sibTransId="{53AD7881-DB4B-1A4D-AD0A-87CD8D3608DB}"/>
    <dgm:cxn modelId="{052B9E42-AC44-7742-9BF0-4E71EE17C163}" type="presParOf" srcId="{BCF02C0C-5ADD-E94F-B4BD-4A97EF5C8618}" destId="{8CDEE353-77AE-0D4A-ABBE-269B6B81C32C}" srcOrd="0" destOrd="0" presId="urn:microsoft.com/office/officeart/2005/8/layout/hProcess9"/>
    <dgm:cxn modelId="{23E504D8-1E9E-FF47-B893-19DFB2428D2D}" type="presParOf" srcId="{BCF02C0C-5ADD-E94F-B4BD-4A97EF5C8618}" destId="{2B6C9B9D-D3BB-BB46-8324-757AB1D413B9}" srcOrd="1" destOrd="0" presId="urn:microsoft.com/office/officeart/2005/8/layout/hProcess9"/>
    <dgm:cxn modelId="{F796AB04-D96F-C944-97F2-3006FF29BA33}" type="presParOf" srcId="{2B6C9B9D-D3BB-BB46-8324-757AB1D413B9}" destId="{72921910-4831-6F49-999D-597E2F58EB19}" srcOrd="0" destOrd="0" presId="urn:microsoft.com/office/officeart/2005/8/layout/hProcess9"/>
    <dgm:cxn modelId="{BFBD3973-CEB6-8745-979E-9F23F40AA1EF}" type="presParOf" srcId="{2B6C9B9D-D3BB-BB46-8324-757AB1D413B9}" destId="{C0220BF4-6AD5-B942-853A-2B537030E245}" srcOrd="1" destOrd="0" presId="urn:microsoft.com/office/officeart/2005/8/layout/hProcess9"/>
    <dgm:cxn modelId="{883F27ED-E914-0246-9C88-A61135D665F0}" type="presParOf" srcId="{2B6C9B9D-D3BB-BB46-8324-757AB1D413B9}" destId="{E27EA650-DB58-BF4F-AC60-99F543AECE44}" srcOrd="2" destOrd="0" presId="urn:microsoft.com/office/officeart/2005/8/layout/hProcess9"/>
    <dgm:cxn modelId="{A216C479-C00C-8145-AF2B-ED51EE850033}" type="presParOf" srcId="{2B6C9B9D-D3BB-BB46-8324-757AB1D413B9}" destId="{2FD1E95F-C077-D442-A07D-230D6C0E346A}" srcOrd="3" destOrd="0" presId="urn:microsoft.com/office/officeart/2005/8/layout/hProcess9"/>
    <dgm:cxn modelId="{806D45F2-FFB8-F149-8B4C-FF62CBD5245E}" type="presParOf" srcId="{2B6C9B9D-D3BB-BB46-8324-757AB1D413B9}" destId="{A959278A-3ED1-0549-9D3E-877668C48686}" srcOrd="4" destOrd="0" presId="urn:microsoft.com/office/officeart/2005/8/layout/hProcess9"/>
    <dgm:cxn modelId="{BC0133F0-894B-3843-9AE2-2CAE442EF9B9}" type="presParOf" srcId="{2B6C9B9D-D3BB-BB46-8324-757AB1D413B9}" destId="{1D0DDF6D-BF34-6845-B5C8-7E0469DD365D}" srcOrd="5" destOrd="0" presId="urn:microsoft.com/office/officeart/2005/8/layout/hProcess9"/>
    <dgm:cxn modelId="{29FB1691-D90A-7649-9570-4A9852AA9558}" type="presParOf" srcId="{2B6C9B9D-D3BB-BB46-8324-757AB1D413B9}" destId="{8F0061B3-BF7B-2A42-B2C0-CBEB945394C0}" srcOrd="6" destOrd="0" presId="urn:microsoft.com/office/officeart/2005/8/layout/hProcess9"/>
    <dgm:cxn modelId="{8D66208B-3283-2049-A381-38A8554E6C3B}" type="presParOf" srcId="{2B6C9B9D-D3BB-BB46-8324-757AB1D413B9}" destId="{4F32EFE5-1F1D-B043-8DA2-ADF5CC69C4B8}" srcOrd="7" destOrd="0" presId="urn:microsoft.com/office/officeart/2005/8/layout/hProcess9"/>
    <dgm:cxn modelId="{B66F89B8-EF1F-CF44-9782-9156EC9F0BF6}" type="presParOf" srcId="{2B6C9B9D-D3BB-BB46-8324-757AB1D413B9}" destId="{A5034683-6332-CD4B-9FF6-68A58BBD40B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0EBAD-A9A7-3C4C-8525-90DFC39FA381}">
      <dsp:nvSpPr>
        <dsp:cNvPr id="0" name=""/>
        <dsp:cNvSpPr/>
      </dsp:nvSpPr>
      <dsp:spPr>
        <a:xfrm>
          <a:off x="1736193" y="2900160"/>
          <a:ext cx="1228336" cy="213182"/>
        </a:xfrm>
        <a:custGeom>
          <a:avLst/>
          <a:gdLst/>
          <a:ahLst/>
          <a:cxnLst/>
          <a:rect l="0" t="0" r="0" b="0"/>
          <a:pathLst>
            <a:path>
              <a:moveTo>
                <a:pt x="0" y="0"/>
              </a:moveTo>
              <a:lnTo>
                <a:pt x="0" y="106591"/>
              </a:lnTo>
              <a:lnTo>
                <a:pt x="1228336" y="106591"/>
              </a:lnTo>
              <a:lnTo>
                <a:pt x="1228336" y="213182"/>
              </a:lnTo>
            </a:path>
          </a:pathLst>
        </a:custGeom>
        <a:noFill/>
        <a:ln w="425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6CEE1-970E-D848-B11A-C41EFBC3026F}">
      <dsp:nvSpPr>
        <dsp:cNvPr id="0" name=""/>
        <dsp:cNvSpPr/>
      </dsp:nvSpPr>
      <dsp:spPr>
        <a:xfrm>
          <a:off x="1330131" y="3620919"/>
          <a:ext cx="152273" cy="466970"/>
        </a:xfrm>
        <a:custGeom>
          <a:avLst/>
          <a:gdLst/>
          <a:ahLst/>
          <a:cxnLst/>
          <a:rect l="0" t="0" r="0" b="0"/>
          <a:pathLst>
            <a:path>
              <a:moveTo>
                <a:pt x="0" y="0"/>
              </a:moveTo>
              <a:lnTo>
                <a:pt x="0" y="466970"/>
              </a:lnTo>
              <a:lnTo>
                <a:pt x="152273" y="466970"/>
              </a:lnTo>
            </a:path>
          </a:pathLst>
        </a:custGeom>
        <a:noFill/>
        <a:ln w="425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C7C500-B614-9245-AF8F-F95823DF8E69}">
      <dsp:nvSpPr>
        <dsp:cNvPr id="0" name=""/>
        <dsp:cNvSpPr/>
      </dsp:nvSpPr>
      <dsp:spPr>
        <a:xfrm>
          <a:off x="1690473" y="2900160"/>
          <a:ext cx="91440" cy="213182"/>
        </a:xfrm>
        <a:custGeom>
          <a:avLst/>
          <a:gdLst/>
          <a:ahLst/>
          <a:cxnLst/>
          <a:rect l="0" t="0" r="0" b="0"/>
          <a:pathLst>
            <a:path>
              <a:moveTo>
                <a:pt x="45720" y="0"/>
              </a:moveTo>
              <a:lnTo>
                <a:pt x="45720" y="213182"/>
              </a:lnTo>
            </a:path>
          </a:pathLst>
        </a:custGeom>
        <a:noFill/>
        <a:ln w="425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A1A86-6098-A242-9CE9-A111AB9670AB}">
      <dsp:nvSpPr>
        <dsp:cNvPr id="0" name=""/>
        <dsp:cNvSpPr/>
      </dsp:nvSpPr>
      <dsp:spPr>
        <a:xfrm>
          <a:off x="101795" y="3620919"/>
          <a:ext cx="152273" cy="466970"/>
        </a:xfrm>
        <a:custGeom>
          <a:avLst/>
          <a:gdLst/>
          <a:ahLst/>
          <a:cxnLst/>
          <a:rect l="0" t="0" r="0" b="0"/>
          <a:pathLst>
            <a:path>
              <a:moveTo>
                <a:pt x="0" y="0"/>
              </a:moveTo>
              <a:lnTo>
                <a:pt x="0" y="466970"/>
              </a:lnTo>
              <a:lnTo>
                <a:pt x="152273" y="466970"/>
              </a:lnTo>
            </a:path>
          </a:pathLst>
        </a:custGeom>
        <a:noFill/>
        <a:ln w="425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10970-B4CF-3B4D-837D-A988427C2C2F}">
      <dsp:nvSpPr>
        <dsp:cNvPr id="0" name=""/>
        <dsp:cNvSpPr/>
      </dsp:nvSpPr>
      <dsp:spPr>
        <a:xfrm>
          <a:off x="507857" y="2900160"/>
          <a:ext cx="1228336" cy="213182"/>
        </a:xfrm>
        <a:custGeom>
          <a:avLst/>
          <a:gdLst/>
          <a:ahLst/>
          <a:cxnLst/>
          <a:rect l="0" t="0" r="0" b="0"/>
          <a:pathLst>
            <a:path>
              <a:moveTo>
                <a:pt x="1228336" y="0"/>
              </a:moveTo>
              <a:lnTo>
                <a:pt x="1228336" y="106591"/>
              </a:lnTo>
              <a:lnTo>
                <a:pt x="0" y="106591"/>
              </a:lnTo>
              <a:lnTo>
                <a:pt x="0" y="213182"/>
              </a:lnTo>
            </a:path>
          </a:pathLst>
        </a:custGeom>
        <a:noFill/>
        <a:ln w="425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AFC1EA-ADB4-904A-95B6-2035AB411126}">
      <dsp:nvSpPr>
        <dsp:cNvPr id="0" name=""/>
        <dsp:cNvSpPr/>
      </dsp:nvSpPr>
      <dsp:spPr>
        <a:xfrm>
          <a:off x="1690473" y="2179400"/>
          <a:ext cx="91440" cy="213182"/>
        </a:xfrm>
        <a:custGeom>
          <a:avLst/>
          <a:gdLst/>
          <a:ahLst/>
          <a:cxnLst/>
          <a:rect l="0" t="0" r="0" b="0"/>
          <a:pathLst>
            <a:path>
              <a:moveTo>
                <a:pt x="45720" y="0"/>
              </a:moveTo>
              <a:lnTo>
                <a:pt x="45720" y="213182"/>
              </a:lnTo>
            </a:path>
          </a:pathLst>
        </a:custGeom>
        <a:noFill/>
        <a:ln w="425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7EA95C-649E-B64D-A61A-164833E9BAC4}">
      <dsp:nvSpPr>
        <dsp:cNvPr id="0" name=""/>
        <dsp:cNvSpPr/>
      </dsp:nvSpPr>
      <dsp:spPr>
        <a:xfrm>
          <a:off x="2451272" y="1458641"/>
          <a:ext cx="1127424" cy="466970"/>
        </a:xfrm>
        <a:custGeom>
          <a:avLst/>
          <a:gdLst/>
          <a:ahLst/>
          <a:cxnLst/>
          <a:rect l="0" t="0" r="0" b="0"/>
          <a:pathLst>
            <a:path>
              <a:moveTo>
                <a:pt x="1127424" y="0"/>
              </a:moveTo>
              <a:lnTo>
                <a:pt x="1127424" y="466970"/>
              </a:lnTo>
              <a:lnTo>
                <a:pt x="0" y="466970"/>
              </a:lnTo>
            </a:path>
          </a:pathLst>
        </a:custGeom>
        <a:noFill/>
        <a:ln w="425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307965-C3C1-EE49-AB46-689CC6982CFC}">
      <dsp:nvSpPr>
        <dsp:cNvPr id="0" name=""/>
        <dsp:cNvSpPr/>
      </dsp:nvSpPr>
      <dsp:spPr>
        <a:xfrm>
          <a:off x="3532977" y="737882"/>
          <a:ext cx="91440" cy="213182"/>
        </a:xfrm>
        <a:custGeom>
          <a:avLst/>
          <a:gdLst/>
          <a:ahLst/>
          <a:cxnLst/>
          <a:rect l="0" t="0" r="0" b="0"/>
          <a:pathLst>
            <a:path>
              <a:moveTo>
                <a:pt x="45720" y="0"/>
              </a:moveTo>
              <a:lnTo>
                <a:pt x="45720" y="213182"/>
              </a:lnTo>
            </a:path>
          </a:pathLst>
        </a:custGeom>
        <a:noFill/>
        <a:ln w="425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75101-D93D-704E-81BB-56EC9C0E2331}">
      <dsp:nvSpPr>
        <dsp:cNvPr id="0" name=""/>
        <dsp:cNvSpPr/>
      </dsp:nvSpPr>
      <dsp:spPr>
        <a:xfrm>
          <a:off x="3071120" y="230305"/>
          <a:ext cx="1015153" cy="50757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University President</a:t>
          </a:r>
          <a:endParaRPr lang="en-US" sz="1100" kern="1200" dirty="0"/>
        </a:p>
      </dsp:txBody>
      <dsp:txXfrm>
        <a:off x="3071120" y="230305"/>
        <a:ext cx="1015153" cy="507576"/>
      </dsp:txXfrm>
    </dsp:sp>
    <dsp:sp modelId="{378D9A8A-EAF4-0843-A09A-C6222E01EA2D}">
      <dsp:nvSpPr>
        <dsp:cNvPr id="0" name=""/>
        <dsp:cNvSpPr/>
      </dsp:nvSpPr>
      <dsp:spPr>
        <a:xfrm>
          <a:off x="3071120" y="951064"/>
          <a:ext cx="1015153" cy="50757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VP, CDE</a:t>
          </a:r>
          <a:endParaRPr lang="en-US" sz="1100" kern="1200" dirty="0"/>
        </a:p>
      </dsp:txBody>
      <dsp:txXfrm>
        <a:off x="3071120" y="951064"/>
        <a:ext cx="1015153" cy="507576"/>
      </dsp:txXfrm>
    </dsp:sp>
    <dsp:sp modelId="{2FA0E88E-7944-184E-93F3-3534B3FF3D16}">
      <dsp:nvSpPr>
        <dsp:cNvPr id="0" name=""/>
        <dsp:cNvSpPr/>
      </dsp:nvSpPr>
      <dsp:spPr>
        <a:xfrm>
          <a:off x="1021114" y="1671823"/>
          <a:ext cx="1430158" cy="50757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Associate Director/ADA Coordinator, CDE	</a:t>
          </a:r>
          <a:endParaRPr lang="en-US" sz="1100" kern="1200" dirty="0"/>
        </a:p>
      </dsp:txBody>
      <dsp:txXfrm>
        <a:off x="1021114" y="1671823"/>
        <a:ext cx="1430158" cy="507576"/>
      </dsp:txXfrm>
    </dsp:sp>
    <dsp:sp modelId="{C5D3092D-B17C-D74E-BF70-6CF9D08FAF89}">
      <dsp:nvSpPr>
        <dsp:cNvPr id="0" name=""/>
        <dsp:cNvSpPr/>
      </dsp:nvSpPr>
      <dsp:spPr>
        <a:xfrm>
          <a:off x="1228616" y="2392583"/>
          <a:ext cx="1015153" cy="50757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ATI Manager</a:t>
          </a:r>
          <a:endParaRPr lang="en-US" sz="1100" kern="1200" dirty="0"/>
        </a:p>
      </dsp:txBody>
      <dsp:txXfrm>
        <a:off x="1228616" y="2392583"/>
        <a:ext cx="1015153" cy="507576"/>
      </dsp:txXfrm>
    </dsp:sp>
    <dsp:sp modelId="{FC68C45E-75B4-5F41-BA65-2257E2BD77AF}">
      <dsp:nvSpPr>
        <dsp:cNvPr id="0" name=""/>
        <dsp:cNvSpPr/>
      </dsp:nvSpPr>
      <dsp:spPr>
        <a:xfrm>
          <a:off x="280" y="3113342"/>
          <a:ext cx="1015153" cy="50757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IT Accessibility Coordinator</a:t>
          </a:r>
          <a:endParaRPr lang="en-US" sz="1100" kern="1200" dirty="0"/>
        </a:p>
      </dsp:txBody>
      <dsp:txXfrm>
        <a:off x="280" y="3113342"/>
        <a:ext cx="1015153" cy="507576"/>
      </dsp:txXfrm>
    </dsp:sp>
    <dsp:sp modelId="{A89EF48B-CAE1-A141-A8DA-3D9F9D53F4BB}">
      <dsp:nvSpPr>
        <dsp:cNvPr id="0" name=""/>
        <dsp:cNvSpPr/>
      </dsp:nvSpPr>
      <dsp:spPr>
        <a:xfrm>
          <a:off x="254069" y="3834101"/>
          <a:ext cx="1015153" cy="50757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Program Support Specialist</a:t>
          </a:r>
          <a:endParaRPr lang="en-US" sz="1100" kern="1200" dirty="0"/>
        </a:p>
      </dsp:txBody>
      <dsp:txXfrm>
        <a:off x="254069" y="3834101"/>
        <a:ext cx="1015153" cy="507576"/>
      </dsp:txXfrm>
    </dsp:sp>
    <dsp:sp modelId="{AC945DBB-4538-244A-AB39-60FA2190CEE2}">
      <dsp:nvSpPr>
        <dsp:cNvPr id="0" name=""/>
        <dsp:cNvSpPr/>
      </dsp:nvSpPr>
      <dsp:spPr>
        <a:xfrm>
          <a:off x="1228616" y="3113342"/>
          <a:ext cx="1015153" cy="50757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Acc Media Coordinator</a:t>
          </a:r>
          <a:endParaRPr lang="en-US" sz="1100" kern="1200" dirty="0"/>
        </a:p>
      </dsp:txBody>
      <dsp:txXfrm>
        <a:off x="1228616" y="3113342"/>
        <a:ext cx="1015153" cy="507576"/>
      </dsp:txXfrm>
    </dsp:sp>
    <dsp:sp modelId="{972E662E-0530-F74F-B848-3AF075594BBE}">
      <dsp:nvSpPr>
        <dsp:cNvPr id="0" name=""/>
        <dsp:cNvSpPr/>
      </dsp:nvSpPr>
      <dsp:spPr>
        <a:xfrm>
          <a:off x="1482405" y="3834101"/>
          <a:ext cx="1015153" cy="50757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Accessible Media Specialist</a:t>
          </a:r>
          <a:endParaRPr lang="en-US" sz="1100" kern="1200" dirty="0"/>
        </a:p>
      </dsp:txBody>
      <dsp:txXfrm>
        <a:off x="1482405" y="3834101"/>
        <a:ext cx="1015153" cy="507576"/>
      </dsp:txXfrm>
    </dsp:sp>
    <dsp:sp modelId="{63EB40BE-FF84-C744-8977-324B71580EE4}">
      <dsp:nvSpPr>
        <dsp:cNvPr id="0" name=""/>
        <dsp:cNvSpPr/>
      </dsp:nvSpPr>
      <dsp:spPr>
        <a:xfrm>
          <a:off x="2456952" y="3113342"/>
          <a:ext cx="1015153" cy="50757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Student Worker(s)</a:t>
          </a:r>
          <a:endParaRPr lang="en-US" sz="1100" kern="1200" dirty="0"/>
        </a:p>
      </dsp:txBody>
      <dsp:txXfrm>
        <a:off x="2456952" y="3113342"/>
        <a:ext cx="1015153" cy="507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41B39-8EE4-8648-A927-C952432B2788}">
      <dsp:nvSpPr>
        <dsp:cNvPr id="0" name=""/>
        <dsp:cNvSpPr/>
      </dsp:nvSpPr>
      <dsp:spPr>
        <a:xfrm rot="20525077">
          <a:off x="3923883" y="1595372"/>
          <a:ext cx="2332990" cy="2332990"/>
        </a:xfrm>
        <a:prstGeom prst="gear9">
          <a:avLst/>
        </a:prstGeom>
        <a:solidFill>
          <a:srgbClr val="4A7488"/>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ATI</a:t>
          </a:r>
          <a:endParaRPr lang="en-US" sz="3600" kern="1200" dirty="0"/>
        </a:p>
      </dsp:txBody>
      <dsp:txXfrm>
        <a:off x="4386643" y="2142853"/>
        <a:ext cx="1394920" cy="1199205"/>
      </dsp:txXfrm>
    </dsp:sp>
    <dsp:sp modelId="{806F9217-388B-6E4D-B8A2-E89CF7B69319}">
      <dsp:nvSpPr>
        <dsp:cNvPr id="0" name=""/>
        <dsp:cNvSpPr/>
      </dsp:nvSpPr>
      <dsp:spPr>
        <a:xfrm rot="20924512">
          <a:off x="2425478" y="1357376"/>
          <a:ext cx="1696720" cy="1696720"/>
        </a:xfrm>
        <a:prstGeom prst="gear6">
          <a:avLst/>
        </a:prstGeom>
        <a:solidFill>
          <a:srgbClr val="E66819"/>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CDE</a:t>
          </a:r>
          <a:endParaRPr lang="en-US" sz="3600" kern="1200" dirty="0"/>
        </a:p>
      </dsp:txBody>
      <dsp:txXfrm>
        <a:off x="2852632" y="1787112"/>
        <a:ext cx="842412" cy="837248"/>
      </dsp:txXfrm>
    </dsp:sp>
    <dsp:sp modelId="{EC445BBF-3FEC-9A45-88E9-6C408EEF9096}">
      <dsp:nvSpPr>
        <dsp:cNvPr id="0" name=""/>
        <dsp:cNvSpPr/>
      </dsp:nvSpPr>
      <dsp:spPr>
        <a:xfrm>
          <a:off x="3375814" y="186812"/>
          <a:ext cx="1662439" cy="1662439"/>
        </a:xfrm>
        <a:prstGeom prst="gear6">
          <a:avLst/>
        </a:prstGeom>
        <a:solidFill>
          <a:srgbClr val="008000"/>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DS</a:t>
          </a:r>
          <a:endParaRPr lang="en-US" sz="3600" kern="1200" dirty="0"/>
        </a:p>
      </dsp:txBody>
      <dsp:txXfrm rot="900000">
        <a:off x="3740436" y="551434"/>
        <a:ext cx="933196" cy="933196"/>
      </dsp:txXfrm>
    </dsp:sp>
    <dsp:sp modelId="{65D7E9A0-F1AB-CB43-9A13-45638060B50D}">
      <dsp:nvSpPr>
        <dsp:cNvPr id="0" name=""/>
        <dsp:cNvSpPr/>
      </dsp:nvSpPr>
      <dsp:spPr>
        <a:xfrm rot="700987">
          <a:off x="3918910" y="1212098"/>
          <a:ext cx="2986227" cy="2986227"/>
        </a:xfrm>
        <a:prstGeom prst="circularArrow">
          <a:avLst>
            <a:gd name="adj1" fmla="val 4688"/>
            <a:gd name="adj2" fmla="val 299029"/>
            <a:gd name="adj3" fmla="val 2517356"/>
            <a:gd name="adj4" fmla="val 15858714"/>
            <a:gd name="adj5" fmla="val 5469"/>
          </a:avLst>
        </a:prstGeom>
        <a:solidFill>
          <a:schemeClr val="dk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84438711-E6CB-2E4B-86BA-A303D13B7671}">
      <dsp:nvSpPr>
        <dsp:cNvPr id="0" name=""/>
        <dsp:cNvSpPr/>
      </dsp:nvSpPr>
      <dsp:spPr>
        <a:xfrm>
          <a:off x="2124992" y="981752"/>
          <a:ext cx="2169680" cy="2169680"/>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01FD873C-5E4D-194F-B260-9843EF16F833}">
      <dsp:nvSpPr>
        <dsp:cNvPr id="0" name=""/>
        <dsp:cNvSpPr/>
      </dsp:nvSpPr>
      <dsp:spPr>
        <a:xfrm>
          <a:off x="2991275" y="-177528"/>
          <a:ext cx="2339352" cy="2339352"/>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lvl1pPr fontAlgn="auto">
              <a:spcBef>
                <a:spcPts val="0"/>
              </a:spcBef>
              <a:spcAft>
                <a:spcPts val="0"/>
              </a:spcAft>
              <a:defRPr>
                <a:latin typeface="+mn-lt"/>
                <a:ea typeface="+mn-ea"/>
                <a:cs typeface="+mn-cs"/>
              </a:defRPr>
            </a:lvl1pPr>
            <a:extLst/>
          </a:lstStyle>
          <a:p>
            <a:pPr>
              <a:defRPr/>
            </a:pPr>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lvl1pPr fontAlgn="auto">
              <a:spcBef>
                <a:spcPts val="0"/>
              </a:spcBef>
              <a:spcAft>
                <a:spcPts val="0"/>
              </a:spcAft>
              <a:defRPr>
                <a:latin typeface="+mn-lt"/>
                <a:ea typeface="+mn-ea"/>
                <a:cs typeface="+mn-cs"/>
              </a:defRPr>
            </a:lvl1pPr>
            <a:extLst/>
          </a:lstStyle>
          <a:p>
            <a:pPr>
              <a:defRPr/>
            </a:pPr>
            <a:fld id="{3B9F0CED-7E24-BF4C-9217-89A85EA4613D}" type="datetimeFigureOut">
              <a:rPr lang="en-US"/>
              <a:pPr>
                <a:defRPr/>
              </a:pPr>
              <a:t>7/11/16</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lvl1pPr fontAlgn="auto">
              <a:spcBef>
                <a:spcPts val="0"/>
              </a:spcBef>
              <a:spcAft>
                <a:spcPts val="0"/>
              </a:spcAft>
              <a:defRPr>
                <a:latin typeface="+mn-lt"/>
                <a:ea typeface="+mn-ea"/>
                <a:cs typeface="+mn-cs"/>
              </a:defRPr>
            </a:lvl1pPr>
            <a:extLst/>
          </a:lstStyle>
          <a:p>
            <a:pPr>
              <a:defRPr/>
            </a:pPr>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lvl1pPr fontAlgn="auto">
              <a:spcBef>
                <a:spcPts val="0"/>
              </a:spcBef>
              <a:spcAft>
                <a:spcPts val="0"/>
              </a:spcAft>
              <a:defRPr>
                <a:latin typeface="+mn-lt"/>
                <a:ea typeface="+mn-ea"/>
                <a:cs typeface="+mn-cs"/>
              </a:defRPr>
            </a:lvl1pPr>
            <a:extLst/>
          </a:lstStyle>
          <a:p>
            <a:pPr>
              <a:defRPr/>
            </a:pPr>
            <a:fld id="{02E9CC9B-1844-7749-A6D1-3AF634BC835B}" type="slidenum">
              <a:rPr lang="en-US"/>
              <a:pPr>
                <a:defRPr/>
              </a:pPr>
              <a:t>‹#›</a:t>
            </a:fld>
            <a:endParaRPr lang="en-US"/>
          </a:p>
        </p:txBody>
      </p:sp>
    </p:spTree>
    <p:extLst>
      <p:ext uri="{BB962C8B-B14F-4D97-AF65-F5344CB8AC3E}">
        <p14:creationId xmlns:p14="http://schemas.microsoft.com/office/powerpoint/2010/main" val="632294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lvl1pPr fontAlgn="auto">
              <a:spcBef>
                <a:spcPts val="0"/>
              </a:spcBef>
              <a:spcAft>
                <a:spcPts val="0"/>
              </a:spcAft>
              <a:defRPr>
                <a:latin typeface="+mn-lt"/>
                <a:ea typeface="+mn-ea"/>
                <a:cs typeface="+mn-cs"/>
              </a:defRPr>
            </a:lvl1pPr>
            <a:extLst/>
          </a:lstStyle>
          <a:p>
            <a:pPr>
              <a:defRPr/>
            </a:pPr>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lvl1pPr fontAlgn="auto">
              <a:spcBef>
                <a:spcPts val="0"/>
              </a:spcBef>
              <a:spcAft>
                <a:spcPts val="0"/>
              </a:spcAft>
              <a:defRPr>
                <a:latin typeface="+mn-lt"/>
                <a:ea typeface="+mn-ea"/>
                <a:cs typeface="+mn-cs"/>
              </a:defRPr>
            </a:lvl1pPr>
            <a:extLst/>
          </a:lstStyle>
          <a:p>
            <a:pPr>
              <a:defRPr/>
            </a:pPr>
            <a:fld id="{8A491313-BF83-BC4F-87DA-A29417CF61EE}" type="datetimeFigureOut">
              <a:rPr lang="en-US"/>
              <a:pPr>
                <a:defRPr/>
              </a:pPr>
              <a:t>7/11/16</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pPr lvl="0"/>
            <a:endParaRPr lang="en-US" noProof="0"/>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Rectangle 6"/>
          <p:cNvSpPr>
            <a:spLocks noGrp="1"/>
          </p:cNvSpPr>
          <p:nvPr>
            <p:ph type="ftr" sz="quarter" idx="4"/>
          </p:nvPr>
        </p:nvSpPr>
        <p:spPr>
          <a:xfrm>
            <a:off x="0" y="8685213"/>
            <a:ext cx="2971800" cy="457200"/>
          </a:xfrm>
          <a:prstGeom prst="rect">
            <a:avLst/>
          </a:prstGeom>
        </p:spPr>
        <p:txBody>
          <a:bodyPr vert="horz"/>
          <a:lstStyle>
            <a:lvl1pPr fontAlgn="auto">
              <a:spcBef>
                <a:spcPts val="0"/>
              </a:spcBef>
              <a:spcAft>
                <a:spcPts val="0"/>
              </a:spcAft>
              <a:defRPr>
                <a:latin typeface="+mn-lt"/>
                <a:ea typeface="+mn-ea"/>
                <a:cs typeface="+mn-cs"/>
              </a:defRPr>
            </a:lvl1pPr>
            <a:extLst/>
          </a:lstStyle>
          <a:p>
            <a:pPr>
              <a:defRPr/>
            </a:pPr>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lvl1pPr fontAlgn="auto">
              <a:spcBef>
                <a:spcPts val="0"/>
              </a:spcBef>
              <a:spcAft>
                <a:spcPts val="0"/>
              </a:spcAft>
              <a:defRPr>
                <a:latin typeface="+mn-lt"/>
                <a:ea typeface="+mn-ea"/>
                <a:cs typeface="+mn-cs"/>
              </a:defRPr>
            </a:lvl1pPr>
            <a:extLst/>
          </a:lstStyle>
          <a:p>
            <a:pPr>
              <a:defRPr/>
            </a:pPr>
            <a:fld id="{42310910-2610-F946-B908-1B939B60B29B}" type="slidenum">
              <a:rPr lang="en-US"/>
              <a:pPr>
                <a:defRPr/>
              </a:pPr>
              <a:t>‹#›</a:t>
            </a:fld>
            <a:endParaRPr lang="en-US"/>
          </a:p>
        </p:txBody>
      </p:sp>
    </p:spTree>
    <p:extLst>
      <p:ext uri="{BB962C8B-B14F-4D97-AF65-F5344CB8AC3E}">
        <p14:creationId xmlns:p14="http://schemas.microsoft.com/office/powerpoint/2010/main" val="23777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06FB459E-CF16-0145-985B-C2D7143570A5}" type="slidenum">
              <a:rPr lang="en-US" sz="1200">
                <a:cs typeface="Arial" charset="0"/>
              </a:rPr>
              <a:pPr eaLnBrk="1" hangingPunct="1"/>
              <a:t>2</a:t>
            </a:fld>
            <a:endParaRPr lang="en-US" sz="120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68638" indent="-168638">
              <a:buFont typeface="Arial"/>
              <a:buChar char="•"/>
              <a:defRPr/>
            </a:pPr>
            <a:r>
              <a:rPr lang="en-US" dirty="0">
                <a:latin typeface="+mn-lt"/>
                <a:ea typeface="+mn-ea"/>
                <a:cs typeface="+mn-cs"/>
              </a:rPr>
              <a:t>Harvard and MIT were sued by the National Association of the Deaf for providing inaccessible video content that was either not captioned or was inaccurately/unintelligibly captioned</a:t>
            </a:r>
          </a:p>
          <a:p>
            <a:pPr marL="168638" indent="-168638">
              <a:buFont typeface="Arial"/>
              <a:buChar char="•"/>
              <a:defRPr/>
            </a:pPr>
            <a:r>
              <a:rPr lang="en-US" dirty="0">
                <a:latin typeface="+mn-lt"/>
                <a:ea typeface="+mn-ea"/>
                <a:cs typeface="+mn-cs"/>
              </a:rPr>
              <a:t>The first time outside of the entertainment industry that </a:t>
            </a:r>
            <a:r>
              <a:rPr lang="en-US" i="1" dirty="0">
                <a:latin typeface="+mn-lt"/>
                <a:ea typeface="+mn-ea"/>
                <a:cs typeface="+mn-cs"/>
              </a:rPr>
              <a:t>accuracy</a:t>
            </a:r>
            <a:r>
              <a:rPr lang="en-US" dirty="0">
                <a:latin typeface="+mn-lt"/>
                <a:ea typeface="+mn-ea"/>
                <a:cs typeface="+mn-cs"/>
              </a:rPr>
              <a:t> has been considered in legal ramifications for closed captioning</a:t>
            </a:r>
          </a:p>
          <a:p>
            <a:pPr marL="618340" lvl="1" indent="-168638">
              <a:buFont typeface="Arial"/>
              <a:buChar char="•"/>
              <a:defRPr/>
            </a:pPr>
            <a:r>
              <a:rPr lang="en-US" dirty="0" smtClean="0">
                <a:latin typeface="+mn-lt"/>
                <a:ea typeface="+mn-ea"/>
              </a:rPr>
              <a:t>Crowd-sourced </a:t>
            </a:r>
            <a:r>
              <a:rPr lang="en-US" dirty="0">
                <a:latin typeface="+mn-lt"/>
                <a:ea typeface="+mn-ea"/>
              </a:rPr>
              <a:t>and automatic captions can't guarantee that accuracy</a:t>
            </a:r>
          </a:p>
          <a:p>
            <a:pPr marL="168638" indent="-168638">
              <a:buFont typeface="Arial"/>
              <a:buChar char="•"/>
              <a:defRPr/>
            </a:pPr>
            <a:r>
              <a:rPr lang="en-US" dirty="0">
                <a:latin typeface="+mn-lt"/>
                <a:ea typeface="+mn-ea"/>
                <a:cs typeface="+mn-cs"/>
              </a:rPr>
              <a:t>Argument: that educational online videos are a public accommodation regardless of whether or not the ADA originally applied to physical structures. Arlene said: </a:t>
            </a:r>
          </a:p>
          <a:p>
            <a:pPr marL="618340" lvl="1" indent="-168638">
              <a:buFont typeface="Arial"/>
              <a:buChar char="•"/>
              <a:defRPr/>
            </a:pPr>
            <a:r>
              <a:rPr lang="en-US" b="1" dirty="0">
                <a:latin typeface="+mn-lt"/>
                <a:ea typeface="+mn-ea"/>
              </a:rPr>
              <a:t>"If you are a hearing person, you are welcomed into a world of lifelong learning through access to a community offering videos on virtually any topic imaginable, from climate change to world history or the arts.  No captions is like no ramp for people in wheelchairs or signs stating ‘people with disabilities are not welcome.’”</a:t>
            </a:r>
            <a:endParaRPr lang="en-US" dirty="0">
              <a:latin typeface="+mn-lt"/>
              <a:ea typeface="+mn-ea"/>
            </a:endParaRPr>
          </a:p>
          <a:p>
            <a:pPr marL="168638" indent="-168638">
              <a:buFont typeface="Arial"/>
              <a:buChar char="•"/>
              <a:defRPr/>
            </a:pPr>
            <a:r>
              <a:rPr lang="en-US" dirty="0">
                <a:latin typeface="+mn-lt"/>
                <a:ea typeface="+mn-ea"/>
                <a:cs typeface="+mn-cs"/>
              </a:rPr>
              <a:t>In June, the Department of Justice submitted a statement of interest supporting the Plaintiffs' position that Harvard and MIT's free online courses and lectures discriminate against deaf and hard of hearing individuals by failing to provide equal access in the form of captions. </a:t>
            </a:r>
          </a:p>
          <a:p>
            <a:pPr marL="618340" lvl="1" indent="-168638">
              <a:buFont typeface="Arial"/>
              <a:buChar char="•"/>
              <a:defRPr/>
            </a:pPr>
            <a:r>
              <a:rPr lang="en-US" b="1" dirty="0">
                <a:latin typeface="+mn-lt"/>
                <a:ea typeface="+mn-ea"/>
              </a:rPr>
              <a:t>"The ADA applies to websites of public accommodations, and … the ADA regulations should be interpreted to keep pace with developing technologies."</a:t>
            </a:r>
            <a:endParaRPr lang="en-US" dirty="0">
              <a:latin typeface="+mn-lt"/>
              <a:ea typeface="+mn-ea"/>
            </a:endParaRPr>
          </a:p>
          <a:p>
            <a:pPr marL="618340" lvl="1" indent="-168638">
              <a:buFont typeface="Arial"/>
              <a:buChar char="•"/>
              <a:defRPr/>
            </a:pPr>
            <a:r>
              <a:rPr lang="en-US" dirty="0">
                <a:latin typeface="+mn-lt"/>
                <a:ea typeface="+mn-ea"/>
              </a:rPr>
              <a:t>"The United States respectfully submits this Statement of Interest to correct Harvard's misapplication of the primary jurisdiction doctrine and its misunderstanding of the ADA and Section 504.3."</a:t>
            </a:r>
          </a:p>
          <a:p>
            <a:pPr marL="168638" indent="-168638">
              <a:buFont typeface="Arial"/>
              <a:buChar char="•"/>
              <a:defRPr/>
            </a:pPr>
            <a:r>
              <a:rPr lang="en-US" dirty="0">
                <a:latin typeface="+mn-lt"/>
                <a:ea typeface="+mn-ea"/>
                <a:cs typeface="+mn-cs"/>
              </a:rPr>
              <a:t>Final argument was held in September; still waiting on a decision.</a:t>
            </a:r>
          </a:p>
          <a:p>
            <a:pPr marL="168638" indent="-168638">
              <a:buFont typeface="Arial"/>
              <a:buChar char="•"/>
              <a:defRPr/>
            </a:pPr>
            <a:r>
              <a:rPr lang="en-US" dirty="0">
                <a:latin typeface="+mn-lt"/>
                <a:ea typeface="+mn-ea"/>
                <a:cs typeface="+mn-cs"/>
              </a:rPr>
              <a:t>Outcome will have huge implications for higher education.</a:t>
            </a:r>
          </a:p>
          <a:p>
            <a:pPr marL="168638" indent="-168638">
              <a:buFont typeface="Arial"/>
              <a:buChar char="•"/>
              <a:defRPr/>
            </a:pPr>
            <a:r>
              <a:rPr lang="en-US" dirty="0">
                <a:latin typeface="+mn-lt"/>
                <a:ea typeface="+mn-ea"/>
                <a:cs typeface="+mn-cs"/>
              </a:rPr>
              <a:t>February 9 of 2016: Judge denied Harvard &amp; MIT's motion to dismiss the lawsuit (barring objection from District Judge)</a:t>
            </a: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A08A30CA-4306-8E40-98B4-041D64F75466}" type="slidenum">
              <a:rPr lang="en-US" sz="1200">
                <a:solidFill>
                  <a:srgbClr val="000000"/>
                </a:solidFill>
                <a:latin typeface="Calibri" charset="0"/>
                <a:cs typeface="Arial" charset="0"/>
              </a:rPr>
              <a:pPr eaLnBrk="1" hangingPunct="1"/>
              <a:t>14</a:t>
            </a:fld>
            <a:endParaRPr lang="en-US" sz="1200">
              <a:solidFill>
                <a:srgbClr val="000000"/>
              </a:solidFill>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57A55FEE-165C-8149-B20B-01D06E9C1810}" type="slidenum">
              <a:rPr lang="en-US" sz="1200">
                <a:cs typeface="Arial" charset="0"/>
              </a:rPr>
              <a:pPr eaLnBrk="1" hangingPunct="1"/>
              <a:t>17</a:t>
            </a:fld>
            <a:endParaRPr lang="en-US" sz="120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285750" indent="-285750" eaLnBrk="1" fontAlgn="auto" hangingPunct="1">
              <a:spcAft>
                <a:spcPts val="0"/>
              </a:spcAft>
              <a:buFont typeface="Arial"/>
              <a:buChar char="•"/>
              <a:defRPr/>
            </a:pPr>
            <a:r>
              <a:rPr lang="en-US" sz="1600" u="sng" dirty="0" smtClean="0">
                <a:cs typeface="+mn-cs"/>
              </a:rPr>
              <a:t>Proposal Highlights</a:t>
            </a:r>
          </a:p>
          <a:p>
            <a:pPr lvl="1" eaLnBrk="1" fontAlgn="auto" hangingPunct="1">
              <a:spcAft>
                <a:spcPts val="0"/>
              </a:spcAft>
              <a:buFont typeface="Arial"/>
              <a:buChar char="–"/>
              <a:defRPr/>
            </a:pPr>
            <a:r>
              <a:rPr lang="en-US" sz="1400" dirty="0" smtClean="0"/>
              <a:t>Accessible Media Process/Procedures (input from several stakeholders)</a:t>
            </a:r>
          </a:p>
          <a:p>
            <a:pPr lvl="1" eaLnBrk="1" fontAlgn="auto" hangingPunct="1">
              <a:spcAft>
                <a:spcPts val="0"/>
              </a:spcAft>
              <a:buFont typeface="Arial"/>
              <a:buChar char="–"/>
              <a:defRPr/>
            </a:pPr>
            <a:r>
              <a:rPr lang="en-US" sz="1400" dirty="0" smtClean="0"/>
              <a:t>Increase 1 PT staff to FT</a:t>
            </a:r>
          </a:p>
          <a:p>
            <a:pPr lvl="1" eaLnBrk="1" fontAlgn="auto" hangingPunct="1">
              <a:spcAft>
                <a:spcPts val="0"/>
              </a:spcAft>
              <a:buFont typeface="Arial"/>
              <a:buChar char="–"/>
              <a:defRPr/>
            </a:pPr>
            <a:r>
              <a:rPr lang="en-US" sz="1400" dirty="0" smtClean="0"/>
              <a:t>2 hourly student-wage positions</a:t>
            </a:r>
          </a:p>
          <a:p>
            <a:pPr lvl="1" eaLnBrk="1" fontAlgn="auto" hangingPunct="1">
              <a:spcAft>
                <a:spcPts val="0"/>
              </a:spcAft>
              <a:buFont typeface="Arial"/>
              <a:buChar char="–"/>
              <a:defRPr/>
            </a:pPr>
            <a:r>
              <a:rPr lang="en-US" sz="1400" dirty="0" smtClean="0"/>
              <a:t>2 new computer workstations</a:t>
            </a:r>
          </a:p>
          <a:p>
            <a:pPr lvl="1" eaLnBrk="1" fontAlgn="auto" hangingPunct="1">
              <a:spcAft>
                <a:spcPts val="0"/>
              </a:spcAft>
              <a:buFont typeface="Arial"/>
              <a:buChar char="–"/>
              <a:defRPr/>
            </a:pPr>
            <a:r>
              <a:rPr lang="en-US" sz="1400" dirty="0" smtClean="0"/>
              <a:t>Equipment for converting VHS to DVD*</a:t>
            </a:r>
          </a:p>
          <a:p>
            <a:pPr lvl="1" eaLnBrk="1" fontAlgn="auto" hangingPunct="1">
              <a:spcAft>
                <a:spcPts val="0"/>
              </a:spcAft>
              <a:buFont typeface="Arial"/>
              <a:buChar char="–"/>
              <a:defRPr/>
            </a:pPr>
            <a:r>
              <a:rPr lang="en-US" sz="1400" dirty="0" smtClean="0"/>
              <a:t>Costs for outsourcing (CC and AD)</a:t>
            </a:r>
          </a:p>
          <a:p>
            <a:pPr lvl="1" eaLnBrk="1" fontAlgn="auto" hangingPunct="1">
              <a:spcAft>
                <a:spcPts val="0"/>
              </a:spcAft>
              <a:buFont typeface="Arial"/>
              <a:buChar char="–"/>
              <a:defRPr/>
            </a:pPr>
            <a:r>
              <a:rPr lang="en-US" sz="1400" dirty="0" smtClean="0"/>
              <a:t>Hardware licensing costs - </a:t>
            </a:r>
            <a:r>
              <a:rPr lang="en-US" sz="1400" i="1" dirty="0" smtClean="0"/>
              <a:t>Docsoft:AV</a:t>
            </a:r>
            <a:r>
              <a:rPr lang="en-US" sz="1400" dirty="0" smtClean="0"/>
              <a:t> unit</a:t>
            </a:r>
          </a:p>
          <a:p>
            <a:pPr lvl="1" eaLnBrk="1" fontAlgn="auto" hangingPunct="1">
              <a:spcAft>
                <a:spcPts val="0"/>
              </a:spcAft>
              <a:buFont typeface="Arial"/>
              <a:buChar char="–"/>
              <a:defRPr/>
            </a:pPr>
            <a:r>
              <a:rPr lang="en-US" sz="1400" dirty="0" smtClean="0"/>
              <a:t>Software licensing costs</a:t>
            </a:r>
          </a:p>
          <a:p>
            <a:pPr marL="285750" indent="-285750" eaLnBrk="1" fontAlgn="auto" hangingPunct="1">
              <a:spcAft>
                <a:spcPts val="0"/>
              </a:spcAft>
              <a:buFont typeface="Arial"/>
              <a:buChar char="•"/>
              <a:defRPr/>
            </a:pPr>
            <a:endParaRPr lang="en-US" sz="1400" dirty="0" smtClean="0">
              <a:cs typeface="+mn-cs"/>
            </a:endParaRPr>
          </a:p>
          <a:p>
            <a:pPr marL="285750" indent="-285750" eaLnBrk="1" fontAlgn="auto" hangingPunct="1">
              <a:spcAft>
                <a:spcPts val="0"/>
              </a:spcAft>
              <a:buFont typeface="Arial"/>
              <a:buChar char="•"/>
              <a:defRPr/>
            </a:pPr>
            <a:r>
              <a:rPr lang="en-US" sz="1400" dirty="0" smtClean="0">
                <a:cs typeface="+mn-cs"/>
              </a:rPr>
              <a:t>Training and Setup </a:t>
            </a:r>
          </a:p>
          <a:p>
            <a:pPr marL="741363" lvl="2" indent="-285750" eaLnBrk="1" fontAlgn="auto" hangingPunct="1">
              <a:spcAft>
                <a:spcPts val="0"/>
              </a:spcAft>
              <a:buFont typeface="Lucida Grande"/>
              <a:buChar char="-"/>
              <a:defRPr/>
            </a:pPr>
            <a:r>
              <a:rPr lang="en-US" sz="1800" dirty="0" smtClean="0"/>
              <a:t>Hired/Trained 2 grad assistants – </a:t>
            </a:r>
            <a:r>
              <a:rPr lang="en-US" sz="1800" i="1" dirty="0" smtClean="0"/>
              <a:t>Docsoft:AV</a:t>
            </a:r>
            <a:r>
              <a:rPr lang="en-US" sz="1800" dirty="0" smtClean="0"/>
              <a:t> and </a:t>
            </a:r>
            <a:r>
              <a:rPr lang="en-US" sz="1800" i="1" dirty="0" smtClean="0"/>
              <a:t>:TE </a:t>
            </a:r>
            <a:r>
              <a:rPr lang="en-US" sz="1800" dirty="0" smtClean="0"/>
              <a:t>applications</a:t>
            </a:r>
          </a:p>
          <a:p>
            <a:pPr marL="741363" lvl="2" indent="-285750" eaLnBrk="1" fontAlgn="auto" hangingPunct="1">
              <a:spcAft>
                <a:spcPts val="0"/>
              </a:spcAft>
              <a:buFont typeface="Lucida Grande"/>
              <a:buChar char="-"/>
              <a:defRPr/>
            </a:pPr>
            <a:r>
              <a:rPr lang="en-US" sz="1800" dirty="0" smtClean="0"/>
              <a:t>Developed online request form</a:t>
            </a:r>
          </a:p>
          <a:p>
            <a:pPr marL="741363" lvl="2" indent="-285750" eaLnBrk="1" fontAlgn="auto" hangingPunct="1">
              <a:spcAft>
                <a:spcPts val="0"/>
              </a:spcAft>
              <a:buFont typeface="Lucida Grande"/>
              <a:buChar char="-"/>
              <a:defRPr/>
            </a:pPr>
            <a:r>
              <a:rPr lang="en-US" sz="1800" dirty="0" smtClean="0"/>
              <a:t>Established accessible media workflow (w/ stakeholders from library, ITU and DE)</a:t>
            </a:r>
          </a:p>
          <a:p>
            <a:pPr marL="741363" lvl="2" indent="-285750" eaLnBrk="1" fontAlgn="auto" hangingPunct="1">
              <a:spcAft>
                <a:spcPts val="0"/>
              </a:spcAft>
              <a:buFont typeface="Lucida Grande"/>
              <a:buChar char="-"/>
              <a:defRPr/>
            </a:pPr>
            <a:endParaRPr lang="en-US" sz="1800" dirty="0" smtClean="0"/>
          </a:p>
          <a:p>
            <a:pPr marL="284163" lvl="1" indent="-285750" eaLnBrk="1" fontAlgn="auto" hangingPunct="1">
              <a:spcAft>
                <a:spcPts val="0"/>
              </a:spcAft>
              <a:buFont typeface="Arial"/>
              <a:buChar char="•"/>
              <a:defRPr/>
            </a:pPr>
            <a:r>
              <a:rPr lang="en-US" sz="1800" dirty="0" smtClean="0"/>
              <a:t>Launching the Pilot Project!</a:t>
            </a:r>
          </a:p>
          <a:p>
            <a:pPr marL="742950" lvl="2" indent="-342900" eaLnBrk="1" fontAlgn="auto" hangingPunct="1">
              <a:spcAft>
                <a:spcPts val="0"/>
              </a:spcAft>
              <a:buFont typeface="Arial"/>
              <a:buChar char="–"/>
              <a:defRPr/>
            </a:pPr>
            <a:r>
              <a:rPr lang="en-US" sz="1800" dirty="0" smtClean="0"/>
              <a:t>Worked with 1 Instructional Designer</a:t>
            </a:r>
          </a:p>
          <a:p>
            <a:pPr marL="742950" lvl="2" indent="-342900" eaLnBrk="1" fontAlgn="auto" hangingPunct="1">
              <a:spcAft>
                <a:spcPts val="0"/>
              </a:spcAft>
              <a:buFont typeface="Arial"/>
              <a:buChar char="–"/>
              <a:defRPr/>
            </a:pPr>
            <a:r>
              <a:rPr lang="en-US" sz="1800" dirty="0" smtClean="0"/>
              <a:t>Emphasis on Windows Media Files (WMV)</a:t>
            </a:r>
          </a:p>
          <a:p>
            <a:pPr marL="742950" lvl="2" indent="-342900" eaLnBrk="1" fontAlgn="auto" hangingPunct="1">
              <a:spcAft>
                <a:spcPts val="0"/>
              </a:spcAft>
              <a:buFont typeface="Arial"/>
              <a:buChar char="–"/>
              <a:defRPr/>
            </a:pPr>
            <a:r>
              <a:rPr lang="en-US" sz="1800" dirty="0" smtClean="0"/>
              <a:t>Content came from:</a:t>
            </a:r>
          </a:p>
          <a:p>
            <a:pPr lvl="2" eaLnBrk="1" fontAlgn="auto" hangingPunct="1">
              <a:spcAft>
                <a:spcPts val="0"/>
              </a:spcAft>
              <a:defRPr/>
            </a:pPr>
            <a:r>
              <a:rPr lang="en-US" sz="1800" dirty="0" smtClean="0"/>
              <a:t>YouTube, GMU-TV station, </a:t>
            </a:r>
            <a:r>
              <a:rPr lang="en-US" sz="1800" dirty="0" err="1" smtClean="0"/>
              <a:t>iTunesU</a:t>
            </a:r>
            <a:r>
              <a:rPr lang="en-US" sz="1800" dirty="0" smtClean="0"/>
              <a:t>, DE courses, Mason “channels” (i.e., YouTube, Vimeo)</a:t>
            </a:r>
          </a:p>
          <a:p>
            <a:pPr marL="742950" lvl="2" indent="-342900" eaLnBrk="1" fontAlgn="auto" hangingPunct="1">
              <a:spcAft>
                <a:spcPts val="0"/>
              </a:spcAft>
              <a:buFont typeface="Arial"/>
              <a:buChar char="–"/>
              <a:defRPr/>
            </a:pPr>
            <a:r>
              <a:rPr lang="en-US" sz="1800" b="1" u="sng" dirty="0" smtClean="0">
                <a:solidFill>
                  <a:srgbClr val="008000"/>
                </a:solidFill>
              </a:rPr>
              <a:t>3-week turnaround time</a:t>
            </a:r>
            <a:r>
              <a:rPr lang="en-US" sz="1800" u="sng" dirty="0" smtClean="0"/>
              <a:t> </a:t>
            </a:r>
            <a:r>
              <a:rPr lang="en-US" sz="1800" dirty="0" smtClean="0"/>
              <a:t>on jobs!</a:t>
            </a:r>
          </a:p>
          <a:p>
            <a:pPr marL="285750" indent="-285750" eaLnBrk="1" fontAlgn="auto" hangingPunct="1">
              <a:spcAft>
                <a:spcPts val="0"/>
              </a:spcAft>
              <a:buFont typeface="Arial"/>
              <a:buChar char="•"/>
              <a:defRPr/>
            </a:pPr>
            <a:endParaRPr lang="en-US" sz="1400" dirty="0" smtClean="0">
              <a:cs typeface="+mn-cs"/>
            </a:endParaRP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E197B44A-9039-2F45-A8B6-D698BE915AE4}" type="slidenum">
              <a:rPr lang="en-US" sz="1200">
                <a:cs typeface="Arial" charset="0"/>
              </a:rPr>
              <a:pPr eaLnBrk="1" hangingPunct="1"/>
              <a:t>20</a:t>
            </a:fld>
            <a:endParaRPr lang="en-US" sz="120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cs typeface="+mn-cs"/>
              </a:rPr>
              <a:t>Accessible Media Pilot Workflow</a:t>
            </a:r>
          </a:p>
          <a:p>
            <a:pPr>
              <a:defRPr/>
            </a:pPr>
            <a:endParaRPr lang="en-US" dirty="0" smtClean="0">
              <a:cs typeface="+mn-cs"/>
            </a:endParaRPr>
          </a:p>
          <a:p>
            <a:pPr marL="228600" indent="-228600">
              <a:buFont typeface="+mj-lt"/>
              <a:buAutoNum type="arabicPeriod"/>
              <a:defRPr/>
            </a:pPr>
            <a:r>
              <a:rPr lang="en-US" dirty="0" smtClean="0">
                <a:cs typeface="+mn-cs"/>
              </a:rPr>
              <a:t>EMAIL REQUEST SUBMISSION RECEIVED VIA COMMONSPOT </a:t>
            </a:r>
          </a:p>
          <a:p>
            <a:pPr marL="228600" indent="-228600">
              <a:buFont typeface="+mj-lt"/>
              <a:buAutoNum type="arabicPeriod"/>
              <a:defRPr/>
            </a:pPr>
            <a:r>
              <a:rPr lang="en-US" dirty="0" smtClean="0">
                <a:cs typeface="+mn-cs"/>
              </a:rPr>
              <a:t>SENT TO GA FOR FILE PREP</a:t>
            </a:r>
          </a:p>
          <a:p>
            <a:pPr marL="228600" indent="-228600">
              <a:buFont typeface="+mj-lt"/>
              <a:buAutoNum type="arabicPeriod"/>
              <a:defRPr/>
            </a:pPr>
            <a:r>
              <a:rPr lang="en-US" dirty="0" smtClean="0">
                <a:cs typeface="+mn-cs"/>
              </a:rPr>
              <a:t>DOCSOFT.GMU.EDU</a:t>
            </a:r>
          </a:p>
          <a:p>
            <a:pPr marL="228600" indent="-228600">
              <a:buFont typeface="+mj-lt"/>
              <a:buAutoNum type="arabicPeriod"/>
              <a:defRPr/>
            </a:pPr>
            <a:r>
              <a:rPr lang="en-US" dirty="0" smtClean="0">
                <a:cs typeface="+mn-cs"/>
              </a:rPr>
              <a:t>DOWNLOAD TRANSCRIPT</a:t>
            </a:r>
          </a:p>
          <a:p>
            <a:pPr marL="228600" indent="-228600">
              <a:buFont typeface="+mj-lt"/>
              <a:buAutoNum type="arabicPeriod"/>
              <a:defRPr/>
            </a:pPr>
            <a:r>
              <a:rPr lang="en-US" dirty="0" smtClean="0">
                <a:cs typeface="+mn-cs"/>
              </a:rPr>
              <a:t>EDIT WITH DOCSOFT:TE</a:t>
            </a:r>
          </a:p>
          <a:p>
            <a:pPr marL="228600" indent="-228600">
              <a:buFont typeface="+mj-lt"/>
              <a:buAutoNum type="arabicPeriod"/>
              <a:defRPr/>
            </a:pPr>
            <a:r>
              <a:rPr lang="en-US" dirty="0" smtClean="0">
                <a:cs typeface="+mn-cs"/>
              </a:rPr>
              <a:t>UPLOAD VIDEO TO GMU </a:t>
            </a:r>
          </a:p>
          <a:p>
            <a:pPr marL="228600" indent="-228600">
              <a:buFont typeface="+mj-lt"/>
              <a:buAutoNum type="arabicPeriod"/>
              <a:defRPr/>
            </a:pPr>
            <a:r>
              <a:rPr lang="en-US" dirty="0" smtClean="0">
                <a:cs typeface="+mn-cs"/>
              </a:rPr>
              <a:t>STREAMING SERVER</a:t>
            </a:r>
          </a:p>
          <a:p>
            <a:pPr marL="228600" indent="-228600">
              <a:buFont typeface="+mj-lt"/>
              <a:buAutoNum type="arabicPeriod"/>
              <a:defRPr/>
            </a:pPr>
            <a:r>
              <a:rPr lang="en-US" dirty="0" smtClean="0">
                <a:cs typeface="+mn-cs"/>
              </a:rPr>
              <a:t>ATI WEB SERVER (Upload ASX and SMI files)</a:t>
            </a:r>
          </a:p>
          <a:p>
            <a:pPr marL="228600" indent="-228600">
              <a:buFont typeface="+mj-lt"/>
              <a:buAutoNum type="arabicPeriod"/>
              <a:defRPr/>
            </a:pPr>
            <a:r>
              <a:rPr lang="en-US" dirty="0" smtClean="0">
                <a:cs typeface="+mn-cs"/>
              </a:rPr>
              <a:t>Finally, Email link to ASX file for faculty/staff member (from Web Hosting Server)</a:t>
            </a:r>
          </a:p>
          <a:p>
            <a:pPr>
              <a:defRPr/>
            </a:pPr>
            <a:endParaRPr lang="en-US" dirty="0">
              <a:cs typeface="+mn-cs"/>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61039E1F-46B3-9044-B22B-70C4F7657CA1}" type="slidenum">
              <a:rPr lang="en-US" sz="1200">
                <a:cs typeface="Arial" charset="0"/>
              </a:rPr>
              <a:pPr eaLnBrk="1" hangingPunct="1"/>
              <a:t>21</a:t>
            </a:fld>
            <a:endParaRPr lang="en-US" sz="120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a:t>Improved Accessible Media Workflow for Spring 2012</a:t>
            </a:r>
          </a:p>
          <a:p>
            <a:pPr marL="228600" indent="-228600">
              <a:buFont typeface="Arial"/>
              <a:buChar char="•"/>
              <a:defRPr/>
            </a:pPr>
            <a:endParaRPr lang="en-US" dirty="0"/>
          </a:p>
          <a:p>
            <a:pPr marL="228600" indent="-228600">
              <a:buFont typeface="+mj-lt"/>
              <a:buAutoNum type="arabicPeriod"/>
              <a:defRPr/>
            </a:pPr>
            <a:r>
              <a:rPr lang="en-US" dirty="0"/>
              <a:t>EMAIL REQUEST SUBMISSION RECEIVED VIA COMMONSPOT </a:t>
            </a:r>
          </a:p>
          <a:p>
            <a:pPr marL="228600" indent="-228600" eaLnBrk="1" hangingPunct="1">
              <a:spcBef>
                <a:spcPct val="0"/>
              </a:spcBef>
              <a:buFont typeface="+mj-lt"/>
              <a:buAutoNum type="arabicPeriod"/>
              <a:defRPr/>
            </a:pPr>
            <a:r>
              <a:rPr lang="en-US" dirty="0" smtClean="0"/>
              <a:t>ACCMEDIA COORDINATOR PREPS FILE </a:t>
            </a:r>
            <a:r>
              <a:rPr lang="en-US" dirty="0"/>
              <a:t>or Outsource to 3</a:t>
            </a:r>
            <a:r>
              <a:rPr lang="en-US" baseline="30000" dirty="0"/>
              <a:t>rd </a:t>
            </a:r>
            <a:r>
              <a:rPr lang="en-US" dirty="0"/>
              <a:t>party </a:t>
            </a:r>
            <a:r>
              <a:rPr lang="en-US" dirty="0" smtClean="0"/>
              <a:t>(&gt;60 </a:t>
            </a:r>
            <a:r>
              <a:rPr lang="en-US" dirty="0"/>
              <a:t>minutes</a:t>
            </a:r>
            <a:r>
              <a:rPr lang="en-US" dirty="0" smtClean="0"/>
              <a:t>)</a:t>
            </a:r>
          </a:p>
          <a:p>
            <a:pPr lvl="1" eaLnBrk="1" hangingPunct="1">
              <a:spcBef>
                <a:spcPct val="0"/>
              </a:spcBef>
              <a:buFont typeface="+mj-lt"/>
              <a:buNone/>
              <a:defRPr/>
            </a:pPr>
            <a:r>
              <a:rPr lang="en-US" b="1" dirty="0" smtClean="0"/>
              <a:t>Note:</a:t>
            </a:r>
            <a:r>
              <a:rPr lang="en-US" dirty="0" smtClean="0"/>
              <a:t> If you outsource, then skip to step #6.</a:t>
            </a:r>
            <a:endParaRPr lang="en-US" dirty="0"/>
          </a:p>
          <a:p>
            <a:pPr marL="228600" indent="-228600">
              <a:buFont typeface="+mj-lt"/>
              <a:buAutoNum type="arabicPeriod"/>
              <a:defRPr/>
            </a:pPr>
            <a:r>
              <a:rPr lang="en-US" dirty="0"/>
              <a:t>Upload content to DOCSOFT.GMU.EDU</a:t>
            </a:r>
          </a:p>
          <a:p>
            <a:pPr marL="228600" indent="-228600">
              <a:buFont typeface="+mj-lt"/>
              <a:buAutoNum type="arabicPeriod"/>
              <a:defRPr/>
            </a:pPr>
            <a:r>
              <a:rPr lang="en-US" dirty="0"/>
              <a:t>DOWNLOAD TRANSCRIPT from DOCSOFT.GMU.EDU</a:t>
            </a:r>
          </a:p>
          <a:p>
            <a:pPr marL="228600" indent="-228600">
              <a:buFont typeface="+mj-lt"/>
              <a:buAutoNum type="arabicPeriod"/>
              <a:defRPr/>
            </a:pPr>
            <a:r>
              <a:rPr lang="en-US" dirty="0"/>
              <a:t>EDIT WITH DOCSOFT:TE/MOVIECAPTIONER</a:t>
            </a:r>
          </a:p>
          <a:p>
            <a:pPr marL="228600" indent="-228600">
              <a:buFont typeface="+mj-lt"/>
              <a:buAutoNum type="arabicPeriod"/>
              <a:defRPr/>
            </a:pPr>
            <a:r>
              <a:rPr lang="en-US" dirty="0"/>
              <a:t>UPLOAD VIDEO AND SRT FILE TO YOUTUBE</a:t>
            </a:r>
          </a:p>
          <a:p>
            <a:pPr>
              <a:defRPr/>
            </a:pPr>
            <a:endParaRPr lang="en-US" dirty="0"/>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BED3AA53-C5B3-A345-BDC9-21C89564A7E4}" type="slidenum">
              <a:rPr lang="en-US" sz="1200">
                <a:cs typeface="Arial" charset="0"/>
              </a:rPr>
              <a:pPr eaLnBrk="1" hangingPunct="1"/>
              <a:t>24</a:t>
            </a:fld>
            <a:endParaRPr lang="en-US" sz="120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8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765A21C3-037A-6E48-94BB-BE29C5B6B1BD}" type="slidenum">
              <a:rPr lang="en-US" sz="1200">
                <a:cs typeface="Arial" charset="0"/>
              </a:rPr>
              <a:pPr eaLnBrk="1" hangingPunct="1"/>
              <a:t>28</a:t>
            </a:fld>
            <a:endParaRPr lang="en-US" sz="120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71B231DE-C02B-4B44-A404-3A40A7A1D8B5}" type="slidenum">
              <a:rPr lang="en-US" sz="1200">
                <a:cs typeface="Arial" charset="0"/>
              </a:rPr>
              <a:pPr eaLnBrk="1" hangingPunct="1"/>
              <a:t>30</a:t>
            </a:fld>
            <a:endParaRPr lang="en-US" sz="120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Improved Accessible Media Workflow for Spring 2014</a:t>
            </a:r>
          </a:p>
          <a:p>
            <a:pPr>
              <a:buFontTx/>
              <a:buChar char="•"/>
            </a:pPr>
            <a:endParaRPr lang="en-US" dirty="0"/>
          </a:p>
          <a:p>
            <a:pPr>
              <a:buFont typeface="Calibri" charset="0"/>
              <a:buAutoNum type="arabicPeriod"/>
            </a:pPr>
            <a:r>
              <a:rPr lang="en-US" dirty="0"/>
              <a:t>Email request submission received from website. </a:t>
            </a:r>
          </a:p>
          <a:p>
            <a:pPr eaLnBrk="1" hangingPunct="1">
              <a:spcBef>
                <a:spcPct val="0"/>
              </a:spcBef>
              <a:buFont typeface="Calibri" charset="0"/>
              <a:buAutoNum type="arabicPeriod"/>
            </a:pPr>
            <a:r>
              <a:rPr lang="en-US" dirty="0"/>
              <a:t>Sent to Accessible Media Coordinator for file prep (video/audio over 15 minutes or immediate need is sent out automatically)</a:t>
            </a:r>
          </a:p>
          <a:p>
            <a:pPr>
              <a:buFont typeface="Calibri" charset="0"/>
              <a:buAutoNum type="arabicPeriod"/>
            </a:pPr>
            <a:r>
              <a:rPr lang="en-US" dirty="0"/>
              <a:t>Upload content to ATI’s Captions Channel on </a:t>
            </a:r>
            <a:r>
              <a:rPr lang="en-US" i="1" dirty="0"/>
              <a:t>YouTube</a:t>
            </a:r>
            <a:r>
              <a:rPr lang="en-US" dirty="0"/>
              <a:t> or directly to vendor’s website through </a:t>
            </a:r>
            <a:r>
              <a:rPr lang="en-US" i="1" dirty="0"/>
              <a:t>Kaltura</a:t>
            </a:r>
            <a:r>
              <a:rPr lang="en-US" dirty="0"/>
              <a:t> API.</a:t>
            </a:r>
          </a:p>
          <a:p>
            <a:pPr marL="685800" lvl="1" indent="-228600" eaLnBrk="1" hangingPunct="1">
              <a:spcBef>
                <a:spcPct val="0"/>
              </a:spcBef>
              <a:buFontTx/>
              <a:buChar char="•"/>
            </a:pPr>
            <a:r>
              <a:rPr lang="en-US" b="1" dirty="0"/>
              <a:t>Note:</a:t>
            </a:r>
            <a:r>
              <a:rPr lang="en-US" dirty="0"/>
              <a:t> if you outsource, then skip to step #5.</a:t>
            </a:r>
          </a:p>
          <a:p>
            <a:pPr>
              <a:buFont typeface="Calibri" charset="0"/>
              <a:buAutoNum type="arabicPeriod"/>
            </a:pPr>
            <a:r>
              <a:rPr lang="en-US" dirty="0"/>
              <a:t>If uploaded to </a:t>
            </a:r>
            <a:r>
              <a:rPr lang="en-US" i="1" dirty="0"/>
              <a:t>YouTube</a:t>
            </a:r>
            <a:r>
              <a:rPr lang="en-US" dirty="0"/>
              <a:t>, video is editing directly on </a:t>
            </a:r>
            <a:r>
              <a:rPr lang="en-US" i="1" dirty="0"/>
              <a:t>YouTube</a:t>
            </a:r>
            <a:r>
              <a:rPr lang="en-US" dirty="0"/>
              <a:t> using built-in editing tools.</a:t>
            </a:r>
          </a:p>
          <a:p>
            <a:pPr>
              <a:buFont typeface="Calibri" charset="0"/>
              <a:buAutoNum type="arabicPeriod"/>
            </a:pPr>
            <a:r>
              <a:rPr lang="en-US" dirty="0"/>
              <a:t>Occasionally, videos are uploaded to http://</a:t>
            </a:r>
            <a:r>
              <a:rPr lang="en-US" dirty="0" err="1"/>
              <a:t>docsoft.gmu.edu</a:t>
            </a:r>
            <a:r>
              <a:rPr lang="en-US" dirty="0"/>
              <a:t>.  If this is done, the SRT files is edited with </a:t>
            </a:r>
            <a:r>
              <a:rPr lang="en-US" i="1" dirty="0" err="1"/>
              <a:t>Docsoft:TE</a:t>
            </a:r>
            <a:r>
              <a:rPr lang="en-US" dirty="0"/>
              <a:t> or </a:t>
            </a:r>
            <a:r>
              <a:rPr lang="en-US" i="1" dirty="0" err="1"/>
              <a:t>Moviecaptioner</a:t>
            </a:r>
            <a:r>
              <a:rPr lang="en-US" dirty="0"/>
              <a:t>.</a:t>
            </a:r>
          </a:p>
          <a:p>
            <a:pPr>
              <a:buFont typeface="Calibri" charset="0"/>
              <a:buAutoNum type="arabicPeriod"/>
            </a:pPr>
            <a:r>
              <a:rPr lang="en-US" dirty="0"/>
              <a:t>After editing, final video and captions file are delivered via Kaltura or YouTube (i.e., link to captioned video is emailed to faculty member if it is on YouTube.  If video is already hosted on Kaltura, then videos are pushed directly to faculty member’s course through Bb) </a:t>
            </a:r>
          </a:p>
          <a:p>
            <a:endParaRPr lang="en-US" dirty="0"/>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1F989894-A0B9-F745-88DF-939EACC81C49}" type="slidenum">
              <a:rPr lang="en-US" sz="1200"/>
              <a:pPr eaLnBrk="1" hangingPunct="1"/>
              <a:t>32</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231E8AF5-AA7B-BE4C-9EED-F609834C9C52}" type="slidenum">
              <a:rPr lang="en-US" sz="1200">
                <a:cs typeface="Arial" charset="0"/>
              </a:rPr>
              <a:pPr eaLnBrk="1" hangingPunct="1"/>
              <a:t>34</a:t>
            </a:fld>
            <a:endParaRPr lang="en-US" sz="120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02FC132D-6141-D14A-84D7-A529B9BBA622}" type="slidenum">
              <a:rPr lang="en-US" sz="1200">
                <a:cs typeface="Arial" charset="0"/>
              </a:rPr>
              <a:pPr eaLnBrk="1" hangingPunct="1"/>
              <a:t>35</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EF2E3D52-411F-8842-9E80-0442603F98F0}" type="slidenum">
              <a:rPr lang="en-US" sz="1200">
                <a:cs typeface="Arial" charset="0"/>
              </a:rPr>
              <a:pPr eaLnBrk="1" hangingPunct="1"/>
              <a:t>4</a:t>
            </a:fld>
            <a:endParaRPr lang="en-US" sz="120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71AC1418-F5B9-C142-9D20-5BC3CC37864E}" type="slidenum">
              <a:rPr lang="en-US" sz="1200">
                <a:cs typeface="Arial" charset="0"/>
              </a:rPr>
              <a:pPr eaLnBrk="1" hangingPunct="1"/>
              <a:t>36</a:t>
            </a:fld>
            <a:endParaRPr lang="en-US" sz="120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37</a:t>
            </a:fld>
            <a:endParaRPr lang="en-US"/>
          </a:p>
        </p:txBody>
      </p:sp>
    </p:spTree>
    <p:extLst>
      <p:ext uri="{BB962C8B-B14F-4D97-AF65-F5344CB8AC3E}">
        <p14:creationId xmlns:p14="http://schemas.microsoft.com/office/powerpoint/2010/main" val="419687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Did not set the students up for success, particularly grad student #1!</a:t>
            </a:r>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96CCDD2D-603B-EA45-8301-C1FF50FF5B79}" type="slidenum">
              <a:rPr lang="en-US" sz="1200">
                <a:cs typeface="Arial" charset="0"/>
              </a:rPr>
              <a:pPr eaLnBrk="1" hangingPunct="1"/>
              <a:t>42</a:t>
            </a:fld>
            <a:endParaRPr lang="en-US" sz="120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*In FY12, all in-house work is attributed solely to grad students. That work is now shared amongst a number of Mason staff/faculty since FY13.</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**Costs savings calculated</a:t>
            </a:r>
            <a:r>
              <a:rPr lang="en-US" sz="1200" b="1" baseline="0" dirty="0" smtClean="0"/>
              <a:t> by simply, e.g., multiplying # minutes outsourced in FY14 by the avg. cost/min in FY13 and FY14. The difference is the amount saved as a result of the lower negotiated avg./min costs.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	FY14 Outsourced Mins = 222.55 x 60 min = 13,353 minutes outsourced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	Avg. cost/min FY13 = $2.73 X 13,353 minutes = $36,453.69 (Total outsourcing expense in FY14 if we had to pay FY13 rate of $2.73/min)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	Avg. cost/min FY14 = $2.35 X 13,353 minutes = $31,379.55 (Total outsourcing expense in FY14 paying negotiated rate of $2.35/min)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	</a:t>
            </a:r>
            <a:r>
              <a:rPr lang="en-US" sz="1200" b="1" baseline="0" dirty="0" smtClean="0"/>
              <a:t>Cost savings = $36,453.69 - $31,379.55 = </a:t>
            </a:r>
            <a:r>
              <a:rPr lang="en-US" sz="1200" b="1" baseline="0" dirty="0" smtClean="0">
                <a:solidFill>
                  <a:schemeClr val="tx1"/>
                </a:solidFill>
              </a:rPr>
              <a:t>$5,074.14</a:t>
            </a:r>
            <a:endParaRPr lang="en-US" sz="1200" b="1" dirty="0" smtClean="0">
              <a:solidFill>
                <a:schemeClr val="tx1"/>
              </a:solidFill>
            </a:endParaRPr>
          </a:p>
          <a:p>
            <a:endParaRPr lang="en-US" dirty="0"/>
          </a:p>
          <a:p>
            <a:r>
              <a:rPr lang="en-US" dirty="0"/>
              <a:t>Though we are still saving money we’ll begin to see that number stay the same or get smaller due to our video numbers plateauing and the average cost per minute not dropping as significantly as previous years.</a:t>
            </a:r>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9028DA5A-09D8-704C-AE11-DDFD1DE2AD41}" type="slidenum">
              <a:rPr lang="en-US" sz="1200">
                <a:cs typeface="Arial" charset="0"/>
              </a:rPr>
              <a:pPr eaLnBrk="1" hangingPunct="1"/>
              <a:t>43</a:t>
            </a:fld>
            <a:endParaRPr lang="en-US" sz="120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7475" eaLnBrk="1" hangingPunct="1">
              <a:spcBef>
                <a:spcPct val="0"/>
              </a:spcBef>
              <a:buFont typeface="Wingdings 2" charset="0"/>
              <a:buNone/>
            </a:pPr>
            <a:r>
              <a:rPr lang="en-US" b="1">
                <a:latin typeface="Calibri" charset="0"/>
              </a:rPr>
              <a:t>Disability Services</a:t>
            </a:r>
            <a:r>
              <a:rPr lang="en-US">
                <a:latin typeface="Calibri" charset="0"/>
              </a:rPr>
              <a:t> – Deaf and Hard of Hearing Services Coordinator meets with faculty who have a student who is deaf or hard or hearing enrolled in their courses at the start of each semester.  They are encouraged to have all videos used in their courses captioned. </a:t>
            </a:r>
          </a:p>
          <a:p>
            <a:pPr marL="117475" eaLnBrk="1" hangingPunct="1">
              <a:spcBef>
                <a:spcPct val="0"/>
              </a:spcBef>
              <a:buFont typeface="Wingdings 2" charset="0"/>
              <a:buNone/>
            </a:pPr>
            <a:endParaRPr lang="en-US">
              <a:latin typeface="Calibri" charset="0"/>
            </a:endParaRPr>
          </a:p>
          <a:p>
            <a:pPr marL="117475" eaLnBrk="1" hangingPunct="1">
              <a:spcBef>
                <a:spcPct val="0"/>
              </a:spcBef>
              <a:buFont typeface="Wingdings 2" charset="0"/>
              <a:buNone/>
            </a:pPr>
            <a:r>
              <a:rPr lang="en-US" b="1">
                <a:latin typeface="Calibri" charset="0"/>
              </a:rPr>
              <a:t>ITU</a:t>
            </a:r>
          </a:p>
          <a:p>
            <a:pPr marL="746125" lvl="1" indent="-171450" eaLnBrk="1" hangingPunct="1">
              <a:spcBef>
                <a:spcPct val="0"/>
              </a:spcBef>
              <a:buFontTx/>
              <a:buChar char="•"/>
            </a:pPr>
            <a:r>
              <a:rPr lang="en-US">
                <a:latin typeface="Calibri" charset="0"/>
              </a:rPr>
              <a:t>Online Learning Systems oversees Bb and administration of Kaltura</a:t>
            </a:r>
          </a:p>
          <a:p>
            <a:pPr marL="746125" lvl="1" indent="-171450" eaLnBrk="1" hangingPunct="1">
              <a:spcBef>
                <a:spcPct val="0"/>
              </a:spcBef>
              <a:buFontTx/>
              <a:buChar char="•"/>
            </a:pPr>
            <a:r>
              <a:rPr lang="en-US">
                <a:latin typeface="Calibri" charset="0"/>
              </a:rPr>
              <a:t>ID Team assists faculty with development of their online courses</a:t>
            </a:r>
          </a:p>
          <a:p>
            <a:pPr marL="117475" eaLnBrk="1" hangingPunct="1">
              <a:spcBef>
                <a:spcPct val="0"/>
              </a:spcBef>
              <a:buFont typeface="Wingdings 2" charset="0"/>
              <a:buNone/>
            </a:pPr>
            <a:endParaRPr lang="en-US">
              <a:latin typeface="Calibri" charset="0"/>
            </a:endParaRPr>
          </a:p>
          <a:p>
            <a:pPr marL="117475" eaLnBrk="1" hangingPunct="1">
              <a:spcBef>
                <a:spcPct val="0"/>
              </a:spcBef>
              <a:buFont typeface="Wingdings 2" charset="0"/>
              <a:buNone/>
            </a:pPr>
            <a:r>
              <a:rPr lang="en-US" b="1">
                <a:latin typeface="Calibri" charset="0"/>
              </a:rPr>
              <a:t>UL</a:t>
            </a:r>
            <a:r>
              <a:rPr lang="en-US">
                <a:latin typeface="Calibri" charset="0"/>
              </a:rPr>
              <a:t> – Media Services Librarian, DE Librarian, and Copyright Services have worked with our office on establishing guidelines for the delivery of streaming media content for online courses.</a:t>
            </a:r>
          </a:p>
          <a:p>
            <a:pPr marL="117475" eaLnBrk="1" hangingPunct="1">
              <a:spcBef>
                <a:spcPct val="0"/>
              </a:spcBef>
              <a:buFont typeface="Wingdings 2" charset="0"/>
              <a:buNone/>
            </a:pPr>
            <a:endParaRPr lang="en-US">
              <a:latin typeface="Calibri" charset="0"/>
            </a:endParaRPr>
          </a:p>
          <a:p>
            <a:pPr marL="117475" eaLnBrk="1" hangingPunct="1">
              <a:spcBef>
                <a:spcPct val="0"/>
              </a:spcBef>
              <a:buFont typeface="Wingdings 2" charset="0"/>
              <a:buNone/>
            </a:pPr>
            <a:r>
              <a:rPr lang="en-US" b="1">
                <a:latin typeface="Calibri" charset="0"/>
              </a:rPr>
              <a:t>KIHd</a:t>
            </a:r>
            <a:r>
              <a:rPr lang="en-US">
                <a:latin typeface="Calibri" charset="0"/>
              </a:rPr>
              <a:t> – They were instrumental in the purchase of DocSoft and the start of captioning at the University. </a:t>
            </a:r>
          </a:p>
          <a:p>
            <a:pPr marL="117475" eaLnBrk="1" hangingPunct="1">
              <a:spcBef>
                <a:spcPct val="0"/>
              </a:spcBef>
              <a:buFont typeface="Wingdings 2" charset="0"/>
              <a:buNone/>
            </a:pPr>
            <a:endParaRPr lang="en-US">
              <a:latin typeface="Calibri" charset="0"/>
            </a:endParaRPr>
          </a:p>
          <a:p>
            <a:pPr marL="117475" eaLnBrk="1" hangingPunct="1">
              <a:spcBef>
                <a:spcPct val="0"/>
              </a:spcBef>
              <a:buFont typeface="Wingdings 2" charset="0"/>
              <a:buNone/>
            </a:pPr>
            <a:r>
              <a:rPr lang="en-US" b="1">
                <a:latin typeface="Calibri" charset="0"/>
              </a:rPr>
              <a:t>DE </a:t>
            </a:r>
            <a:r>
              <a:rPr lang="en-US">
                <a:latin typeface="Calibri" charset="0"/>
              </a:rPr>
              <a:t>– Have incorporated accessible course development practices in the portfolio review process for all new DE courses under their umbrella.</a:t>
            </a:r>
          </a:p>
          <a:p>
            <a:pPr marL="117475" eaLnBrk="1" hangingPunct="1">
              <a:spcBef>
                <a:spcPct val="0"/>
              </a:spcBef>
              <a:buFont typeface="Wingdings 2" charset="0"/>
              <a:buNone/>
            </a:pPr>
            <a:endParaRPr lang="en-US">
              <a:latin typeface="Calibri" charset="0"/>
            </a:endParaRPr>
          </a:p>
        </p:txBody>
      </p:sp>
      <p:sp>
        <p:nvSpPr>
          <p:cNvPr id="1136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8A9141A5-B72D-8943-8401-78332569DE27}" type="slidenum">
              <a:rPr lang="en-US" sz="1200">
                <a:cs typeface="Arial" charset="0"/>
              </a:rPr>
              <a:pPr eaLnBrk="1" hangingPunct="1"/>
              <a:t>45</a:t>
            </a:fld>
            <a:endParaRPr lang="en-US" sz="120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a:t>Volgenau</a:t>
            </a:r>
            <a:r>
              <a:rPr lang="en-US" dirty="0"/>
              <a:t> School of Engineering and College of Science are both large DE programs.</a:t>
            </a:r>
          </a:p>
        </p:txBody>
      </p:sp>
      <p:sp>
        <p:nvSpPr>
          <p:cNvPr id="115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51DCD5C2-3736-8047-821A-DC91AAA19724}" type="slidenum">
              <a:rPr lang="en-US" sz="1200">
                <a:cs typeface="Arial" charset="0"/>
              </a:rPr>
              <a:pPr eaLnBrk="1" hangingPunct="1"/>
              <a:t>46</a:t>
            </a:fld>
            <a:endParaRPr lang="en-US" sz="120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5613"/>
            <a:r>
              <a:rPr lang="en-US"/>
              <a:t>ASRB, Online request process really opened the door…</a:t>
            </a:r>
          </a:p>
          <a:p>
            <a:pPr defTabSz="455613"/>
            <a:endParaRPr lang="en-US"/>
          </a:p>
        </p:txBody>
      </p:sp>
      <p:sp>
        <p:nvSpPr>
          <p:cNvPr id="1177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38C58E54-EC0A-F240-9834-50C9211DC62B}" type="slidenum">
              <a:rPr lang="en-US" sz="1200">
                <a:cs typeface="Arial" charset="0"/>
              </a:rPr>
              <a:pPr eaLnBrk="1" hangingPunct="1"/>
              <a:t>47</a:t>
            </a:fld>
            <a:endParaRPr lang="en-US" sz="120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48</a:t>
            </a:fld>
            <a:endParaRPr lang="en-US"/>
          </a:p>
        </p:txBody>
      </p:sp>
    </p:spTree>
    <p:extLst>
      <p:ext uri="{BB962C8B-B14F-4D97-AF65-F5344CB8AC3E}">
        <p14:creationId xmlns:p14="http://schemas.microsoft.com/office/powerpoint/2010/main" val="3663637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208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F6D7C9E9-C4CA-B54F-BD5F-13BAC502607F}" type="slidenum">
              <a:rPr lang="en-US" sz="1200">
                <a:cs typeface="Arial" charset="0"/>
              </a:rPr>
              <a:pPr eaLnBrk="1" hangingPunct="1"/>
              <a:t>50</a:t>
            </a:fld>
            <a:endParaRPr lang="en-US" sz="120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123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FB9A4CC2-052B-EA40-831C-E600AB7335AC}" type="slidenum">
              <a:rPr lang="en-US" sz="1200"/>
              <a:pPr eaLnBrk="1" hangingPunct="1"/>
              <a:t>53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D1759A65-D27E-0B44-BA2F-ABBFAD7C6FA7}" type="slidenum">
              <a:rPr lang="en-US" sz="1200">
                <a:cs typeface="Arial" charset="0"/>
              </a:rPr>
              <a:pPr eaLnBrk="1" hangingPunct="1"/>
              <a:t>5</a:t>
            </a:fld>
            <a:endParaRPr lang="en-US" sz="120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60E5AA9-A92D-1B4F-A831-9C770A122A55}" type="slidenum">
              <a:rPr lang="en-US"/>
              <a:pPr eaLnBrk="1" hangingPunct="1"/>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F75D402A-EA09-514B-8B2E-F45754B7DDEA}" type="slidenum">
              <a:rPr lang="en-US" sz="1200">
                <a:cs typeface="Arial" charset="0"/>
              </a:rPr>
              <a:pPr eaLnBrk="1" hangingPunct="1"/>
              <a:t>6</a:t>
            </a:fld>
            <a:endParaRPr lang="en-US" sz="120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ATI Office consists of an Accessible Media Coordinator, an IT Accessibility Coordinator, an Accessible Media Specialist, a Program Support Specialist, and a student worker.  Those positions report to the ATI Manager, who reports to the ADA Coordinator in the Compliance, Diversity, and Ethics office.  The VP for Compliance, Diversity, and Ethics reports directly to the President.</a:t>
            </a: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EC6F0449-A92F-B049-ACD4-CF1C33AA8794}" type="slidenum">
              <a:rPr lang="en-US" sz="1200">
                <a:cs typeface="Arial" charset="0"/>
              </a:rPr>
              <a:pPr eaLnBrk="1" hangingPunct="1"/>
              <a:t>7</a:t>
            </a:fld>
            <a:endParaRPr lang="en-US" sz="120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0" indent="0">
              <a:buFont typeface="Arial"/>
              <a:buNone/>
              <a:defRPr/>
            </a:pPr>
            <a:r>
              <a:rPr lang="en-US" dirty="0">
                <a:latin typeface="+mn-lt"/>
                <a:ea typeface="+mn-ea"/>
                <a:cs typeface="+mn-cs"/>
              </a:rPr>
              <a:t>1973</a:t>
            </a:r>
          </a:p>
          <a:p>
            <a:pPr marL="168638" indent="-168638">
              <a:buFont typeface="Arial"/>
              <a:buChar char="•"/>
              <a:defRPr/>
            </a:pPr>
            <a:r>
              <a:rPr lang="en-US" dirty="0">
                <a:latin typeface="+mn-lt"/>
                <a:ea typeface="+mn-ea"/>
                <a:cs typeface="+mn-cs"/>
              </a:rPr>
              <a:t>Section 504: anti-discrimination law that requires equal access for individuals with disabilities</a:t>
            </a:r>
          </a:p>
          <a:p>
            <a:pPr marL="168638" indent="-168638">
              <a:buFont typeface="Arial"/>
              <a:buChar char="•"/>
              <a:defRPr/>
            </a:pPr>
            <a:r>
              <a:rPr lang="en-US" dirty="0">
                <a:latin typeface="+mn-lt"/>
                <a:ea typeface="+mn-ea"/>
                <a:cs typeface="+mn-cs"/>
              </a:rPr>
              <a:t>Section 508: introduced in 1998 to require federal communications and information technology to be accessible</a:t>
            </a:r>
          </a:p>
          <a:p>
            <a:pPr marL="168638" indent="-168638">
              <a:buFont typeface="Arial"/>
              <a:buChar char="•"/>
              <a:defRPr/>
            </a:pPr>
            <a:r>
              <a:rPr lang="en-US" dirty="0">
                <a:latin typeface="+mn-lt"/>
                <a:ea typeface="+mn-ea"/>
                <a:cs typeface="+mn-cs"/>
              </a:rPr>
              <a:t>Closed captioning requirements are written directly into Section 508, and are often applied to Section 504</a:t>
            </a:r>
          </a:p>
          <a:p>
            <a:pPr marL="168638" indent="-168638">
              <a:buFont typeface="Arial"/>
              <a:buChar char="•"/>
              <a:defRPr/>
            </a:pPr>
            <a:r>
              <a:rPr lang="en-US" dirty="0">
                <a:latin typeface="+mn-lt"/>
                <a:ea typeface="+mn-ea"/>
                <a:cs typeface="+mn-cs"/>
              </a:rPr>
              <a:t>504 = federal &amp; federally funded</a:t>
            </a:r>
          </a:p>
          <a:p>
            <a:pPr marL="168638" indent="-168638">
              <a:buFont typeface="Arial"/>
              <a:buChar char="•"/>
              <a:defRPr/>
            </a:pPr>
            <a:r>
              <a:rPr lang="en-US" dirty="0">
                <a:latin typeface="+mn-lt"/>
                <a:ea typeface="+mn-ea"/>
                <a:cs typeface="+mn-cs"/>
              </a:rPr>
              <a:t>508 = just federal, but any states receiving funding from the Assistive Technology Act are required to comply with Section 508, so often that law will extend to state-funded organizations like colleges and </a:t>
            </a:r>
            <a:r>
              <a:rPr lang="en-US" dirty="0" smtClean="0">
                <a:latin typeface="+mn-lt"/>
                <a:ea typeface="+mn-ea"/>
                <a:cs typeface="+mn-cs"/>
              </a:rPr>
              <a:t>universities</a:t>
            </a:r>
          </a:p>
          <a:p>
            <a:pPr marL="168638" indent="-168638">
              <a:buFont typeface="Arial"/>
              <a:buChar char="•"/>
              <a:defRPr/>
            </a:pPr>
            <a:endParaRPr lang="en-US" dirty="0" smtClean="0">
              <a:latin typeface="+mn-lt"/>
              <a:ea typeface="+mn-ea"/>
              <a:cs typeface="+mn-cs"/>
            </a:endParaRPr>
          </a:p>
          <a:p>
            <a:pPr marL="0" indent="0">
              <a:buFont typeface="Arial"/>
              <a:buNone/>
              <a:defRPr/>
            </a:pPr>
            <a:r>
              <a:rPr lang="en-US" dirty="0" smtClean="0">
                <a:latin typeface="+mn-lt"/>
                <a:ea typeface="+mn-ea"/>
                <a:cs typeface="+mn-cs"/>
              </a:rPr>
              <a:t>1990</a:t>
            </a:r>
          </a:p>
          <a:p>
            <a:pPr marL="168638" indent="-168638">
              <a:buFont typeface="Arial"/>
              <a:buChar char="•"/>
              <a:defRPr/>
            </a:pPr>
            <a:r>
              <a:rPr lang="en-US" dirty="0" smtClean="0">
                <a:latin typeface="+mn-lt"/>
                <a:ea typeface="+mn-ea"/>
                <a:cs typeface="+mn-cs"/>
              </a:rPr>
              <a:t>5 sections</a:t>
            </a:r>
          </a:p>
          <a:p>
            <a:pPr marL="168638" indent="-168638">
              <a:buFont typeface="Arial"/>
              <a:buChar char="•"/>
              <a:defRPr/>
            </a:pPr>
            <a:r>
              <a:rPr lang="en-US" dirty="0" smtClean="0">
                <a:latin typeface="+mn-lt"/>
                <a:ea typeface="+mn-ea"/>
                <a:cs typeface="+mn-cs"/>
              </a:rPr>
              <a:t>Title II: public entities; Title III: commercial entities</a:t>
            </a:r>
          </a:p>
          <a:p>
            <a:pPr marL="168638" indent="-168638">
              <a:buFont typeface="Arial"/>
              <a:buChar char="•"/>
              <a:defRPr/>
            </a:pPr>
            <a:r>
              <a:rPr lang="en-US" dirty="0" smtClean="0">
                <a:latin typeface="+mn-lt"/>
                <a:ea typeface="+mn-ea"/>
                <a:cs typeface="+mn-cs"/>
              </a:rPr>
              <a:t>"Places of public accommodation" – what constitutes this? </a:t>
            </a:r>
          </a:p>
          <a:p>
            <a:pPr marL="168638" indent="-168638">
              <a:buFont typeface="Arial"/>
              <a:buChar char="•"/>
              <a:defRPr/>
            </a:pPr>
            <a:r>
              <a:rPr lang="en-US" dirty="0" smtClean="0">
                <a:latin typeface="+mn-lt"/>
                <a:ea typeface="+mn-ea"/>
                <a:cs typeface="+mn-cs"/>
              </a:rPr>
              <a:t>Tested against online businesses</a:t>
            </a:r>
          </a:p>
          <a:p>
            <a:pPr marL="0" indent="0">
              <a:buFont typeface="Arial"/>
              <a:buNone/>
              <a:defRPr/>
            </a:pPr>
            <a:endParaRPr lang="en-US" dirty="0" smtClean="0">
              <a:latin typeface="+mn-lt"/>
              <a:ea typeface="+mn-ea"/>
              <a:cs typeface="+mn-cs"/>
            </a:endParaRPr>
          </a:p>
          <a:p>
            <a:pPr marL="0" indent="0">
              <a:buFont typeface="Arial"/>
              <a:buNone/>
              <a:defRPr/>
            </a:pPr>
            <a:r>
              <a:rPr lang="en-US" dirty="0" smtClean="0">
                <a:latin typeface="+mn-lt"/>
                <a:ea typeface="+mn-ea"/>
                <a:cs typeface="+mn-cs"/>
              </a:rPr>
              <a:t>2010</a:t>
            </a:r>
          </a:p>
          <a:p>
            <a:pPr marL="168638" indent="-168638">
              <a:buFont typeface="Arial"/>
              <a:buChar char="•"/>
              <a:defRPr/>
            </a:pPr>
            <a:r>
              <a:rPr lang="en-US" dirty="0" smtClean="0">
                <a:latin typeface="+mn-lt"/>
                <a:ea typeface="+mn-ea"/>
                <a:cs typeface="+mn-cs"/>
              </a:rPr>
              <a:t>Previously aired on television</a:t>
            </a:r>
          </a:p>
          <a:p>
            <a:pPr marL="168638" indent="-168638">
              <a:buFont typeface="Arial"/>
              <a:buChar char="•"/>
              <a:defRPr/>
            </a:pPr>
            <a:r>
              <a:rPr lang="en-US" dirty="0" smtClean="0">
                <a:latin typeface="+mn-lt"/>
                <a:ea typeface="+mn-ea"/>
                <a:cs typeface="+mn-cs"/>
              </a:rPr>
              <a:t>Clips</a:t>
            </a:r>
          </a:p>
          <a:p>
            <a:pPr marL="0" indent="0">
              <a:buFont typeface="Arial"/>
              <a:buNone/>
              <a:defRPr/>
            </a:pPr>
            <a:endParaRPr lang="en-US" dirty="0">
              <a:latin typeface="+mn-lt"/>
              <a:ea typeface="+mn-ea"/>
              <a:cs typeface="+mn-cs"/>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28FF8E51-F21C-9B4E-9B75-6149018BD846}" type="slidenum">
              <a:rPr lang="en-US" sz="1200">
                <a:cs typeface="Arial" charset="0"/>
              </a:rPr>
              <a:pPr eaLnBrk="1" hangingPunct="1"/>
              <a:t>10</a:t>
            </a:fld>
            <a:endParaRPr lang="en-US" sz="1200"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0" indent="0">
              <a:buFont typeface="Arial"/>
              <a:buNone/>
              <a:defRPr/>
            </a:pPr>
            <a:r>
              <a:rPr lang="en-US" dirty="0">
                <a:latin typeface="+mn-lt"/>
                <a:ea typeface="+mn-ea"/>
                <a:cs typeface="+mn-cs"/>
              </a:rPr>
              <a:t>1973</a:t>
            </a:r>
          </a:p>
          <a:p>
            <a:pPr marL="168638" indent="-168638">
              <a:buFont typeface="Arial"/>
              <a:buChar char="•"/>
              <a:defRPr/>
            </a:pPr>
            <a:r>
              <a:rPr lang="en-US" dirty="0">
                <a:latin typeface="+mn-lt"/>
                <a:ea typeface="+mn-ea"/>
                <a:cs typeface="+mn-cs"/>
              </a:rPr>
              <a:t>Section 504: anti-discrimination law that requires equal access for individuals with disabilities</a:t>
            </a:r>
          </a:p>
          <a:p>
            <a:pPr marL="168638" indent="-168638">
              <a:buFont typeface="Arial"/>
              <a:buChar char="•"/>
              <a:defRPr/>
            </a:pPr>
            <a:r>
              <a:rPr lang="en-US" dirty="0">
                <a:latin typeface="+mn-lt"/>
                <a:ea typeface="+mn-ea"/>
                <a:cs typeface="+mn-cs"/>
              </a:rPr>
              <a:t>Section 508: introduced in 1998 to require federal communications and information technology to be accessible</a:t>
            </a:r>
          </a:p>
          <a:p>
            <a:pPr marL="168638" indent="-168638">
              <a:buFont typeface="Arial"/>
              <a:buChar char="•"/>
              <a:defRPr/>
            </a:pPr>
            <a:r>
              <a:rPr lang="en-US" dirty="0">
                <a:latin typeface="+mn-lt"/>
                <a:ea typeface="+mn-ea"/>
                <a:cs typeface="+mn-cs"/>
              </a:rPr>
              <a:t>Closed captioning requirements are written directly into Section 508, and are often applied to Section 504</a:t>
            </a:r>
          </a:p>
          <a:p>
            <a:pPr marL="168638" indent="-168638">
              <a:buFont typeface="Arial"/>
              <a:buChar char="•"/>
              <a:defRPr/>
            </a:pPr>
            <a:r>
              <a:rPr lang="en-US" dirty="0">
                <a:latin typeface="+mn-lt"/>
                <a:ea typeface="+mn-ea"/>
                <a:cs typeface="+mn-cs"/>
              </a:rPr>
              <a:t>504 = federal &amp; federally funded</a:t>
            </a:r>
          </a:p>
          <a:p>
            <a:pPr marL="168638" indent="-168638">
              <a:buFont typeface="Arial"/>
              <a:buChar char="•"/>
              <a:defRPr/>
            </a:pPr>
            <a:r>
              <a:rPr lang="en-US" dirty="0">
                <a:latin typeface="+mn-lt"/>
                <a:ea typeface="+mn-ea"/>
                <a:cs typeface="+mn-cs"/>
              </a:rPr>
              <a:t>508 = just federal, but any states receiving funding from the Assistive Technology Act are required to comply with Section 508, so often that law will extend to state-funded organizations like colleges and </a:t>
            </a:r>
            <a:r>
              <a:rPr lang="en-US" dirty="0" smtClean="0">
                <a:latin typeface="+mn-lt"/>
                <a:ea typeface="+mn-ea"/>
                <a:cs typeface="+mn-cs"/>
              </a:rPr>
              <a:t>universities</a:t>
            </a:r>
          </a:p>
          <a:p>
            <a:pPr marL="168638" indent="-168638">
              <a:buFont typeface="Arial"/>
              <a:buChar char="•"/>
              <a:defRPr/>
            </a:pPr>
            <a:endParaRPr lang="en-US" dirty="0" smtClean="0">
              <a:latin typeface="+mn-lt"/>
              <a:ea typeface="+mn-ea"/>
              <a:cs typeface="+mn-cs"/>
            </a:endParaRPr>
          </a:p>
          <a:p>
            <a:pPr marL="0" indent="0">
              <a:buFont typeface="Arial"/>
              <a:buNone/>
              <a:defRPr/>
            </a:pPr>
            <a:r>
              <a:rPr lang="en-US" dirty="0" smtClean="0">
                <a:latin typeface="+mn-lt"/>
                <a:ea typeface="+mn-ea"/>
                <a:cs typeface="+mn-cs"/>
              </a:rPr>
              <a:t>1990</a:t>
            </a:r>
          </a:p>
          <a:p>
            <a:pPr marL="168638" indent="-168638">
              <a:buFont typeface="Arial"/>
              <a:buChar char="•"/>
              <a:defRPr/>
            </a:pPr>
            <a:r>
              <a:rPr lang="en-US" dirty="0" smtClean="0">
                <a:latin typeface="+mn-lt"/>
                <a:ea typeface="+mn-ea"/>
                <a:cs typeface="+mn-cs"/>
              </a:rPr>
              <a:t>5 sections</a:t>
            </a:r>
          </a:p>
          <a:p>
            <a:pPr marL="168638" indent="-168638">
              <a:buFont typeface="Arial"/>
              <a:buChar char="•"/>
              <a:defRPr/>
            </a:pPr>
            <a:r>
              <a:rPr lang="en-US" dirty="0" smtClean="0">
                <a:latin typeface="+mn-lt"/>
                <a:ea typeface="+mn-ea"/>
                <a:cs typeface="+mn-cs"/>
              </a:rPr>
              <a:t>Title II: public entities; Title III: commercial entities</a:t>
            </a:r>
          </a:p>
          <a:p>
            <a:pPr marL="168638" indent="-168638">
              <a:buFont typeface="Arial"/>
              <a:buChar char="•"/>
              <a:defRPr/>
            </a:pPr>
            <a:r>
              <a:rPr lang="en-US" dirty="0" smtClean="0">
                <a:latin typeface="+mn-lt"/>
                <a:ea typeface="+mn-ea"/>
                <a:cs typeface="+mn-cs"/>
              </a:rPr>
              <a:t>"Places of public accommodation" – what constitutes this? </a:t>
            </a:r>
          </a:p>
          <a:p>
            <a:pPr marL="168638" indent="-168638">
              <a:buFont typeface="Arial"/>
              <a:buChar char="•"/>
              <a:defRPr/>
            </a:pPr>
            <a:r>
              <a:rPr lang="en-US" dirty="0" smtClean="0">
                <a:latin typeface="+mn-lt"/>
                <a:ea typeface="+mn-ea"/>
                <a:cs typeface="+mn-cs"/>
              </a:rPr>
              <a:t>Tested against online businesses</a:t>
            </a:r>
          </a:p>
          <a:p>
            <a:pPr marL="0" indent="0">
              <a:buFont typeface="Arial"/>
              <a:buNone/>
              <a:defRPr/>
            </a:pPr>
            <a:endParaRPr lang="en-US" dirty="0" smtClean="0">
              <a:latin typeface="+mn-lt"/>
              <a:ea typeface="+mn-ea"/>
              <a:cs typeface="+mn-cs"/>
            </a:endParaRPr>
          </a:p>
          <a:p>
            <a:pPr marL="0" indent="0">
              <a:buFont typeface="Arial"/>
              <a:buNone/>
              <a:defRPr/>
            </a:pPr>
            <a:r>
              <a:rPr lang="en-US" dirty="0" smtClean="0">
                <a:latin typeface="+mn-lt"/>
                <a:ea typeface="+mn-ea"/>
                <a:cs typeface="+mn-cs"/>
              </a:rPr>
              <a:t>2010</a:t>
            </a:r>
          </a:p>
          <a:p>
            <a:pPr marL="168638" indent="-168638">
              <a:buFont typeface="Arial"/>
              <a:buChar char="•"/>
              <a:defRPr/>
            </a:pPr>
            <a:r>
              <a:rPr lang="en-US" dirty="0" smtClean="0">
                <a:latin typeface="+mn-lt"/>
                <a:ea typeface="+mn-ea"/>
                <a:cs typeface="+mn-cs"/>
              </a:rPr>
              <a:t>Previously aired on television</a:t>
            </a:r>
          </a:p>
          <a:p>
            <a:pPr marL="168638" indent="-168638">
              <a:buFont typeface="Arial"/>
              <a:buChar char="•"/>
              <a:defRPr/>
            </a:pPr>
            <a:r>
              <a:rPr lang="en-US" dirty="0" smtClean="0">
                <a:latin typeface="+mn-lt"/>
                <a:ea typeface="+mn-ea"/>
                <a:cs typeface="+mn-cs"/>
              </a:rPr>
              <a:t>Clips</a:t>
            </a:r>
          </a:p>
          <a:p>
            <a:pPr marL="0" indent="0">
              <a:buFont typeface="Arial"/>
              <a:buNone/>
              <a:defRPr/>
            </a:pPr>
            <a:endParaRPr lang="en-US" dirty="0">
              <a:latin typeface="+mn-lt"/>
              <a:ea typeface="+mn-ea"/>
              <a:cs typeface="+mn-cs"/>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28FF8E51-F21C-9B4E-9B75-6149018BD846}" type="slidenum">
              <a:rPr lang="en-US" sz="1200">
                <a:cs typeface="Arial" charset="0"/>
              </a:rPr>
              <a:pPr eaLnBrk="1" hangingPunct="1"/>
              <a:t>11</a:t>
            </a:fld>
            <a:endParaRPr lang="en-US" sz="1200"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0" indent="0">
              <a:buFont typeface="Arial"/>
              <a:buNone/>
              <a:defRPr/>
            </a:pPr>
            <a:r>
              <a:rPr lang="en-US" dirty="0">
                <a:latin typeface="+mn-lt"/>
                <a:ea typeface="+mn-ea"/>
                <a:cs typeface="+mn-cs"/>
              </a:rPr>
              <a:t>1973</a:t>
            </a:r>
          </a:p>
          <a:p>
            <a:pPr marL="168638" indent="-168638">
              <a:buFont typeface="Arial"/>
              <a:buChar char="•"/>
              <a:defRPr/>
            </a:pPr>
            <a:r>
              <a:rPr lang="en-US" dirty="0">
                <a:latin typeface="+mn-lt"/>
                <a:ea typeface="+mn-ea"/>
                <a:cs typeface="+mn-cs"/>
              </a:rPr>
              <a:t>Section 504: anti-discrimination law that requires equal access for individuals with disabilities</a:t>
            </a:r>
          </a:p>
          <a:p>
            <a:pPr marL="168638" indent="-168638">
              <a:buFont typeface="Arial"/>
              <a:buChar char="•"/>
              <a:defRPr/>
            </a:pPr>
            <a:r>
              <a:rPr lang="en-US" dirty="0">
                <a:latin typeface="+mn-lt"/>
                <a:ea typeface="+mn-ea"/>
                <a:cs typeface="+mn-cs"/>
              </a:rPr>
              <a:t>Section 508: introduced in 1998 to require federal communications and information technology to be accessible</a:t>
            </a:r>
          </a:p>
          <a:p>
            <a:pPr marL="168638" indent="-168638">
              <a:buFont typeface="Arial"/>
              <a:buChar char="•"/>
              <a:defRPr/>
            </a:pPr>
            <a:r>
              <a:rPr lang="en-US" dirty="0">
                <a:latin typeface="+mn-lt"/>
                <a:ea typeface="+mn-ea"/>
                <a:cs typeface="+mn-cs"/>
              </a:rPr>
              <a:t>Closed captioning requirements are written directly into Section 508, and are often applied to Section 504</a:t>
            </a:r>
          </a:p>
          <a:p>
            <a:pPr marL="168638" indent="-168638">
              <a:buFont typeface="Arial"/>
              <a:buChar char="•"/>
              <a:defRPr/>
            </a:pPr>
            <a:r>
              <a:rPr lang="en-US" dirty="0">
                <a:latin typeface="+mn-lt"/>
                <a:ea typeface="+mn-ea"/>
                <a:cs typeface="+mn-cs"/>
              </a:rPr>
              <a:t>504 = federal &amp; federally funded</a:t>
            </a:r>
          </a:p>
          <a:p>
            <a:pPr marL="168638" indent="-168638">
              <a:buFont typeface="Arial"/>
              <a:buChar char="•"/>
              <a:defRPr/>
            </a:pPr>
            <a:r>
              <a:rPr lang="en-US" dirty="0">
                <a:latin typeface="+mn-lt"/>
                <a:ea typeface="+mn-ea"/>
                <a:cs typeface="+mn-cs"/>
              </a:rPr>
              <a:t>508 = just federal, but any states receiving funding from the Assistive Technology Act are required to comply with Section 508, so often that law will extend to state-funded organizations like colleges and </a:t>
            </a:r>
            <a:r>
              <a:rPr lang="en-US" dirty="0" smtClean="0">
                <a:latin typeface="+mn-lt"/>
                <a:ea typeface="+mn-ea"/>
                <a:cs typeface="+mn-cs"/>
              </a:rPr>
              <a:t>universities</a:t>
            </a:r>
          </a:p>
          <a:p>
            <a:pPr marL="168638" indent="-168638">
              <a:buFont typeface="Arial"/>
              <a:buChar char="•"/>
              <a:defRPr/>
            </a:pPr>
            <a:endParaRPr lang="en-US" dirty="0" smtClean="0">
              <a:latin typeface="+mn-lt"/>
              <a:ea typeface="+mn-ea"/>
              <a:cs typeface="+mn-cs"/>
            </a:endParaRPr>
          </a:p>
          <a:p>
            <a:pPr marL="0" indent="0">
              <a:buFont typeface="Arial"/>
              <a:buNone/>
              <a:defRPr/>
            </a:pPr>
            <a:r>
              <a:rPr lang="en-US" dirty="0" smtClean="0">
                <a:latin typeface="+mn-lt"/>
                <a:ea typeface="+mn-ea"/>
                <a:cs typeface="+mn-cs"/>
              </a:rPr>
              <a:t>1990</a:t>
            </a:r>
          </a:p>
          <a:p>
            <a:pPr marL="168638" indent="-168638">
              <a:buFont typeface="Arial"/>
              <a:buChar char="•"/>
              <a:defRPr/>
            </a:pPr>
            <a:r>
              <a:rPr lang="en-US" dirty="0" smtClean="0">
                <a:latin typeface="+mn-lt"/>
                <a:ea typeface="+mn-ea"/>
                <a:cs typeface="+mn-cs"/>
              </a:rPr>
              <a:t>5 sections</a:t>
            </a:r>
          </a:p>
          <a:p>
            <a:pPr marL="168638" indent="-168638">
              <a:buFont typeface="Arial"/>
              <a:buChar char="•"/>
              <a:defRPr/>
            </a:pPr>
            <a:r>
              <a:rPr lang="en-US" dirty="0" smtClean="0">
                <a:latin typeface="+mn-lt"/>
                <a:ea typeface="+mn-ea"/>
                <a:cs typeface="+mn-cs"/>
              </a:rPr>
              <a:t>Title II: public entities; Title III: commercial entities</a:t>
            </a:r>
          </a:p>
          <a:p>
            <a:pPr marL="168638" indent="-168638">
              <a:buFont typeface="Arial"/>
              <a:buChar char="•"/>
              <a:defRPr/>
            </a:pPr>
            <a:r>
              <a:rPr lang="en-US" dirty="0" smtClean="0">
                <a:latin typeface="+mn-lt"/>
                <a:ea typeface="+mn-ea"/>
                <a:cs typeface="+mn-cs"/>
              </a:rPr>
              <a:t>"Places of public accommodation" – what constitutes this? </a:t>
            </a:r>
          </a:p>
          <a:p>
            <a:pPr marL="168638" indent="-168638">
              <a:buFont typeface="Arial"/>
              <a:buChar char="•"/>
              <a:defRPr/>
            </a:pPr>
            <a:r>
              <a:rPr lang="en-US" dirty="0" smtClean="0">
                <a:latin typeface="+mn-lt"/>
                <a:ea typeface="+mn-ea"/>
                <a:cs typeface="+mn-cs"/>
              </a:rPr>
              <a:t>Tested against online businesses</a:t>
            </a:r>
          </a:p>
          <a:p>
            <a:pPr marL="0" indent="0">
              <a:buFont typeface="Arial"/>
              <a:buNone/>
              <a:defRPr/>
            </a:pPr>
            <a:endParaRPr lang="en-US" dirty="0" smtClean="0">
              <a:latin typeface="+mn-lt"/>
              <a:ea typeface="+mn-ea"/>
              <a:cs typeface="+mn-cs"/>
            </a:endParaRPr>
          </a:p>
          <a:p>
            <a:pPr marL="0" indent="0">
              <a:buFont typeface="Arial"/>
              <a:buNone/>
              <a:defRPr/>
            </a:pPr>
            <a:r>
              <a:rPr lang="en-US" dirty="0" smtClean="0">
                <a:latin typeface="+mn-lt"/>
                <a:ea typeface="+mn-ea"/>
                <a:cs typeface="+mn-cs"/>
              </a:rPr>
              <a:t>2010</a:t>
            </a:r>
          </a:p>
          <a:p>
            <a:pPr marL="168638" indent="-168638">
              <a:buFont typeface="Arial"/>
              <a:buChar char="•"/>
              <a:defRPr/>
            </a:pPr>
            <a:r>
              <a:rPr lang="en-US" dirty="0" smtClean="0">
                <a:latin typeface="+mn-lt"/>
                <a:ea typeface="+mn-ea"/>
                <a:cs typeface="+mn-cs"/>
              </a:rPr>
              <a:t>Previously aired on television</a:t>
            </a:r>
          </a:p>
          <a:p>
            <a:pPr marL="168638" indent="-168638">
              <a:buFont typeface="Arial"/>
              <a:buChar char="•"/>
              <a:defRPr/>
            </a:pPr>
            <a:r>
              <a:rPr lang="en-US" dirty="0" smtClean="0">
                <a:latin typeface="+mn-lt"/>
                <a:ea typeface="+mn-ea"/>
                <a:cs typeface="+mn-cs"/>
              </a:rPr>
              <a:t>Clips</a:t>
            </a:r>
          </a:p>
          <a:p>
            <a:pPr marL="0" indent="0">
              <a:buFont typeface="Arial"/>
              <a:buNone/>
              <a:defRPr/>
            </a:pPr>
            <a:endParaRPr lang="en-US" dirty="0">
              <a:latin typeface="+mn-lt"/>
              <a:ea typeface="+mn-ea"/>
              <a:cs typeface="+mn-cs"/>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28FF8E51-F21C-9B4E-9B75-6149018BD846}" type="slidenum">
              <a:rPr lang="en-US" sz="1200">
                <a:cs typeface="Arial" charset="0"/>
              </a:rPr>
              <a:pPr eaLnBrk="1" hangingPunct="1"/>
              <a:t>12</a:t>
            </a:fld>
            <a:endParaRPr lang="en-US" sz="1200"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68638" indent="-168638">
              <a:buFont typeface="Arial"/>
              <a:buChar char="•"/>
              <a:defRPr/>
            </a:pPr>
            <a:r>
              <a:rPr lang="en-US" dirty="0">
                <a:latin typeface="+mn-lt"/>
                <a:ea typeface="+mn-ea"/>
                <a:cs typeface="+mn-cs"/>
              </a:rPr>
              <a:t>Netflix sued by National Association of the Deaf in 2012 for failing to provide closed captions for most of its "Watch Instantly" movies and television shows streamed on the Internet.</a:t>
            </a:r>
          </a:p>
          <a:p>
            <a:pPr marL="168638" indent="-168638">
              <a:buFont typeface="Arial"/>
              <a:buChar char="•"/>
              <a:defRPr/>
            </a:pPr>
            <a:r>
              <a:rPr lang="en-US" dirty="0">
                <a:latin typeface="+mn-lt"/>
                <a:ea typeface="+mn-ea"/>
                <a:cs typeface="+mn-cs"/>
              </a:rPr>
              <a:t>First time that Title III of the ADA (place of public accommodation) had been applied to Internet only businesses (before, it had only been applied to physical structures like wheelchair ramps)</a:t>
            </a:r>
          </a:p>
          <a:p>
            <a:pPr marL="168638" indent="-168638">
              <a:buFont typeface="Arial"/>
              <a:buChar char="•"/>
              <a:defRPr/>
            </a:pPr>
            <a:r>
              <a:rPr lang="en-US" dirty="0">
                <a:latin typeface="+mn-lt"/>
                <a:ea typeface="+mn-ea"/>
                <a:cs typeface="+mn-cs"/>
              </a:rPr>
              <a:t>Landmark lawsuit: Netflix argued that they don't qualify as a place of public accommodation in accordance with the ADA – but the plaintiffs' lawyers (some of whom were involved in the writing of the ADA in 1990) argued that the ADA was meant to grow to expand accommodations as the world changed</a:t>
            </a:r>
          </a:p>
          <a:p>
            <a:pPr marL="168638" indent="-168638">
              <a:buFont typeface="Arial"/>
              <a:buChar char="•"/>
              <a:defRPr/>
            </a:pPr>
            <a:r>
              <a:rPr lang="en-US" dirty="0">
                <a:latin typeface="+mn-lt"/>
                <a:ea typeface="+mn-ea"/>
                <a:cs typeface="+mn-cs"/>
              </a:rPr>
              <a:t>Court ruled in favor of the National Association of the Deaf, saying that:</a:t>
            </a:r>
          </a:p>
          <a:p>
            <a:pPr marL="618340" lvl="1" indent="-168638">
              <a:buFont typeface="Arial"/>
              <a:buChar char="•"/>
              <a:defRPr/>
            </a:pPr>
            <a:r>
              <a:rPr lang="en-US" dirty="0">
                <a:latin typeface="+mn-lt"/>
                <a:ea typeface="+mn-ea"/>
              </a:rPr>
              <a:t>"The legislative history of the ADA makes clear that Congress intended the ADA to adapt to changes in technology"</a:t>
            </a:r>
          </a:p>
          <a:p>
            <a:pPr marL="618340" lvl="1" indent="-168638">
              <a:buFont typeface="Arial"/>
              <a:buChar char="•"/>
              <a:defRPr/>
            </a:pPr>
            <a:r>
              <a:rPr lang="en-US" dirty="0">
                <a:latin typeface="+mn-lt"/>
                <a:ea typeface="+mn-ea"/>
              </a:rPr>
              <a:t>"Excluding businesses that sell services through the Internet from the ADA would run afoul of the purposes of the ADA"</a:t>
            </a:r>
          </a:p>
          <a:p>
            <a:pPr marL="168638" indent="-168638">
              <a:buFont typeface="Arial"/>
              <a:buChar char="•"/>
              <a:defRPr/>
            </a:pPr>
            <a:r>
              <a:rPr lang="en-US" dirty="0">
                <a:latin typeface="+mn-lt"/>
                <a:ea typeface="+mn-ea"/>
                <a:cs typeface="+mn-cs"/>
              </a:rPr>
              <a:t>Netflix settlement: Netflix agreed to caption 100% of its streaming content.</a:t>
            </a:r>
          </a:p>
          <a:p>
            <a:pPr marL="168638" indent="-168638">
              <a:buFont typeface="Arial"/>
              <a:buChar char="•"/>
              <a:defRPr/>
            </a:pPr>
            <a:r>
              <a:rPr lang="en-US" dirty="0">
                <a:latin typeface="+mn-lt"/>
                <a:ea typeface="+mn-ea"/>
                <a:cs typeface="+mn-cs"/>
              </a:rPr>
              <a:t>This case set a profound precedent for companies streaming video content across industries, including entertainment, education, health care, and corporate training content (FedEx was sued for this recently – not providing closed captions on training videos).</a:t>
            </a: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02733151-0520-6743-90CF-833DCA368140}" type="slidenum">
              <a:rPr lang="en-US" sz="1200">
                <a:solidFill>
                  <a:srgbClr val="000000"/>
                </a:solidFill>
                <a:latin typeface="Calibri" charset="0"/>
                <a:cs typeface="Arial" charset="0"/>
              </a:rPr>
              <a:pPr eaLnBrk="1" hangingPunct="1"/>
              <a:t>13</a:t>
            </a:fld>
            <a:endParaRPr lang="en-US" sz="1200">
              <a:solidFill>
                <a:srgbClr val="000000"/>
              </a:solidFill>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4" name="Picture 6" descr="Scroll_GrnDuo copy.jpg"/>
          <p:cNvPicPr>
            <a:picLocks noChangeAspect="1"/>
          </p:cNvPicPr>
          <p:nvPr userDrawn="1"/>
        </p:nvPicPr>
        <p:blipFill>
          <a:blip r:embed="rId2" cstate="email">
            <a:extLst>
              <a:ext uri="{28A0092B-C50C-407E-A947-70E740481C1C}">
                <a14:useLocalDpi xmlns:a14="http://schemas.microsoft.com/office/drawing/2010/main"/>
              </a:ext>
            </a:extLst>
          </a:blip>
          <a:srcRect l="-139"/>
          <a:stretch>
            <a:fillRect/>
          </a:stretch>
        </p:blipFill>
        <p:spPr bwMode="auto">
          <a:xfrm>
            <a:off x="0" y="-7938"/>
            <a:ext cx="91440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rgbClr val="FFBA03">
              <a:alpha val="66000"/>
            </a:srgb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278284292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685800" y="533400"/>
            <a:ext cx="7620000" cy="5715000"/>
          </a:xfrm>
        </p:spPr>
        <p:txBody>
          <a:bodyPr/>
          <a:lstStyle/>
          <a:p>
            <a:endParaRPr lang="en-US"/>
          </a:p>
        </p:txBody>
      </p:sp>
    </p:spTree>
    <p:extLst>
      <p:ext uri="{BB962C8B-B14F-4D97-AF65-F5344CB8AC3E}">
        <p14:creationId xmlns:p14="http://schemas.microsoft.com/office/powerpoint/2010/main" val="212781081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cstate="email">
            <a:alphaModFix amt="41000"/>
            <a:extLst>
              <a:ext uri="{28A0092B-C50C-407E-A947-70E740481C1C}">
                <a14:useLocalDpi xmlns:a14="http://schemas.microsoft.com/office/drawing/2010/main"/>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a14="http://schemas.microsoft.com/office/drawing/2010/main">
                <a:solidFill>
                  <a:srgbClr val="FFFFFF">
                    <a:alpha val="4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ctrTitle"/>
          </p:nvPr>
        </p:nvSpPr>
        <p:spPr>
          <a:xfrm>
            <a:off x="4724400" y="32766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Tree>
    <p:extLst>
      <p:ext uri="{BB962C8B-B14F-4D97-AF65-F5344CB8AC3E}">
        <p14:creationId xmlns:p14="http://schemas.microsoft.com/office/powerpoint/2010/main" val="61880072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1A6613"/>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cstate="email">
            <a:alphaModFix amt="41000"/>
            <a:extLst>
              <a:ext uri="{28A0092B-C50C-407E-A947-70E740481C1C}">
                <a14:useLocalDpi xmlns:a14="http://schemas.microsoft.com/office/drawing/2010/main"/>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a14="http://schemas.microsoft.com/office/drawing/2010/main">
                <a:solidFill>
                  <a:srgbClr val="FFFFFF">
                    <a:alpha val="4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a:ln>
            <a:noFill/>
          </a:ln>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04405470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FBD17"/>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cstate="email">
            <a:alphaModFix amt="41000"/>
            <a:extLst>
              <a:ext uri="{28A0092B-C50C-407E-A947-70E740481C1C}">
                <a14:useLocalDpi xmlns:a14="http://schemas.microsoft.com/office/drawing/2010/main"/>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a14="http://schemas.microsoft.com/office/drawing/2010/main">
                <a:solidFill>
                  <a:srgbClr val="FFFFFF">
                    <a:alpha val="4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a:ln>
            <a:noFill/>
          </a:ln>
        </p:spPr>
        <p:txBody>
          <a:bodyPr vert="horz"/>
          <a:lstStyle>
            <a:lvl1pPr algn="l">
              <a:defRPr sz="2000" b="0" cap="all" spc="150" baseline="0">
                <a:solidFill>
                  <a:schemeClr val="bg1">
                    <a:lumMod val="50000"/>
                  </a:schemeClr>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13276593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lumMod val="50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cstate="email">
            <a:alphaModFix amt="41000"/>
            <a:extLst>
              <a:ext uri="{28A0092B-C50C-407E-A947-70E740481C1C}">
                <a14:useLocalDpi xmlns:a14="http://schemas.microsoft.com/office/drawing/2010/main"/>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a14="http://schemas.microsoft.com/office/drawing/2010/main">
                <a:solidFill>
                  <a:srgbClr val="FFFFFF">
                    <a:alpha val="4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a:ln>
            <a:noFill/>
          </a:ln>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28909936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Divider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pic>
        <p:nvPicPr>
          <p:cNvPr id="4" name="Picture 7" descr="Johnson-Center_Architecural_Detail.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68288" y="0"/>
            <a:ext cx="8875712" cy="6858000"/>
          </a:xfrm>
          <a:prstGeom prst="rect">
            <a:avLst/>
          </a:prstGeom>
          <a:solidFill>
            <a:schemeClr val="accent5"/>
          </a:solidFill>
          <a:ln w="25400" cap="rnd" cmpd="sng" algn="ctr">
            <a:noFill/>
            <a:prstDash val="solid"/>
          </a:ln>
          <a:effectLst/>
          <a:extLs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046739558"/>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7" name="Rectangle 6"/>
          <p:cNvSpPr/>
          <p:nvPr userDrawn="1"/>
        </p:nvSpPr>
        <p:spPr>
          <a:xfrm>
            <a:off x="0" y="0"/>
            <a:ext cx="9144000" cy="6889750"/>
          </a:xfrm>
          <a:prstGeom prst="rect">
            <a:avLst/>
          </a:prstGeom>
          <a:solidFill>
            <a:srgbClr val="DFBD17"/>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pic>
        <p:nvPicPr>
          <p:cNvPr id="11" name="Picture 10" descr="Bull Run_Architecural_Detail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6933"/>
            <a:ext cx="7086600" cy="6935822"/>
          </a:xfrm>
          <a:prstGeom prst="rect">
            <a:avLst/>
          </a:prstGeom>
        </p:spPr>
      </p:pic>
      <p:sp>
        <p:nvSpPr>
          <p:cNvPr id="8"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806809276"/>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7" name="Rectangle 6"/>
          <p:cNvSpPr/>
          <p:nvPr userDrawn="1"/>
        </p:nvSpPr>
        <p:spPr>
          <a:xfrm>
            <a:off x="0" y="0"/>
            <a:ext cx="9144000" cy="6889750"/>
          </a:xfrm>
          <a:prstGeom prst="rect">
            <a:avLst/>
          </a:prstGeom>
          <a:solidFill>
            <a:schemeClr val="tx2"/>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pic>
        <p:nvPicPr>
          <p:cNvPr id="2" name="Picture 1" descr="Founder's Hall_Architecural Details.png"/>
          <p:cNvPicPr>
            <a:picLocks noChangeAspect="1"/>
          </p:cNvPicPr>
          <p:nvPr userDrawn="1"/>
        </p:nvPicPr>
        <p:blipFill rotWithShape="1">
          <a:blip r:embed="rId2" cstate="email">
            <a:extLst>
              <a:ext uri="{28A0092B-C50C-407E-A947-70E740481C1C}">
                <a14:useLocalDpi xmlns:a14="http://schemas.microsoft.com/office/drawing/2010/main"/>
              </a:ext>
            </a:extLst>
          </a:blip>
          <a:srcRect r="39063"/>
          <a:stretch/>
        </p:blipFill>
        <p:spPr>
          <a:xfrm>
            <a:off x="3733800" y="0"/>
            <a:ext cx="5410200" cy="6890412"/>
          </a:xfrm>
          <a:prstGeom prst="rect">
            <a:avLst/>
          </a:prstGeom>
        </p:spPr>
      </p:pic>
      <p:sp>
        <p:nvSpPr>
          <p:cNvPr id="8"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725865056"/>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9"/>
            <a:ext cx="7407393"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7990652" cy="424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1"/>
            <a:ext cx="2895600" cy="366183"/>
          </a:xfrm>
          <a:prstGeom prst="rect">
            <a:avLst/>
          </a:prstGeom>
        </p:spPr>
        <p:txBody>
          <a:bodyPr/>
          <a:lstStyle>
            <a:lvl1pPr>
              <a:defRPr/>
            </a:lvl1pPr>
          </a:lstStyle>
          <a:p>
            <a:pPr>
              <a:defRPr/>
            </a:pPr>
            <a:endParaRPr lang="en-US" sz="900" dirty="0"/>
          </a:p>
        </p:txBody>
      </p:sp>
    </p:spTree>
    <p:extLst>
      <p:ext uri="{BB962C8B-B14F-4D97-AF65-F5344CB8AC3E}">
        <p14:creationId xmlns:p14="http://schemas.microsoft.com/office/powerpoint/2010/main" val="1686845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388578"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16"/>
            <a:ext cx="3644430" cy="4260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43045" y="1600216"/>
            <a:ext cx="3636903" cy="4260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a:xfrm>
            <a:off x="3124200" y="6356351"/>
            <a:ext cx="2895600" cy="366183"/>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60080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4_Title">
    <p:spTree>
      <p:nvGrpSpPr>
        <p:cNvPr id="1" name=""/>
        <p:cNvGrpSpPr/>
        <p:nvPr/>
      </p:nvGrpSpPr>
      <p:grpSpPr>
        <a:xfrm>
          <a:off x="0" y="0"/>
          <a:ext cx="0" cy="0"/>
          <a:chOff x="0" y="0"/>
          <a:chExt cx="0" cy="0"/>
        </a:xfrm>
      </p:grpSpPr>
      <p:pic>
        <p:nvPicPr>
          <p:cNvPr id="4" name="Picture 3" descr="130826017.jpg"/>
          <p:cNvPicPr>
            <a:picLocks noChangeAspect="1"/>
          </p:cNvPicPr>
          <p:nvPr userDrawn="1"/>
        </p:nvPicPr>
        <p:blipFill rotWithShape="1">
          <a:blip r:embed="rId2"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0"/>
            <a:ext cx="9144000" cy="4648200"/>
          </a:xfrm>
          <a:prstGeom prst="rect">
            <a:avLst/>
          </a:prstGeom>
        </p:spPr>
      </p:pic>
      <p:sp>
        <p:nvSpPr>
          <p:cNvPr id="5" name="Rectangle 10"/>
          <p:cNvSpPr/>
          <p:nvPr userDrawn="1"/>
        </p:nvSpPr>
        <p:spPr>
          <a:xfrm>
            <a:off x="0" y="4038600"/>
            <a:ext cx="9144000" cy="609600"/>
          </a:xfrm>
          <a:prstGeom prst="rect">
            <a:avLst/>
          </a:prstGeom>
          <a:solidFill>
            <a:srgbClr val="FFBA03">
              <a:alpha val="66000"/>
            </a:srgb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2025063337"/>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37917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3502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35022"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74666" y="1535113"/>
            <a:ext cx="36617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74655" y="2174875"/>
            <a:ext cx="3661716"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10"/>
          </p:nvPr>
        </p:nvSpPr>
        <p:spPr>
          <a:xfrm>
            <a:off x="3124200" y="6356351"/>
            <a:ext cx="2895600" cy="366183"/>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431479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a:spLocks noChangeArrowheads="1"/>
          </p:cNvSpPr>
          <p:nvPr/>
        </p:nvSpPr>
        <p:spPr bwMode="invGray">
          <a:xfrm>
            <a:off x="0" y="2601913"/>
            <a:ext cx="9144000" cy="46037"/>
          </a:xfrm>
          <a:prstGeom prst="rect">
            <a:avLst/>
          </a:prstGeom>
          <a:solidFill>
            <a:srgbClr val="FFFFFF"/>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749808" y="118872"/>
            <a:ext cx="8013192" cy="1636776"/>
          </a:xfrm>
          <a:prstGeom prst="rect">
            <a:avLst/>
          </a:prstGeo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solidFill>
                  <a:srgbClr val="FFFFFF"/>
                </a:solidFill>
              </a:defRPr>
            </a:lvl1pPr>
          </a:lstStyle>
          <a:p>
            <a:fld id="{EE257591-DCC6-2844-BF52-BC3EA6FC9FDE}" type="datetimeFigureOut">
              <a:rPr lang="en-US"/>
              <a:pPr/>
              <a:t>7/11/16</a:t>
            </a:fld>
            <a:endParaRPr lang="en-US"/>
          </a:p>
        </p:txBody>
      </p:sp>
      <p:sp>
        <p:nvSpPr>
          <p:cNvPr id="7" name="Footer Placeholder 4"/>
          <p:cNvSpPr>
            <a:spLocks noGrp="1"/>
          </p:cNvSpPr>
          <p:nvPr>
            <p:ph type="ftr" sz="quarter" idx="11"/>
          </p:nvPr>
        </p:nvSpPr>
        <p:spPr>
          <a:xfrm>
            <a:off x="2640013" y="6477000"/>
            <a:ext cx="5508625" cy="274638"/>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solidFill>
                  <a:srgbClr val="FFFFFF"/>
                </a:solidFill>
              </a:defRPr>
            </a:lvl1pPr>
          </a:lstStyle>
          <a:p>
            <a:fld id="{33A9F944-BCEA-1549-93A2-70464694F80D}" type="slidenum">
              <a:rPr lang="en-US"/>
              <a:pPr/>
              <a:t>‹#›</a:t>
            </a:fld>
            <a:endParaRPr lang="en-US"/>
          </a:p>
        </p:txBody>
      </p:sp>
    </p:spTree>
    <p:extLst>
      <p:ext uri="{BB962C8B-B14F-4D97-AF65-F5344CB8AC3E}">
        <p14:creationId xmlns:p14="http://schemas.microsoft.com/office/powerpoint/2010/main" val="61511416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p:spTree>
      <p:nvGrpSpPr>
        <p:cNvPr id="1" name=""/>
        <p:cNvGrpSpPr/>
        <p:nvPr/>
      </p:nvGrpSpPr>
      <p:grpSpPr>
        <a:xfrm>
          <a:off x="0" y="0"/>
          <a:ext cx="0" cy="0"/>
          <a:chOff x="0" y="0"/>
          <a:chExt cx="0" cy="0"/>
        </a:xfrm>
      </p:grpSpPr>
      <p:pic>
        <p:nvPicPr>
          <p:cNvPr id="4" name="Picture 6" descr="14042450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tx2">
              <a:alpha val="66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56204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p:spTree>
      <p:nvGrpSpPr>
        <p:cNvPr id="1" name=""/>
        <p:cNvGrpSpPr/>
        <p:nvPr/>
      </p:nvGrpSpPr>
      <p:grpSpPr>
        <a:xfrm>
          <a:off x="0" y="0"/>
          <a:ext cx="0" cy="0"/>
          <a:chOff x="0" y="0"/>
          <a:chExt cx="0" cy="0"/>
        </a:xfrm>
      </p:grpSpPr>
      <p:pic>
        <p:nvPicPr>
          <p:cNvPr id="4" name="Picture 6" descr="131108588.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tx1">
              <a:alpha val="66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2121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p:spTree>
      <p:nvGrpSpPr>
        <p:cNvPr id="1" name=""/>
        <p:cNvGrpSpPr/>
        <p:nvPr/>
      </p:nvGrpSpPr>
      <p:grpSpPr>
        <a:xfrm>
          <a:off x="0" y="0"/>
          <a:ext cx="0" cy="0"/>
          <a:chOff x="0" y="0"/>
          <a:chExt cx="0" cy="0"/>
        </a:xfrm>
      </p:grpSpPr>
      <p:pic>
        <p:nvPicPr>
          <p:cNvPr id="4" name="Picture 6" descr="13011573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accent4">
              <a:lumMod val="50000"/>
              <a:alpha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75179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7" name="Rectangle 37"/>
          <p:cNvSpPr>
            <a:spLocks noGrp="1"/>
          </p:cNvSpPr>
          <p:nvPr>
            <p:ph type="body" sz="quarter" idx="13"/>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edit Master text styles</a:t>
            </a:r>
          </a:p>
        </p:txBody>
      </p:sp>
      <p:sp>
        <p:nvSpPr>
          <p:cNvPr id="43" name="Rectangle 37"/>
          <p:cNvSpPr>
            <a:spLocks noGrp="1"/>
          </p:cNvSpPr>
          <p:nvPr>
            <p:ph type="body" sz="quarter" idx="15"/>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1" name="Rectangle 37"/>
          <p:cNvSpPr>
            <a:spLocks noGrp="1"/>
          </p:cNvSpPr>
          <p:nvPr>
            <p:ph type="body" sz="quarter" idx="17"/>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5" name="Rectangle 37"/>
          <p:cNvSpPr>
            <a:spLocks noGrp="1"/>
          </p:cNvSpPr>
          <p:nvPr>
            <p:ph type="body" sz="quarter" idx="19"/>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47" name="Rectangle 37"/>
          <p:cNvSpPr>
            <a:spLocks noGrp="1"/>
          </p:cNvSpPr>
          <p:nvPr>
            <p:ph type="body" sz="quarter" idx="2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49" name="Rectangle 37"/>
          <p:cNvSpPr>
            <a:spLocks noGrp="1"/>
          </p:cNvSpPr>
          <p:nvPr>
            <p:ph type="body" sz="quarter" idx="23"/>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1" name="Rectangle 37"/>
          <p:cNvSpPr>
            <a:spLocks noGrp="1"/>
          </p:cNvSpPr>
          <p:nvPr>
            <p:ph type="body" sz="quarter" idx="25"/>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3" name="Rectangle 37"/>
          <p:cNvSpPr>
            <a:spLocks noGrp="1"/>
          </p:cNvSpPr>
          <p:nvPr>
            <p:ph type="body" sz="quarter" idx="27"/>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5" name="Rectangle 37"/>
          <p:cNvSpPr>
            <a:spLocks noGrp="1"/>
          </p:cNvSpPr>
          <p:nvPr>
            <p:ph type="body" sz="quarter" idx="29"/>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57" name="Rectangle 37"/>
          <p:cNvSpPr>
            <a:spLocks noGrp="1"/>
          </p:cNvSpPr>
          <p:nvPr>
            <p:ph type="body" sz="quarter" idx="3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26" name="Rectangle 37"/>
          <p:cNvSpPr>
            <a:spLocks noGrp="1"/>
          </p:cNvSpPr>
          <p:nvPr>
            <p:ph type="body" sz="quarter" idx="33"/>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28" name="Rectangle 37"/>
          <p:cNvSpPr>
            <a:spLocks noGrp="1"/>
          </p:cNvSpPr>
          <p:nvPr>
            <p:ph type="body" sz="quarter" idx="35"/>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98" name="Rectangle 37"/>
          <p:cNvSpPr>
            <a:spLocks noGrp="1"/>
          </p:cNvSpPr>
          <p:nvPr>
            <p:ph type="body" sz="quarter" idx="14"/>
          </p:nvPr>
        </p:nvSpPr>
        <p:spPr>
          <a:xfrm>
            <a:off x="7696200" y="381000"/>
            <a:ext cx="685800" cy="228600"/>
          </a:xfrm>
          <a:solidFill>
            <a:schemeClr val="tx2"/>
          </a:solidFill>
        </p:spPr>
        <p:txBody>
          <a:bodyPr anchor="ctr"/>
          <a:lstStyle>
            <a:lvl1pPr algn="r">
              <a:buFontTx/>
              <a:buNone/>
              <a:defRPr sz="1050">
                <a:solidFill>
                  <a:schemeClr val="bg1"/>
                </a:solidFill>
              </a:defRPr>
            </a:lvl1pPr>
            <a:extLst/>
          </a:lstStyle>
          <a:p>
            <a:pPr lvl="0"/>
            <a:r>
              <a:rPr lang="en-US" dirty="0" smtClean="0"/>
              <a:t>Click to edit Master text styles</a:t>
            </a:r>
          </a:p>
        </p:txBody>
      </p:sp>
      <p:sp>
        <p:nvSpPr>
          <p:cNvPr id="44" name="Rectangle 37"/>
          <p:cNvSpPr>
            <a:spLocks noGrp="1"/>
          </p:cNvSpPr>
          <p:nvPr>
            <p:ph type="body" sz="quarter" idx="16"/>
          </p:nvPr>
        </p:nvSpPr>
        <p:spPr>
          <a:xfrm>
            <a:off x="7696200" y="838200"/>
            <a:ext cx="685800" cy="228600"/>
          </a:xfrm>
          <a:solidFill>
            <a:schemeClr val="tx2"/>
          </a:solidFill>
        </p:spPr>
        <p:txBody>
          <a:bodyPr anchor="ctr"/>
          <a:lstStyle>
            <a:lvl1pPr algn="r">
              <a:buFontTx/>
              <a:buNone/>
              <a:defRPr sz="1100">
                <a:solidFill>
                  <a:schemeClr val="bg1"/>
                </a:solidFill>
              </a:defRPr>
            </a:lvl1pPr>
            <a:extLst/>
          </a:lstStyle>
          <a:p>
            <a:pPr lvl="0"/>
            <a:r>
              <a:rPr lang="en-US" dirty="0" smtClean="0"/>
              <a:t>Click to edit Master text styles</a:t>
            </a:r>
          </a:p>
        </p:txBody>
      </p:sp>
      <p:sp>
        <p:nvSpPr>
          <p:cNvPr id="42" name="Rectangle 37"/>
          <p:cNvSpPr>
            <a:spLocks noGrp="1"/>
          </p:cNvSpPr>
          <p:nvPr>
            <p:ph type="body" sz="quarter" idx="18"/>
          </p:nvPr>
        </p:nvSpPr>
        <p:spPr>
          <a:xfrm>
            <a:off x="7696200" y="1295400"/>
            <a:ext cx="685800" cy="228600"/>
          </a:xfrm>
          <a:solidFill>
            <a:schemeClr val="tx2"/>
          </a:solidFill>
        </p:spPr>
        <p:txBody>
          <a:bodyPr anchor="ctr"/>
          <a:lstStyle>
            <a:lvl1pPr algn="r">
              <a:buFontTx/>
              <a:buNone/>
              <a:defRPr sz="1100">
                <a:solidFill>
                  <a:schemeClr val="bg1"/>
                </a:solidFill>
              </a:defRPr>
            </a:lvl1pPr>
            <a:extLst/>
          </a:lstStyle>
          <a:p>
            <a:pPr lvl="0"/>
            <a:r>
              <a:rPr lang="en-US" dirty="0" smtClean="0"/>
              <a:t>Click to edit Master text styles</a:t>
            </a:r>
          </a:p>
        </p:txBody>
      </p:sp>
      <p:sp>
        <p:nvSpPr>
          <p:cNvPr id="46" name="Rectangle 37"/>
          <p:cNvSpPr>
            <a:spLocks noGrp="1"/>
          </p:cNvSpPr>
          <p:nvPr>
            <p:ph type="body" sz="quarter" idx="20"/>
          </p:nvPr>
        </p:nvSpPr>
        <p:spPr>
          <a:xfrm>
            <a:off x="7696200" y="1752600"/>
            <a:ext cx="685800" cy="228600"/>
          </a:xfrm>
          <a:solidFill>
            <a:schemeClr val="tx2"/>
          </a:solidFill>
        </p:spPr>
        <p:txBody>
          <a:bodyPr anchor="ctr"/>
          <a:lstStyle>
            <a:lvl1pPr algn="r">
              <a:buFontTx/>
              <a:buNone/>
              <a:defRPr sz="1100">
                <a:solidFill>
                  <a:schemeClr val="bg1"/>
                </a:solidFill>
              </a:defRPr>
            </a:lvl1pPr>
            <a:extLst/>
          </a:lstStyle>
          <a:p>
            <a:pPr lvl="0"/>
            <a:endParaRPr lang="en-US" dirty="0" smtClean="0"/>
          </a:p>
        </p:txBody>
      </p:sp>
      <p:sp>
        <p:nvSpPr>
          <p:cNvPr id="48" name="Rectangle 37"/>
          <p:cNvSpPr>
            <a:spLocks noGrp="1"/>
          </p:cNvSpPr>
          <p:nvPr>
            <p:ph type="body" sz="quarter" idx="22"/>
          </p:nvPr>
        </p:nvSpPr>
        <p:spPr>
          <a:xfrm>
            <a:off x="7696200" y="22098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0" name="Rectangle 37"/>
          <p:cNvSpPr>
            <a:spLocks noGrp="1"/>
          </p:cNvSpPr>
          <p:nvPr>
            <p:ph type="body" sz="quarter" idx="24"/>
          </p:nvPr>
        </p:nvSpPr>
        <p:spPr>
          <a:xfrm>
            <a:off x="7696200" y="26670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2" name="Rectangle 37"/>
          <p:cNvSpPr>
            <a:spLocks noGrp="1"/>
          </p:cNvSpPr>
          <p:nvPr>
            <p:ph type="body" sz="quarter" idx="26"/>
          </p:nvPr>
        </p:nvSpPr>
        <p:spPr>
          <a:xfrm>
            <a:off x="7696200" y="31242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4" name="Rectangle 37"/>
          <p:cNvSpPr>
            <a:spLocks noGrp="1"/>
          </p:cNvSpPr>
          <p:nvPr>
            <p:ph type="body" sz="quarter" idx="28"/>
          </p:nvPr>
        </p:nvSpPr>
        <p:spPr>
          <a:xfrm>
            <a:off x="7696200" y="35814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6" name="Rectangle 37"/>
          <p:cNvSpPr>
            <a:spLocks noGrp="1"/>
          </p:cNvSpPr>
          <p:nvPr>
            <p:ph type="body" sz="quarter" idx="30"/>
          </p:nvPr>
        </p:nvSpPr>
        <p:spPr>
          <a:xfrm>
            <a:off x="7696200" y="40386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8" name="Rectangle 37"/>
          <p:cNvSpPr>
            <a:spLocks noGrp="1"/>
          </p:cNvSpPr>
          <p:nvPr>
            <p:ph type="body" sz="quarter" idx="32"/>
          </p:nvPr>
        </p:nvSpPr>
        <p:spPr>
          <a:xfrm>
            <a:off x="7696200" y="44958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27" name="Rectangle 37"/>
          <p:cNvSpPr>
            <a:spLocks noGrp="1"/>
          </p:cNvSpPr>
          <p:nvPr>
            <p:ph type="body" sz="quarter" idx="34"/>
          </p:nvPr>
        </p:nvSpPr>
        <p:spPr>
          <a:xfrm>
            <a:off x="7696200" y="49530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29" name="Rectangle 37"/>
          <p:cNvSpPr>
            <a:spLocks noGrp="1"/>
          </p:cNvSpPr>
          <p:nvPr>
            <p:ph type="body" sz="quarter" idx="36"/>
          </p:nvPr>
        </p:nvSpPr>
        <p:spPr>
          <a:xfrm>
            <a:off x="7696200" y="54102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30" name="Rectangle 37"/>
          <p:cNvSpPr>
            <a:spLocks noGrp="1"/>
          </p:cNvSpPr>
          <p:nvPr>
            <p:ph type="body" sz="quarter" idx="37"/>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smtClean="0"/>
              <a:t>Click to edit Master text styles</a:t>
            </a:r>
          </a:p>
        </p:txBody>
      </p:sp>
      <p:sp>
        <p:nvSpPr>
          <p:cNvPr id="31" name="Rectangle 37"/>
          <p:cNvSpPr>
            <a:spLocks noGrp="1"/>
          </p:cNvSpPr>
          <p:nvPr>
            <p:ph type="body" sz="quarter" idx="38"/>
          </p:nvPr>
        </p:nvSpPr>
        <p:spPr>
          <a:xfrm>
            <a:off x="7696200" y="58674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Tree>
    <p:extLst>
      <p:ext uri="{BB962C8B-B14F-4D97-AF65-F5344CB8AC3E}">
        <p14:creationId xmlns:p14="http://schemas.microsoft.com/office/powerpoint/2010/main" val="348810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smtClean="0"/>
              <a:t>Click to edit Master text styles</a:t>
            </a:r>
          </a:p>
        </p:txBody>
      </p:sp>
      <p:sp>
        <p:nvSpPr>
          <p:cNvPr id="3" name="Text Placeholder 2"/>
          <p:cNvSpPr>
            <a:spLocks noGrp="1"/>
          </p:cNvSpPr>
          <p:nvPr>
            <p:ph type="body" sz="quarter" idx="14"/>
          </p:nvPr>
        </p:nvSpPr>
        <p:spPr>
          <a:xfrm>
            <a:off x="304800" y="1066800"/>
            <a:ext cx="80772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69968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w/2col">
    <p:spTree>
      <p:nvGrpSpPr>
        <p:cNvPr id="1" name=""/>
        <p:cNvGrpSpPr/>
        <p:nvPr/>
      </p:nvGrpSpPr>
      <p:grpSpPr>
        <a:xfrm>
          <a:off x="0" y="0"/>
          <a:ext cx="0" cy="0"/>
          <a:chOff x="0" y="0"/>
          <a:chExt cx="0" cy="0"/>
        </a:xfrm>
      </p:grpSpPr>
      <p:sp>
        <p:nvSpPr>
          <p:cNvPr id="14" name="Text Placeholder 2"/>
          <p:cNvSpPr>
            <a:spLocks noGrp="1"/>
          </p:cNvSpPr>
          <p:nvPr>
            <p:ph type="body" sz="quarter" idx="14"/>
          </p:nvPr>
        </p:nvSpPr>
        <p:spPr>
          <a:xfrm>
            <a:off x="304800" y="1066800"/>
            <a:ext cx="3886200" cy="5029200"/>
          </a:xfrm>
        </p:spPr>
        <p:txBody>
          <a:bodyPr spcCol="0"/>
          <a:lstStyle>
            <a:lvl1pPr>
              <a:defRPr sz="1400"/>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15"/>
          </p:nvPr>
        </p:nvSpPr>
        <p:spPr>
          <a:xfrm>
            <a:off x="4495800" y="1066800"/>
            <a:ext cx="3886200" cy="5029200"/>
          </a:xfrm>
        </p:spPr>
        <p:txBody>
          <a:bodyPr spcCol="0"/>
          <a:lstStyle>
            <a:lvl1pPr>
              <a:defRPr sz="1400"/>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8"/>
          <p:cNvSpPr>
            <a:spLocks noGrp="1"/>
          </p:cNvSpPr>
          <p:nvPr>
            <p:ph type="body" sz="quarter" idx="16"/>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smtClean="0"/>
              <a:t>Click to edit Master text styles</a:t>
            </a:r>
          </a:p>
        </p:txBody>
      </p:sp>
    </p:spTree>
    <p:extLst>
      <p:ext uri="{BB962C8B-B14F-4D97-AF65-F5344CB8AC3E}">
        <p14:creationId xmlns:p14="http://schemas.microsoft.com/office/powerpoint/2010/main" val="75684800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04800" y="4343400"/>
            <a:ext cx="8077200" cy="1981200"/>
          </a:xfrm>
        </p:spPr>
        <p:txBody>
          <a:bodyPr numCol="3"/>
          <a:lstStyle>
            <a:lvl1pPr>
              <a:defRPr baseline="0"/>
            </a:lvl1pPr>
            <a:lvl2pPr marL="0" indent="0">
              <a:defRPr/>
            </a:lvl2pPr>
          </a:lstStyle>
          <a:p>
            <a:pPr lvl="0"/>
            <a:r>
              <a:rPr lang="en-US" dirty="0" smtClean="0"/>
              <a:t>Click to edit Master text styles</a:t>
            </a:r>
          </a:p>
          <a:p>
            <a:pPr lvl="1"/>
            <a:r>
              <a:rPr lang="en-US" dirty="0" smtClean="0"/>
              <a:t>Second level</a:t>
            </a:r>
          </a:p>
        </p:txBody>
      </p:sp>
      <p:sp>
        <p:nvSpPr>
          <p:cNvPr id="12" name="Picture Placeholder 11"/>
          <p:cNvSpPr>
            <a:spLocks noGrp="1"/>
          </p:cNvSpPr>
          <p:nvPr>
            <p:ph type="pic" sz="quarter" idx="14"/>
          </p:nvPr>
        </p:nvSpPr>
        <p:spPr>
          <a:xfrm>
            <a:off x="304800" y="838200"/>
            <a:ext cx="8077200" cy="3200400"/>
          </a:xfrm>
        </p:spPr>
        <p:txBody>
          <a:bodyPr/>
          <a:lstStyle/>
          <a:p>
            <a:endParaRPr lang="en-US" dirty="0"/>
          </a:p>
        </p:txBody>
      </p:sp>
      <p:sp>
        <p:nvSpPr>
          <p:cNvPr id="5" name="Rectangle 8"/>
          <p:cNvSpPr>
            <a:spLocks noGrp="1"/>
          </p:cNvSpPr>
          <p:nvPr>
            <p:ph type="body" sz="quarter" idx="15"/>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smtClean="0"/>
              <a:t>Click to edit Master text styles</a:t>
            </a:r>
          </a:p>
        </p:txBody>
      </p:sp>
    </p:spTree>
    <p:extLst>
      <p:ext uri="{BB962C8B-B14F-4D97-AF65-F5344CB8AC3E}">
        <p14:creationId xmlns:p14="http://schemas.microsoft.com/office/powerpoint/2010/main" val="174791924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839200" y="0"/>
            <a:ext cx="304800" cy="6858000"/>
          </a:xfrm>
          <a:prstGeom prst="rect">
            <a:avLst/>
          </a:prstGeom>
          <a:solidFill>
            <a:schemeClr val="tx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1027" name="Rectangle 3"/>
          <p:cNvSpPr>
            <a:spLocks noGrp="1"/>
          </p:cNvSpPr>
          <p:nvPr>
            <p:ph type="body" idx="1"/>
          </p:nvPr>
        </p:nvSpPr>
        <p:spPr bwMode="auto">
          <a:xfrm>
            <a:off x="381000" y="381000"/>
            <a:ext cx="8001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Rectangle 10"/>
          <p:cNvSpPr/>
          <p:nvPr/>
        </p:nvSpPr>
        <p:spPr>
          <a:xfrm>
            <a:off x="0" y="0"/>
            <a:ext cx="762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13" name="Rectangle 34"/>
          <p:cNvSpPr txBox="1">
            <a:spLocks/>
          </p:cNvSpPr>
          <p:nvPr/>
        </p:nvSpPr>
        <p:spPr>
          <a:xfrm>
            <a:off x="4648200" y="6477000"/>
            <a:ext cx="3733800"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kern="0" spc="150" dirty="0" smtClean="0">
                <a:solidFill>
                  <a:srgbClr val="000000"/>
                </a:solidFill>
              </a:rPr>
              <a:t>GEORGE MASON UNIVERSITY</a:t>
            </a:r>
            <a:endParaRPr lang="en-US" kern="0" spc="15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4" r:id="rId9"/>
    <p:sldLayoutId id="2147483728" r:id="rId10"/>
    <p:sldLayoutId id="2147483712" r:id="rId11"/>
    <p:sldLayoutId id="2147483725" r:id="rId12"/>
    <p:sldLayoutId id="2147483726" r:id="rId13"/>
    <p:sldLayoutId id="2147483727" r:id="rId14"/>
    <p:sldLayoutId id="2147483713" r:id="rId15"/>
    <p:sldLayoutId id="2147483717" r:id="rId16"/>
    <p:sldLayoutId id="2147483724" r:id="rId17"/>
    <p:sldLayoutId id="2147483729" r:id="rId18"/>
    <p:sldLayoutId id="2147483731" r:id="rId19"/>
    <p:sldLayoutId id="2147483732" r:id="rId20"/>
    <p:sldLayoutId id="2147483733" r:id="rId21"/>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rgbClr val="000000"/>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rgbClr val="000000"/>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docsoft.com" TargetMode="External"/><Relationship Id="rId4" Type="http://schemas.openxmlformats.org/officeDocument/2006/relationships/hyperlink" Target="http://docsoft.gmu.edu" TargetMode="External"/><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7.pn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main.wgbh.org/wgbh/pages/mag/services/captioning/faq/sugg-styles-conv-faq.html"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ati.gmu.edu/request-services-accessible-media/" TargetMode="Externa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chart" Target="../charts/char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chart" Target="../charts/char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chart" Target="../charts/char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23.jpeg"/></Relationships>
</file>

<file path=ppt/slides/_rels/slide54.xml.rels><?xml version="1.0" encoding="UTF-8" standalone="yes"?>
<Relationships xmlns="http://schemas.openxmlformats.org/package/2006/relationships"><Relationship Id="rId3" Type="http://schemas.openxmlformats.org/officeDocument/2006/relationships/hyperlink" Target="mailto:ati@gmu.edu" TargetMode="External"/><Relationship Id="rId4" Type="http://schemas.openxmlformats.org/officeDocument/2006/relationships/hyperlink" Target="http://ati.gmu.edu" TargetMode="External"/><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ati.gmu.edu" TargetMode="External"/><Relationship Id="rId9" Type="http://schemas.openxmlformats.org/officeDocument/2006/relationships/hyperlink" Target="http://ati.gmu.edu/training/presentations/" TargetMode="External"/><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8.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Captioning and Transcription Project</a:t>
            </a:r>
            <a:endParaRPr lang="en-US" dirty="0"/>
          </a:p>
        </p:txBody>
      </p:sp>
      <p:sp>
        <p:nvSpPr>
          <p:cNvPr id="3" name="Subtitle 2"/>
          <p:cNvSpPr>
            <a:spLocks noGrp="1"/>
          </p:cNvSpPr>
          <p:nvPr>
            <p:ph type="subTitle" idx="1"/>
          </p:nvPr>
        </p:nvSpPr>
        <p:spPr>
          <a:xfrm>
            <a:off x="228600" y="4706112"/>
            <a:ext cx="8686800" cy="246888"/>
          </a:xfrm>
        </p:spPr>
        <p:txBody>
          <a:bodyPr/>
          <a:lstStyle/>
          <a:p>
            <a:r>
              <a:rPr lang="en-US" sz="2000" dirty="0" smtClean="0"/>
              <a:t>An Overview of Workflows, Costs, and Next Steps at George Mason University</a:t>
            </a: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prstGeom prst="rect">
            <a:avLst/>
          </a:prstGeom>
        </p:spPr>
        <p:txBody>
          <a:bodyPr>
            <a:normAutofit/>
          </a:bodyPr>
          <a:lstStyle/>
          <a:p>
            <a:r>
              <a:rPr lang="en-US" sz="2800" dirty="0">
                <a:solidFill>
                  <a:schemeClr val="tx2">
                    <a:lumMod val="75000"/>
                  </a:schemeClr>
                </a:solidFill>
                <a:cs typeface="Cambria" charset="0"/>
              </a:rPr>
              <a:t>Accessibility </a:t>
            </a:r>
            <a:r>
              <a:rPr lang="en-US" sz="2800" dirty="0" smtClean="0">
                <a:solidFill>
                  <a:schemeClr val="tx2">
                    <a:lumMod val="75000"/>
                  </a:schemeClr>
                </a:solidFill>
                <a:cs typeface="Cambria" charset="0"/>
              </a:rPr>
              <a:t>Laws: 508, ADA, CVAA</a:t>
            </a:r>
            <a:endParaRPr lang="en-US" sz="2800" dirty="0">
              <a:solidFill>
                <a:schemeClr val="tx2">
                  <a:lumMod val="75000"/>
                </a:schemeClr>
              </a:solidFill>
              <a:cs typeface="Cambria" charset="0"/>
            </a:endParaRPr>
          </a:p>
        </p:txBody>
      </p:sp>
      <p:sp>
        <p:nvSpPr>
          <p:cNvPr id="13" name="Content Placeholder 2"/>
          <p:cNvSpPr txBox="1">
            <a:spLocks noGrp="1"/>
          </p:cNvSpPr>
          <p:nvPr>
            <p:ph idx="1"/>
          </p:nvPr>
        </p:nvSpPr>
        <p:spPr/>
        <p:txBody>
          <a:bodyPr rtlCol="0">
            <a:noAutofit/>
          </a:bodyPr>
          <a:lstStyle>
            <a:lvl1pPr marL="342900" indent="-342900" algn="l" defTabSz="457200" rtl="0" eaLnBrk="1" latinLnBrk="0" hangingPunct="1">
              <a:spcBef>
                <a:spcPct val="20000"/>
              </a:spcBef>
              <a:buClr>
                <a:schemeClr val="tx2">
                  <a:lumMod val="75000"/>
                </a:schemeClr>
              </a:buClr>
              <a:buFont typeface="Lucida Grande"/>
              <a:buChar char="‣"/>
              <a:defRPr sz="26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en-US" sz="2400" b="1" dirty="0" smtClean="0">
                <a:solidFill>
                  <a:schemeClr val="tx2">
                    <a:lumMod val="50000"/>
                  </a:schemeClr>
                </a:solidFill>
                <a:cs typeface="Cambria"/>
              </a:rPr>
              <a:t>Rehabilitation Act: 508</a:t>
            </a:r>
          </a:p>
          <a:p>
            <a:pPr>
              <a:buClrTx/>
              <a:buFont typeface="Lucida Grande"/>
              <a:buChar char="-"/>
              <a:defRPr/>
            </a:pPr>
            <a:r>
              <a:rPr lang="en-US" sz="1800" dirty="0" smtClean="0">
                <a:solidFill>
                  <a:srgbClr val="000000"/>
                </a:solidFill>
                <a:cs typeface="Cambria"/>
              </a:rPr>
              <a:t>Covers federal agencies and orgs with federal funding</a:t>
            </a:r>
          </a:p>
          <a:p>
            <a:pPr>
              <a:buClrTx/>
              <a:buFont typeface="Lucida Grande"/>
              <a:buChar char="-"/>
              <a:defRPr/>
            </a:pPr>
            <a:r>
              <a:rPr lang="en-US" sz="1800" dirty="0" smtClean="0">
                <a:solidFill>
                  <a:srgbClr val="000000"/>
                </a:solidFill>
                <a:cs typeface="Cambria"/>
              </a:rPr>
              <a:t>Assistive Technology Act</a:t>
            </a:r>
          </a:p>
          <a:p>
            <a:pPr>
              <a:buClrTx/>
              <a:buFont typeface="Lucida Grande"/>
              <a:buChar char="-"/>
              <a:defRPr/>
            </a:pPr>
            <a:endParaRPr lang="en-US" sz="1600" dirty="0">
              <a:solidFill>
                <a:srgbClr val="000000"/>
              </a:solidFill>
              <a:cs typeface="Cambria"/>
            </a:endParaRPr>
          </a:p>
          <a:p>
            <a:pPr marL="0" indent="0">
              <a:spcBef>
                <a:spcPts val="0"/>
              </a:spcBef>
              <a:buNone/>
              <a:defRPr/>
            </a:pPr>
            <a:r>
              <a:rPr lang="en-US" sz="2400" b="1" dirty="0" smtClean="0">
                <a:solidFill>
                  <a:schemeClr val="tx2">
                    <a:lumMod val="50000"/>
                  </a:schemeClr>
                </a:solidFill>
                <a:cs typeface="Cambria"/>
              </a:rPr>
              <a:t>ADA: Titles II, III</a:t>
            </a:r>
            <a:endParaRPr lang="en-US" sz="2400" b="1" dirty="0">
              <a:solidFill>
                <a:schemeClr val="tx2">
                  <a:lumMod val="50000"/>
                </a:schemeClr>
              </a:solidFill>
              <a:cs typeface="Cambria"/>
            </a:endParaRPr>
          </a:p>
          <a:p>
            <a:pPr>
              <a:buClrTx/>
              <a:buFont typeface="Lucida Grande"/>
              <a:buChar char="-"/>
              <a:defRPr/>
            </a:pPr>
            <a:r>
              <a:rPr lang="en-US" sz="1800" dirty="0">
                <a:solidFill>
                  <a:schemeClr val="tx2">
                    <a:lumMod val="25000"/>
                  </a:schemeClr>
                </a:solidFill>
                <a:cs typeface="Cambria"/>
              </a:rPr>
              <a:t>Covers public and commercial entities</a:t>
            </a:r>
          </a:p>
          <a:p>
            <a:pPr>
              <a:buClrTx/>
              <a:buFont typeface="Lucida Grande"/>
              <a:buChar char="-"/>
              <a:defRPr/>
            </a:pPr>
            <a:r>
              <a:rPr lang="en-US" sz="1800" dirty="0">
                <a:solidFill>
                  <a:schemeClr val="tx2">
                    <a:lumMod val="25000"/>
                  </a:schemeClr>
                </a:solidFill>
                <a:cs typeface="Cambria"/>
              </a:rPr>
              <a:t>Lawsuits: What is a “place of public accommodation”?</a:t>
            </a:r>
            <a:endParaRPr lang="en-US" sz="1800" dirty="0" smtClean="0">
              <a:solidFill>
                <a:srgbClr val="000000"/>
              </a:solidFill>
              <a:cs typeface="Cambria"/>
            </a:endParaRPr>
          </a:p>
          <a:p>
            <a:pPr>
              <a:defRPr/>
            </a:pPr>
            <a:endParaRPr lang="en-US" sz="1600" dirty="0" smtClean="0">
              <a:solidFill>
                <a:schemeClr val="bg1">
                  <a:lumMod val="75000"/>
                </a:schemeClr>
              </a:solidFill>
              <a:cs typeface="Cambria"/>
            </a:endParaRPr>
          </a:p>
          <a:p>
            <a:pPr marL="0" indent="0">
              <a:spcBef>
                <a:spcPts val="0"/>
              </a:spcBef>
              <a:buNone/>
              <a:defRPr/>
            </a:pPr>
            <a:r>
              <a:rPr lang="en-US" sz="2400" b="1" dirty="0">
                <a:solidFill>
                  <a:schemeClr val="tx2">
                    <a:lumMod val="50000"/>
                  </a:schemeClr>
                </a:solidFill>
                <a:cs typeface="Cambria"/>
              </a:rPr>
              <a:t>CVAA </a:t>
            </a:r>
          </a:p>
          <a:p>
            <a:pPr>
              <a:buFont typeface="Lucida Grande"/>
              <a:buChar char="-"/>
              <a:defRPr/>
            </a:pPr>
            <a:r>
              <a:rPr lang="en-US" sz="1800" dirty="0">
                <a:solidFill>
                  <a:schemeClr val="tx2">
                    <a:lumMod val="25000"/>
                  </a:schemeClr>
                </a:solidFill>
                <a:cs typeface="Cambria"/>
              </a:rPr>
              <a:t>Covers Internet content that aired on TV</a:t>
            </a:r>
          </a:p>
          <a:p>
            <a:pPr>
              <a:buFont typeface="Lucida Grande"/>
              <a:buChar char="-"/>
              <a:defRPr/>
            </a:pPr>
            <a:r>
              <a:rPr lang="en-US" sz="1800" dirty="0">
                <a:solidFill>
                  <a:schemeClr val="tx2">
                    <a:lumMod val="25000"/>
                  </a:schemeClr>
                </a:solidFill>
                <a:cs typeface="Cambria"/>
              </a:rPr>
              <a:t>Includes video clips</a:t>
            </a:r>
          </a:p>
          <a:p>
            <a:pPr>
              <a:buFont typeface="Lucida Grande"/>
              <a:buChar char="-"/>
              <a:defRPr/>
            </a:pPr>
            <a:r>
              <a:rPr lang="en-US" sz="1800" dirty="0">
                <a:solidFill>
                  <a:schemeClr val="tx2">
                    <a:lumMod val="25000"/>
                  </a:schemeClr>
                </a:solidFill>
                <a:cs typeface="Cambria"/>
              </a:rPr>
              <a:t>Copyright owner bears responsibility</a:t>
            </a:r>
          </a:p>
          <a:p>
            <a:pPr marL="0" indent="0">
              <a:buNone/>
            </a:pPr>
            <a:endParaRPr lang="en-US" sz="1600" dirty="0">
              <a:solidFill>
                <a:srgbClr val="000000"/>
              </a:solidFill>
            </a:endParaRPr>
          </a:p>
          <a:p>
            <a:pPr>
              <a:buFont typeface="Lucida Grande"/>
              <a:buChar char="-"/>
            </a:pPr>
            <a:endParaRPr lang="en-US" sz="1800" dirty="0" smtClean="0">
              <a:solidFill>
                <a:srgbClr val="000000"/>
              </a:solidFill>
            </a:endParaRPr>
          </a:p>
          <a:p>
            <a:pPr lvl="1">
              <a:buFont typeface="Lucida Grande"/>
              <a:buChar char="-"/>
            </a:pPr>
            <a:endParaRPr lang="en-US" sz="1600" dirty="0">
              <a:solidFill>
                <a:srgbClr val="000000"/>
              </a:solidFill>
            </a:endParaRPr>
          </a:p>
          <a:p>
            <a:pPr marL="457200" lvl="1" indent="0">
              <a:buNone/>
            </a:pPr>
            <a:endParaRPr lang="en-US" sz="1600" dirty="0">
              <a:solidFill>
                <a:srgbClr val="000000"/>
              </a:solidFill>
            </a:endParaRPr>
          </a:p>
          <a:p>
            <a:pPr marL="0" indent="0">
              <a:buNone/>
              <a:defRPr/>
            </a:pPr>
            <a:endParaRPr lang="en-US" sz="1700" dirty="0">
              <a:solidFill>
                <a:schemeClr val="tx2">
                  <a:lumMod val="25000"/>
                </a:schemeClr>
              </a:solidFill>
              <a:cs typeface="Cambria"/>
            </a:endParaRPr>
          </a:p>
          <a:p>
            <a:pPr marL="0" indent="0">
              <a:buNone/>
              <a:defRPr/>
            </a:pPr>
            <a:endParaRPr lang="en-US" sz="1700" dirty="0" smtClean="0">
              <a:solidFill>
                <a:schemeClr val="tx2">
                  <a:lumMod val="25000"/>
                </a:schemeClr>
              </a:solidFill>
              <a:cs typeface="Cambria"/>
            </a:endParaRPr>
          </a:p>
        </p:txBody>
      </p:sp>
      <p:grpSp>
        <p:nvGrpSpPr>
          <p:cNvPr id="57347" name="Group 2"/>
          <p:cNvGrpSpPr>
            <a:grpSpLocks/>
          </p:cNvGrpSpPr>
          <p:nvPr/>
        </p:nvGrpSpPr>
        <p:grpSpPr bwMode="auto">
          <a:xfrm>
            <a:off x="6648451" y="1784351"/>
            <a:ext cx="1831975" cy="4480983"/>
            <a:chOff x="6553201" y="412579"/>
            <a:chExt cx="2489048" cy="5895486"/>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6553201" y="4283494"/>
              <a:ext cx="2489048" cy="2024571"/>
            </a:xfrm>
            <a:prstGeom prst="rect">
              <a:avLst/>
            </a:prstGeom>
            <a:ln>
              <a:noFill/>
            </a:ln>
            <a:effectLst>
              <a:outerShdw blurRad="292100" dist="139700" dir="2700000" algn="tl" rotWithShape="0">
                <a:srgbClr val="333333">
                  <a:alpha val="65000"/>
                </a:srgbClr>
              </a:outerShdw>
            </a:effectLst>
          </p:spPr>
        </p:pic>
        <p:pic>
          <p:nvPicPr>
            <p:cNvPr id="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53201" y="2437150"/>
              <a:ext cx="2489048" cy="1679254"/>
            </a:xfrm>
            <a:prstGeom prst="rect">
              <a:avLst/>
            </a:prstGeom>
            <a:ln>
              <a:noFill/>
            </a:ln>
            <a:effectLst>
              <a:outerShdw blurRad="292100" dist="139700" dir="2700000" algn="tl" rotWithShape="0">
                <a:srgbClr val="333333">
                  <a:alpha val="65000"/>
                </a:srgbClr>
              </a:outerShdw>
            </a:effectLst>
          </p:spPr>
        </p:pic>
        <p:pic>
          <p:nvPicPr>
            <p:cNvPr id="11" name="Picture 4" descr="C:\Users\Tole\Documents\3Play\Marketing\Conferences\2014\CON 07-24-2014 ReelSEO\Presentation\Accessibility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53201" y="412579"/>
              <a:ext cx="2489048" cy="1882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31401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prstGeom prst="rect">
            <a:avLst/>
          </a:prstGeom>
        </p:spPr>
        <p:txBody>
          <a:bodyPr>
            <a:normAutofit/>
          </a:bodyPr>
          <a:lstStyle/>
          <a:p>
            <a:r>
              <a:rPr lang="en-US" sz="2800" dirty="0">
                <a:solidFill>
                  <a:schemeClr val="tx2">
                    <a:lumMod val="75000"/>
                  </a:schemeClr>
                </a:solidFill>
                <a:cs typeface="Cambria" charset="0"/>
              </a:rPr>
              <a:t>Accessibility </a:t>
            </a:r>
            <a:r>
              <a:rPr lang="en-US" sz="2800" dirty="0" smtClean="0">
                <a:solidFill>
                  <a:schemeClr val="tx2">
                    <a:lumMod val="75000"/>
                  </a:schemeClr>
                </a:solidFill>
                <a:cs typeface="Cambria" charset="0"/>
              </a:rPr>
              <a:t>Guidelines &amp; Policies: WCAG, UP 1308</a:t>
            </a:r>
            <a:endParaRPr lang="en-US" sz="2800" dirty="0">
              <a:solidFill>
                <a:schemeClr val="tx2">
                  <a:lumMod val="75000"/>
                </a:schemeClr>
              </a:solidFill>
              <a:cs typeface="Cambria" charset="0"/>
            </a:endParaRPr>
          </a:p>
        </p:txBody>
      </p:sp>
      <p:sp>
        <p:nvSpPr>
          <p:cNvPr id="13" name="Content Placeholder 2"/>
          <p:cNvSpPr txBox="1">
            <a:spLocks noGrp="1"/>
          </p:cNvSpPr>
          <p:nvPr>
            <p:ph idx="1"/>
          </p:nvPr>
        </p:nvSpPr>
        <p:spPr/>
        <p:txBody>
          <a:bodyPr rtlCol="0">
            <a:noAutofit/>
          </a:bodyPr>
          <a:lstStyle>
            <a:lvl1pPr marL="342900" indent="-342900" algn="l" defTabSz="457200" rtl="0" eaLnBrk="1" latinLnBrk="0" hangingPunct="1">
              <a:spcBef>
                <a:spcPct val="20000"/>
              </a:spcBef>
              <a:buClr>
                <a:schemeClr val="tx2">
                  <a:lumMod val="75000"/>
                </a:schemeClr>
              </a:buClr>
              <a:buFont typeface="Lucida Grande"/>
              <a:buChar char="‣"/>
              <a:defRPr sz="26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2400" b="1" dirty="0" smtClean="0">
                <a:solidFill>
                  <a:schemeClr val="tx2">
                    <a:lumMod val="50000"/>
                  </a:schemeClr>
                </a:solidFill>
                <a:cs typeface="Cambria"/>
              </a:rPr>
              <a:t>WCAG (W3C)</a:t>
            </a:r>
            <a:endParaRPr lang="en-US" sz="2800" b="1" dirty="0">
              <a:solidFill>
                <a:schemeClr val="tx2">
                  <a:lumMod val="50000"/>
                </a:schemeClr>
              </a:solidFill>
              <a:cs typeface="Cambria"/>
            </a:endParaRPr>
          </a:p>
          <a:p>
            <a:pPr>
              <a:buFont typeface="Lucida Grande"/>
              <a:buChar char="-"/>
            </a:pPr>
            <a:r>
              <a:rPr lang="en-US" sz="1800" dirty="0">
                <a:solidFill>
                  <a:srgbClr val="000000"/>
                </a:solidFill>
              </a:rPr>
              <a:t>Section 508 closely aligns with WCAG 2.0 Level </a:t>
            </a:r>
            <a:r>
              <a:rPr lang="en-US" sz="1800" dirty="0" smtClean="0">
                <a:solidFill>
                  <a:srgbClr val="000000"/>
                </a:solidFill>
              </a:rPr>
              <a:t>A</a:t>
            </a:r>
          </a:p>
          <a:p>
            <a:pPr>
              <a:buFont typeface="Lucida Grande"/>
              <a:buChar char="-"/>
            </a:pPr>
            <a:r>
              <a:rPr lang="en-US" sz="1800" dirty="0" smtClean="0">
                <a:solidFill>
                  <a:srgbClr val="000000"/>
                </a:solidFill>
              </a:rPr>
              <a:t>Primary focus on web-based content</a:t>
            </a:r>
            <a:endParaRPr lang="en-US" sz="1800" dirty="0">
              <a:solidFill>
                <a:srgbClr val="000000"/>
              </a:solidFill>
            </a:endParaRPr>
          </a:p>
          <a:p>
            <a:pPr>
              <a:buFont typeface="Lucida Grande"/>
              <a:buChar char="-"/>
            </a:pPr>
            <a:r>
              <a:rPr lang="en-US" sz="1800" dirty="0">
                <a:solidFill>
                  <a:srgbClr val="000000"/>
                </a:solidFill>
              </a:rPr>
              <a:t>Section 508 looks at web-based and non web-based EIT</a:t>
            </a:r>
          </a:p>
          <a:p>
            <a:pPr>
              <a:buFont typeface="Lucida Grande"/>
              <a:buChar char="-"/>
            </a:pPr>
            <a:r>
              <a:rPr lang="en-US" sz="1800" dirty="0">
                <a:solidFill>
                  <a:srgbClr val="000000"/>
                </a:solidFill>
              </a:rPr>
              <a:t>Final rule for </a:t>
            </a:r>
            <a:r>
              <a:rPr lang="en-US" sz="1800" b="1" i="1" dirty="0">
                <a:solidFill>
                  <a:srgbClr val="000000"/>
                </a:solidFill>
              </a:rPr>
              <a:t>508 Refresh </a:t>
            </a:r>
            <a:r>
              <a:rPr lang="en-US" sz="1800" dirty="0">
                <a:solidFill>
                  <a:srgbClr val="000000"/>
                </a:solidFill>
              </a:rPr>
              <a:t>coming one of these days..</a:t>
            </a:r>
            <a:r>
              <a:rPr lang="en-US" sz="1800" dirty="0" smtClean="0">
                <a:solidFill>
                  <a:srgbClr val="000000"/>
                </a:solidFill>
              </a:rPr>
              <a:t>.</a:t>
            </a:r>
          </a:p>
          <a:p>
            <a:pPr lvl="1">
              <a:buFont typeface="Lucida Grande"/>
              <a:buChar char="-"/>
            </a:pPr>
            <a:r>
              <a:rPr lang="en-US" sz="1800" dirty="0" smtClean="0">
                <a:solidFill>
                  <a:srgbClr val="000000"/>
                </a:solidFill>
              </a:rPr>
              <a:t>Incorporates </a:t>
            </a:r>
            <a:r>
              <a:rPr lang="en-US" sz="1800" dirty="0">
                <a:solidFill>
                  <a:srgbClr val="000000"/>
                </a:solidFill>
              </a:rPr>
              <a:t>WCAG 2.0 Level </a:t>
            </a:r>
            <a:r>
              <a:rPr lang="en-US" sz="1800" dirty="0" smtClean="0">
                <a:solidFill>
                  <a:srgbClr val="000000"/>
                </a:solidFill>
              </a:rPr>
              <a:t>AA</a:t>
            </a:r>
          </a:p>
          <a:p>
            <a:pPr marL="457200" lvl="1" indent="0">
              <a:buNone/>
            </a:pPr>
            <a:endParaRPr lang="en-US" sz="1800" dirty="0" smtClean="0">
              <a:solidFill>
                <a:srgbClr val="000000"/>
              </a:solidFill>
            </a:endParaRPr>
          </a:p>
          <a:p>
            <a:pPr lvl="1">
              <a:buFont typeface="Lucida Grande"/>
              <a:buChar char="-"/>
            </a:pPr>
            <a:endParaRPr lang="en-US" sz="1400" dirty="0">
              <a:solidFill>
                <a:srgbClr val="000000"/>
              </a:solidFill>
            </a:endParaRPr>
          </a:p>
          <a:p>
            <a:pPr marL="0" indent="0">
              <a:spcBef>
                <a:spcPts val="0"/>
              </a:spcBef>
              <a:buNone/>
              <a:defRPr/>
            </a:pPr>
            <a:r>
              <a:rPr lang="en-US" sz="2400" b="1" dirty="0" smtClean="0">
                <a:solidFill>
                  <a:schemeClr val="tx2">
                    <a:lumMod val="50000"/>
                  </a:schemeClr>
                </a:solidFill>
                <a:cs typeface="Cambria"/>
              </a:rPr>
              <a:t>University Policy 1308 (GMU)</a:t>
            </a:r>
            <a:endParaRPr lang="en-US" sz="2400" b="1" dirty="0">
              <a:solidFill>
                <a:schemeClr val="tx2">
                  <a:lumMod val="50000"/>
                </a:schemeClr>
              </a:solidFill>
              <a:cs typeface="Cambria"/>
            </a:endParaRPr>
          </a:p>
          <a:p>
            <a:pPr>
              <a:buFont typeface="Lucida Grande"/>
              <a:buChar char="-"/>
            </a:pPr>
            <a:r>
              <a:rPr lang="en-US" sz="1800" dirty="0" smtClean="0">
                <a:solidFill>
                  <a:srgbClr val="000000"/>
                </a:solidFill>
              </a:rPr>
              <a:t>References both Section 508 and WCAG 2.0</a:t>
            </a:r>
            <a:endParaRPr lang="en-US" sz="1800" dirty="0">
              <a:solidFill>
                <a:srgbClr val="000000"/>
              </a:solidFill>
            </a:endParaRPr>
          </a:p>
          <a:p>
            <a:pPr>
              <a:buFont typeface="Lucida Grande"/>
              <a:buChar char="-"/>
            </a:pPr>
            <a:endParaRPr lang="en-US" sz="1800" dirty="0" smtClean="0">
              <a:solidFill>
                <a:srgbClr val="000000"/>
              </a:solidFill>
            </a:endParaRPr>
          </a:p>
          <a:p>
            <a:pPr lvl="1">
              <a:buFont typeface="Lucida Grande"/>
              <a:buChar char="-"/>
            </a:pPr>
            <a:endParaRPr lang="en-US" sz="1600" dirty="0">
              <a:solidFill>
                <a:srgbClr val="000000"/>
              </a:solidFill>
            </a:endParaRPr>
          </a:p>
          <a:p>
            <a:pPr marL="457200" lvl="1" indent="0">
              <a:buNone/>
            </a:pPr>
            <a:endParaRPr lang="en-US" sz="1600" dirty="0">
              <a:solidFill>
                <a:srgbClr val="000000"/>
              </a:solidFill>
            </a:endParaRPr>
          </a:p>
          <a:p>
            <a:pPr marL="0" indent="0">
              <a:buNone/>
              <a:defRPr/>
            </a:pPr>
            <a:endParaRPr lang="en-US" sz="1700" dirty="0">
              <a:solidFill>
                <a:schemeClr val="tx2">
                  <a:lumMod val="25000"/>
                </a:schemeClr>
              </a:solidFill>
              <a:cs typeface="Cambria"/>
            </a:endParaRPr>
          </a:p>
          <a:p>
            <a:pPr marL="0" indent="0">
              <a:buNone/>
              <a:defRPr/>
            </a:pPr>
            <a:endParaRPr lang="en-US" sz="1700" dirty="0" smtClean="0">
              <a:solidFill>
                <a:schemeClr val="tx2">
                  <a:lumMod val="25000"/>
                </a:schemeClr>
              </a:solidFill>
              <a:cs typeface="Cambria"/>
            </a:endParaRPr>
          </a:p>
        </p:txBody>
      </p:sp>
      <p:grpSp>
        <p:nvGrpSpPr>
          <p:cNvPr id="57347" name="Group 2"/>
          <p:cNvGrpSpPr>
            <a:grpSpLocks/>
          </p:cNvGrpSpPr>
          <p:nvPr/>
        </p:nvGrpSpPr>
        <p:grpSpPr bwMode="auto">
          <a:xfrm>
            <a:off x="6648451" y="1784351"/>
            <a:ext cx="1831975" cy="4480983"/>
            <a:chOff x="6553201" y="412579"/>
            <a:chExt cx="2489048" cy="5895486"/>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6553201" y="4283494"/>
              <a:ext cx="2489048" cy="2024571"/>
            </a:xfrm>
            <a:prstGeom prst="rect">
              <a:avLst/>
            </a:prstGeom>
            <a:ln>
              <a:noFill/>
            </a:ln>
            <a:effectLst>
              <a:outerShdw blurRad="292100" dist="139700" dir="2700000" algn="tl" rotWithShape="0">
                <a:srgbClr val="333333">
                  <a:alpha val="65000"/>
                </a:srgbClr>
              </a:outerShdw>
            </a:effectLst>
          </p:spPr>
        </p:pic>
        <p:pic>
          <p:nvPicPr>
            <p:cNvPr id="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53201" y="2437150"/>
              <a:ext cx="2489048" cy="1679254"/>
            </a:xfrm>
            <a:prstGeom prst="rect">
              <a:avLst/>
            </a:prstGeom>
            <a:ln>
              <a:noFill/>
            </a:ln>
            <a:effectLst>
              <a:outerShdw blurRad="292100" dist="139700" dir="2700000" algn="tl" rotWithShape="0">
                <a:srgbClr val="333333">
                  <a:alpha val="65000"/>
                </a:srgbClr>
              </a:outerShdw>
            </a:effectLst>
          </p:spPr>
        </p:pic>
        <p:pic>
          <p:nvPicPr>
            <p:cNvPr id="11" name="Picture 4" descr="C:\Users\Tole\Documents\3Play\Marketing\Conferences\2014\CON 07-24-2014 ReelSEO\Presentation\Accessibility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53201" y="412579"/>
              <a:ext cx="2489048" cy="1882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18189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prstGeom prst="rect">
            <a:avLst/>
          </a:prstGeom>
        </p:spPr>
        <p:txBody>
          <a:bodyPr>
            <a:normAutofit fontScale="90000"/>
          </a:bodyPr>
          <a:lstStyle/>
          <a:p>
            <a:r>
              <a:rPr lang="en-US" sz="3600" dirty="0" smtClean="0">
                <a:solidFill>
                  <a:schemeClr val="tx2">
                    <a:lumMod val="75000"/>
                  </a:schemeClr>
                </a:solidFill>
                <a:cs typeface="Cambria" charset="0"/>
              </a:rPr>
              <a:t>World Content Accessibility Guidelines (WCAG)</a:t>
            </a:r>
            <a:endParaRPr lang="en-US" sz="3600" dirty="0">
              <a:solidFill>
                <a:schemeClr val="tx2">
                  <a:lumMod val="75000"/>
                </a:schemeClr>
              </a:solidFill>
              <a:cs typeface="Cambria" charset="0"/>
            </a:endParaRPr>
          </a:p>
        </p:txBody>
      </p:sp>
      <p:sp>
        <p:nvSpPr>
          <p:cNvPr id="13" name="Content Placeholder 2"/>
          <p:cNvSpPr txBox="1">
            <a:spLocks noGrp="1"/>
          </p:cNvSpPr>
          <p:nvPr>
            <p:ph idx="1"/>
          </p:nvPr>
        </p:nvSpPr>
        <p:spPr/>
        <p:txBody>
          <a:bodyPr rtlCol="0">
            <a:noAutofit/>
          </a:bodyPr>
          <a:lstStyle>
            <a:lvl1pPr marL="342900" indent="-342900" algn="l" defTabSz="457200" rtl="0" eaLnBrk="1" latinLnBrk="0" hangingPunct="1">
              <a:spcBef>
                <a:spcPct val="20000"/>
              </a:spcBef>
              <a:buClr>
                <a:schemeClr val="tx2">
                  <a:lumMod val="75000"/>
                </a:schemeClr>
              </a:buClr>
              <a:buFont typeface="Lucida Grande"/>
              <a:buChar char="‣"/>
              <a:defRPr sz="26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solidFill>
                  <a:srgbClr val="17375E"/>
                </a:solidFill>
              </a:rPr>
              <a:t>Different </a:t>
            </a:r>
            <a:r>
              <a:rPr lang="en-US" sz="2400" b="1" dirty="0">
                <a:solidFill>
                  <a:srgbClr val="17375E"/>
                </a:solidFill>
              </a:rPr>
              <a:t>levels of conformance in WCAG 2.0</a:t>
            </a:r>
          </a:p>
          <a:p>
            <a:pPr>
              <a:buFont typeface="Lucida Grande"/>
              <a:buChar char="-"/>
            </a:pPr>
            <a:r>
              <a:rPr lang="en-US" sz="2400" dirty="0">
                <a:solidFill>
                  <a:schemeClr val="tx1"/>
                </a:solidFill>
              </a:rPr>
              <a:t>WCAG 2.0 </a:t>
            </a:r>
            <a:r>
              <a:rPr lang="en-US" sz="2400" b="1" dirty="0">
                <a:solidFill>
                  <a:schemeClr val="tx1"/>
                </a:solidFill>
              </a:rPr>
              <a:t>Level A (minimum)</a:t>
            </a:r>
            <a:r>
              <a:rPr lang="en-US" sz="2400" dirty="0">
                <a:solidFill>
                  <a:schemeClr val="tx1"/>
                </a:solidFill>
              </a:rPr>
              <a:t> vs. </a:t>
            </a:r>
            <a:r>
              <a:rPr lang="en-US" sz="2400" b="1" dirty="0">
                <a:solidFill>
                  <a:schemeClr val="tx1"/>
                </a:solidFill>
              </a:rPr>
              <a:t>Level AA</a:t>
            </a:r>
            <a:r>
              <a:rPr lang="en-US" sz="2400" dirty="0">
                <a:solidFill>
                  <a:schemeClr val="tx1"/>
                </a:solidFill>
              </a:rPr>
              <a:t> vs. </a:t>
            </a:r>
            <a:r>
              <a:rPr lang="en-US" sz="2400" b="1" dirty="0">
                <a:solidFill>
                  <a:schemeClr val="tx1"/>
                </a:solidFill>
              </a:rPr>
              <a:t>Level AAA</a:t>
            </a:r>
          </a:p>
          <a:p>
            <a:pPr>
              <a:buFont typeface="Lucida Grande"/>
              <a:buChar char="-"/>
            </a:pPr>
            <a:r>
              <a:rPr lang="en-US" sz="2400" dirty="0">
                <a:solidFill>
                  <a:schemeClr val="tx1"/>
                </a:solidFill>
              </a:rPr>
              <a:t>E.g., Guideline 1.2 </a:t>
            </a:r>
            <a:r>
              <a:rPr lang="en-US" sz="2400" i="1" dirty="0">
                <a:solidFill>
                  <a:schemeClr val="tx1"/>
                </a:solidFill>
              </a:rPr>
              <a:t>Time-based Media</a:t>
            </a:r>
            <a:r>
              <a:rPr lang="en-US" sz="2400" dirty="0">
                <a:solidFill>
                  <a:schemeClr val="tx1"/>
                </a:solidFill>
              </a:rPr>
              <a:t>: Provide alternatives for time-based media (i.e., </a:t>
            </a:r>
            <a:r>
              <a:rPr lang="en-US" sz="2400" b="1" dirty="0">
                <a:solidFill>
                  <a:schemeClr val="tx1"/>
                </a:solidFill>
              </a:rPr>
              <a:t>Captioning</a:t>
            </a:r>
            <a:r>
              <a:rPr lang="en-US" sz="2400" dirty="0">
                <a:solidFill>
                  <a:schemeClr val="tx1"/>
                </a:solidFill>
              </a:rPr>
              <a:t> and </a:t>
            </a:r>
            <a:r>
              <a:rPr lang="en-US" sz="2400" b="1" dirty="0">
                <a:solidFill>
                  <a:schemeClr val="tx1"/>
                </a:solidFill>
              </a:rPr>
              <a:t>Audio Description)</a:t>
            </a:r>
          </a:p>
          <a:p>
            <a:pPr lvl="1">
              <a:buFont typeface="Lucida Grande"/>
              <a:buChar char="-"/>
            </a:pPr>
            <a:r>
              <a:rPr lang="en-US" sz="1800" i="1" dirty="0">
                <a:solidFill>
                  <a:schemeClr val="tx1"/>
                </a:solidFill>
              </a:rPr>
              <a:t>Captions, Prerecorded:</a:t>
            </a:r>
            <a:r>
              <a:rPr lang="en-US" sz="1800" dirty="0">
                <a:solidFill>
                  <a:schemeClr val="tx1"/>
                </a:solidFill>
              </a:rPr>
              <a:t> (1.2.2) Captions are provided for all prerecorded audio content in synchronized media, except when the media is a media alternative for text and is clearly labeled as such. </a:t>
            </a:r>
            <a:r>
              <a:rPr lang="en-US" sz="1800" b="1" dirty="0">
                <a:solidFill>
                  <a:schemeClr val="tx1"/>
                </a:solidFill>
              </a:rPr>
              <a:t>(Level A)</a:t>
            </a:r>
          </a:p>
          <a:p>
            <a:pPr lvl="1">
              <a:buFont typeface="Lucida Grande"/>
              <a:buChar char="-"/>
            </a:pPr>
            <a:r>
              <a:rPr lang="en-US" sz="1800" i="1" dirty="0">
                <a:solidFill>
                  <a:schemeClr val="tx1"/>
                </a:solidFill>
              </a:rPr>
              <a:t>Captions, Live:</a:t>
            </a:r>
            <a:r>
              <a:rPr lang="en-US" sz="1800" dirty="0">
                <a:solidFill>
                  <a:schemeClr val="tx1"/>
                </a:solidFill>
              </a:rPr>
              <a:t> (1.2.4) Captions are provided for all live audio content in synchronized media. </a:t>
            </a:r>
            <a:r>
              <a:rPr lang="en-US" sz="1800" b="1" dirty="0">
                <a:solidFill>
                  <a:schemeClr val="tx1"/>
                </a:solidFill>
              </a:rPr>
              <a:t>(Level AA)</a:t>
            </a:r>
          </a:p>
          <a:p>
            <a:pPr lvl="1">
              <a:buFont typeface="Lucida Grande"/>
              <a:buChar char="-"/>
            </a:pPr>
            <a:r>
              <a:rPr lang="en-US" sz="1800" i="1" dirty="0">
                <a:solidFill>
                  <a:schemeClr val="tx1"/>
                </a:solidFill>
              </a:rPr>
              <a:t>Sign Language, Prerecorded:</a:t>
            </a:r>
            <a:r>
              <a:rPr lang="en-US" sz="1800" dirty="0">
                <a:solidFill>
                  <a:schemeClr val="tx1"/>
                </a:solidFill>
              </a:rPr>
              <a:t> (1.2.6) Sign language interpretation is provided for all prerecorded audio content in synchronized media. </a:t>
            </a:r>
            <a:r>
              <a:rPr lang="en-US" sz="1800" b="1" dirty="0">
                <a:solidFill>
                  <a:schemeClr val="tx1"/>
                </a:solidFill>
              </a:rPr>
              <a:t>(Level AAA)</a:t>
            </a:r>
          </a:p>
          <a:p>
            <a:pPr marL="0" indent="0">
              <a:buNone/>
              <a:defRPr/>
            </a:pPr>
            <a:endParaRPr lang="en-US" sz="1600" dirty="0">
              <a:solidFill>
                <a:schemeClr val="tx2">
                  <a:lumMod val="25000"/>
                </a:schemeClr>
              </a:solidFill>
              <a:cs typeface="Cambria"/>
            </a:endParaRPr>
          </a:p>
          <a:p>
            <a:pPr marL="0" indent="0">
              <a:buNone/>
              <a:defRPr/>
            </a:pPr>
            <a:endParaRPr lang="en-US" sz="1600" dirty="0" smtClean="0">
              <a:solidFill>
                <a:schemeClr val="tx2">
                  <a:lumMod val="25000"/>
                </a:schemeClr>
              </a:solidFill>
              <a:cs typeface="Cambria"/>
            </a:endParaRPr>
          </a:p>
        </p:txBody>
      </p:sp>
    </p:spTree>
    <p:extLst>
      <p:ext uri="{BB962C8B-B14F-4D97-AF65-F5344CB8AC3E}">
        <p14:creationId xmlns:p14="http://schemas.microsoft.com/office/powerpoint/2010/main" val="6952280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prstGeom prst="rect">
            <a:avLst/>
          </a:prstGeom>
        </p:spPr>
        <p:txBody>
          <a:bodyPr/>
          <a:lstStyle/>
          <a:p>
            <a:r>
              <a:rPr lang="en-US" sz="4000" dirty="0">
                <a:solidFill>
                  <a:srgbClr val="1A6613"/>
                </a:solidFill>
                <a:cs typeface="Cambria" charset="0"/>
              </a:rPr>
              <a:t>Closed Captioning Lawsuits: Netflix</a:t>
            </a:r>
          </a:p>
        </p:txBody>
      </p:sp>
      <p:sp>
        <p:nvSpPr>
          <p:cNvPr id="109570" name="Content Placeholder 2"/>
          <p:cNvSpPr>
            <a:spLocks noGrp="1"/>
          </p:cNvSpPr>
          <p:nvPr>
            <p:ph idx="1"/>
          </p:nvPr>
        </p:nvSpPr>
        <p:spPr/>
        <p:txBody>
          <a:bodyPr/>
          <a:lstStyle/>
          <a:p>
            <a:pPr marL="0" indent="0">
              <a:lnSpc>
                <a:spcPct val="120000"/>
              </a:lnSpc>
              <a:spcBef>
                <a:spcPts val="600"/>
              </a:spcBef>
              <a:buFont typeface="Arial" charset="0"/>
              <a:buNone/>
              <a:defRPr/>
            </a:pPr>
            <a:r>
              <a:rPr lang="en-US" sz="2000" b="1" dirty="0">
                <a:solidFill>
                  <a:srgbClr val="000000"/>
                </a:solidFill>
                <a:cs typeface="Cambria" charset="0"/>
              </a:rPr>
              <a:t>National Association of the Deaf (NAD), et al. v Netflix</a:t>
            </a:r>
          </a:p>
          <a:p>
            <a:pPr lvl="1">
              <a:lnSpc>
                <a:spcPct val="120000"/>
              </a:lnSpc>
              <a:spcBef>
                <a:spcPts val="600"/>
              </a:spcBef>
              <a:buFont typeface="Lucida Grande"/>
              <a:buChar char="-"/>
              <a:defRPr/>
            </a:pPr>
            <a:r>
              <a:rPr lang="en-US" sz="1700" dirty="0">
                <a:solidFill>
                  <a:srgbClr val="000000"/>
                </a:solidFill>
                <a:cs typeface="Cambria" charset="0"/>
              </a:rPr>
              <a:t>What constitutes a place of public accommodation?</a:t>
            </a:r>
          </a:p>
          <a:p>
            <a:pPr lvl="1">
              <a:lnSpc>
                <a:spcPct val="120000"/>
              </a:lnSpc>
              <a:spcBef>
                <a:spcPts val="600"/>
              </a:spcBef>
              <a:buFont typeface="Lucida Grande"/>
              <a:buChar char="-"/>
              <a:defRPr/>
            </a:pPr>
            <a:r>
              <a:rPr lang="en-US" sz="1700" dirty="0">
                <a:solidFill>
                  <a:srgbClr val="000000"/>
                </a:solidFill>
                <a:cs typeface="Cambria" charset="0"/>
              </a:rPr>
              <a:t>How did the NAD originally bring Netflix under the ADA?</a:t>
            </a:r>
          </a:p>
          <a:p>
            <a:pPr lvl="1">
              <a:lnSpc>
                <a:spcPct val="120000"/>
              </a:lnSpc>
              <a:spcBef>
                <a:spcPts val="600"/>
              </a:spcBef>
              <a:buFont typeface="Lucida Grande"/>
              <a:buChar char="-"/>
              <a:defRPr/>
            </a:pPr>
            <a:r>
              <a:rPr lang="en-US" sz="1700" dirty="0">
                <a:solidFill>
                  <a:srgbClr val="000000"/>
                </a:solidFill>
                <a:cs typeface="Cambria" charset="0"/>
              </a:rPr>
              <a:t>Settlement &amp; implications</a:t>
            </a:r>
          </a:p>
          <a:p>
            <a:pPr>
              <a:defRPr/>
            </a:pP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0" y="3276600"/>
            <a:ext cx="4514850" cy="298026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2" y="274639"/>
            <a:ext cx="8000998" cy="1143000"/>
          </a:xfrm>
          <a:prstGeom prst="rect">
            <a:avLst/>
          </a:prstGeom>
        </p:spPr>
        <p:txBody>
          <a:bodyPr/>
          <a:lstStyle/>
          <a:p>
            <a:r>
              <a:rPr lang="en-US" sz="3600" dirty="0">
                <a:solidFill>
                  <a:srgbClr val="1A6613"/>
                </a:solidFill>
                <a:cs typeface="Cambria" charset="0"/>
              </a:rPr>
              <a:t>Closed Captioning Lawsuits: Harvard/MIT</a:t>
            </a:r>
          </a:p>
        </p:txBody>
      </p:sp>
      <p:sp>
        <p:nvSpPr>
          <p:cNvPr id="65538" name="Content Placeholder 2"/>
          <p:cNvSpPr>
            <a:spLocks noGrp="1"/>
          </p:cNvSpPr>
          <p:nvPr>
            <p:ph idx="1"/>
          </p:nvPr>
        </p:nvSpPr>
        <p:spPr/>
        <p:txBody>
          <a:bodyPr/>
          <a:lstStyle/>
          <a:p>
            <a:pPr>
              <a:lnSpc>
                <a:spcPct val="120000"/>
              </a:lnSpc>
              <a:spcBef>
                <a:spcPts val="600"/>
              </a:spcBef>
            </a:pPr>
            <a:r>
              <a:rPr lang="en-US" sz="2000" b="1" dirty="0">
                <a:solidFill>
                  <a:srgbClr val="BFBFBF"/>
                </a:solidFill>
                <a:cs typeface="Cambria" charset="0"/>
              </a:rPr>
              <a:t>National Association of the Deaf (NAD), et al. v Netflix</a:t>
            </a:r>
          </a:p>
          <a:p>
            <a:pPr>
              <a:lnSpc>
                <a:spcPct val="120000"/>
              </a:lnSpc>
              <a:spcBef>
                <a:spcPts val="600"/>
              </a:spcBef>
            </a:pPr>
            <a:r>
              <a:rPr lang="en-US" sz="2000" b="1" dirty="0">
                <a:solidFill>
                  <a:srgbClr val="000000"/>
                </a:solidFill>
                <a:cs typeface="Cambria" charset="0"/>
              </a:rPr>
              <a:t>NAD vs. Harvard &amp; MIT</a:t>
            </a:r>
          </a:p>
          <a:p>
            <a:pPr lvl="1">
              <a:lnSpc>
                <a:spcPct val="120000"/>
              </a:lnSpc>
              <a:spcBef>
                <a:spcPts val="600"/>
              </a:spcBef>
              <a:buFont typeface="Lucida Grande"/>
              <a:buChar char="-"/>
            </a:pPr>
            <a:r>
              <a:rPr lang="en-US" sz="1700" dirty="0">
                <a:solidFill>
                  <a:srgbClr val="000000"/>
                </a:solidFill>
                <a:cs typeface="Cambria" charset="0"/>
              </a:rPr>
              <a:t>Current state of the case</a:t>
            </a:r>
          </a:p>
          <a:p>
            <a:pPr lvl="1">
              <a:lnSpc>
                <a:spcPct val="120000"/>
              </a:lnSpc>
              <a:spcBef>
                <a:spcPts val="600"/>
              </a:spcBef>
              <a:buFont typeface="Lucida Grande"/>
              <a:buChar char="-"/>
            </a:pPr>
            <a:r>
              <a:rPr lang="en-US" sz="1700" dirty="0">
                <a:solidFill>
                  <a:srgbClr val="000000"/>
                </a:solidFill>
                <a:cs typeface="Cambria" charset="0"/>
              </a:rPr>
              <a:t>Implications for higher education</a:t>
            </a:r>
          </a:p>
          <a:p>
            <a:pPr lvl="1">
              <a:lnSpc>
                <a:spcPct val="120000"/>
              </a:lnSpc>
              <a:spcBef>
                <a:spcPts val="600"/>
              </a:spcBef>
              <a:buFont typeface="Lucida Grande"/>
              <a:buChar char="-"/>
            </a:pPr>
            <a:r>
              <a:rPr lang="en-US" sz="1700" dirty="0">
                <a:solidFill>
                  <a:srgbClr val="000000"/>
                </a:solidFill>
                <a:cs typeface="Cambria" charset="0"/>
              </a:rPr>
              <a:t>Changing scope of the ADA</a:t>
            </a:r>
          </a:p>
          <a:p>
            <a:endParaRPr lang="en-US" dirty="0"/>
          </a:p>
        </p:txBody>
      </p:sp>
      <p:pic>
        <p:nvPicPr>
          <p:cNvPr id="65539" name="Picture 4" descr="02-12-2015-Harvard-MIT-Sui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3000" y="4114800"/>
            <a:ext cx="6934200" cy="210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2"/>
          <p:cNvSpPr>
            <a:spLocks noGrp="1"/>
          </p:cNvSpPr>
          <p:nvPr>
            <p:ph type="title"/>
          </p:nvPr>
        </p:nvSpPr>
        <p:spPr>
          <a:prstGeom prst="rect">
            <a:avLst/>
          </a:prstGeom>
        </p:spPr>
        <p:txBody>
          <a:bodyPr/>
          <a:lstStyle/>
          <a:p>
            <a:r>
              <a:rPr lang="en-US" sz="3200" dirty="0">
                <a:solidFill>
                  <a:srgbClr val="1A6613"/>
                </a:solidFill>
                <a:cs typeface="Cambria" charset="0"/>
              </a:rPr>
              <a:t>Accessibility Lawsuits: Resolution Agreements cont.</a:t>
            </a:r>
            <a:endParaRPr lang="en-US" sz="3200" dirty="0">
              <a:solidFill>
                <a:srgbClr val="1A6613"/>
              </a:solidFill>
            </a:endParaRPr>
          </a:p>
        </p:txBody>
      </p:sp>
      <p:sp>
        <p:nvSpPr>
          <p:cNvPr id="6" name="Content Placeholder 5"/>
          <p:cNvSpPr>
            <a:spLocks noGrp="1"/>
          </p:cNvSpPr>
          <p:nvPr>
            <p:ph sz="half" idx="1"/>
          </p:nvPr>
        </p:nvSpPr>
        <p:spPr/>
        <p:txBody>
          <a:bodyPr>
            <a:noAutofit/>
          </a:bodyPr>
          <a:lstStyle/>
          <a:p>
            <a:pPr>
              <a:buFont typeface="Wingdings" charset="2"/>
              <a:buChar char="ü"/>
              <a:defRPr/>
            </a:pPr>
            <a:r>
              <a:rPr lang="en-US" sz="2000" dirty="0" smtClean="0"/>
              <a:t>CU</a:t>
            </a:r>
            <a:r>
              <a:rPr lang="en-US" sz="2000" dirty="0"/>
              <a:t>-Boulder (2015)</a:t>
            </a:r>
          </a:p>
          <a:p>
            <a:pPr>
              <a:buFont typeface="Wingdings" charset="2"/>
              <a:buChar char="ü"/>
              <a:defRPr/>
            </a:pPr>
            <a:r>
              <a:rPr lang="en-US" sz="2000" b="1" dirty="0" smtClean="0">
                <a:solidFill>
                  <a:schemeClr val="accent1"/>
                </a:solidFill>
              </a:rPr>
              <a:t>Harvard/MIT – EdX (2015) – Settled Mar 2015*</a:t>
            </a:r>
            <a:endParaRPr lang="en-US" sz="2000" b="1" dirty="0" smtClean="0">
              <a:solidFill>
                <a:schemeClr val="accent1"/>
              </a:solidFill>
              <a:effectLst>
                <a:outerShdw blurRad="38100" dist="38100" dir="2700000" algn="tl">
                  <a:srgbClr val="000000">
                    <a:alpha val="43137"/>
                  </a:srgbClr>
                </a:outerShdw>
              </a:effectLst>
            </a:endParaRPr>
          </a:p>
          <a:p>
            <a:pPr>
              <a:buFont typeface="Wingdings" charset="2"/>
              <a:buChar char="ü"/>
              <a:defRPr/>
            </a:pPr>
            <a:r>
              <a:rPr lang="en-US" sz="2000" dirty="0" smtClean="0"/>
              <a:t>Univ</a:t>
            </a:r>
            <a:r>
              <a:rPr lang="en-US" sz="2000" dirty="0"/>
              <a:t>. of Phoenix (2015)</a:t>
            </a:r>
          </a:p>
          <a:p>
            <a:pPr>
              <a:buFont typeface="Wingdings" charset="2"/>
              <a:buChar char="ü"/>
              <a:defRPr/>
            </a:pPr>
            <a:r>
              <a:rPr lang="en-US" sz="2000" b="1" dirty="0" smtClean="0">
                <a:solidFill>
                  <a:srgbClr val="990B01"/>
                </a:solidFill>
              </a:rPr>
              <a:t>Univ. of Miami-Ohio (2014/2015) – Settled Jan 2016*</a:t>
            </a:r>
          </a:p>
          <a:p>
            <a:pPr>
              <a:buFont typeface="Wingdings" charset="2"/>
              <a:buChar char="ü"/>
              <a:defRPr/>
            </a:pPr>
            <a:r>
              <a:rPr lang="en-US" sz="2000" b="1" dirty="0" smtClean="0">
                <a:solidFill>
                  <a:srgbClr val="990B01"/>
                </a:solidFill>
              </a:rPr>
              <a:t>Univ</a:t>
            </a:r>
            <a:r>
              <a:rPr lang="en-US" sz="2000" b="1" dirty="0">
                <a:solidFill>
                  <a:srgbClr val="990B01"/>
                </a:solidFill>
              </a:rPr>
              <a:t>. of Cincinnati (2014</a:t>
            </a:r>
            <a:r>
              <a:rPr lang="en-US" sz="2000" b="1" dirty="0" smtClean="0">
                <a:solidFill>
                  <a:srgbClr val="990B01"/>
                </a:solidFill>
              </a:rPr>
              <a:t>)*</a:t>
            </a:r>
            <a:endParaRPr lang="en-US" sz="2000" b="1" dirty="0">
              <a:solidFill>
                <a:srgbClr val="990B01"/>
              </a:solidFill>
            </a:endParaRPr>
          </a:p>
          <a:p>
            <a:pPr>
              <a:buFont typeface="Wingdings" charset="2"/>
              <a:buChar char="ü"/>
              <a:defRPr/>
            </a:pPr>
            <a:r>
              <a:rPr lang="en-US" sz="2000" b="1" dirty="0">
                <a:solidFill>
                  <a:srgbClr val="990B01"/>
                </a:solidFill>
              </a:rPr>
              <a:t>Univ. of Montana (2014</a:t>
            </a:r>
            <a:r>
              <a:rPr lang="en-US" sz="2000" b="1" dirty="0" smtClean="0">
                <a:solidFill>
                  <a:srgbClr val="990B01"/>
                </a:solidFill>
              </a:rPr>
              <a:t>)*</a:t>
            </a:r>
            <a:endParaRPr lang="en-US" sz="2000" b="1" dirty="0">
              <a:solidFill>
                <a:srgbClr val="990B01"/>
              </a:solidFill>
            </a:endParaRPr>
          </a:p>
          <a:p>
            <a:pPr>
              <a:buFont typeface="Wingdings" charset="2"/>
              <a:buChar char="ü"/>
              <a:defRPr/>
            </a:pPr>
            <a:r>
              <a:rPr lang="en-US" sz="2000" b="1" dirty="0">
                <a:solidFill>
                  <a:srgbClr val="990B01"/>
                </a:solidFill>
              </a:rPr>
              <a:t>Youngstown State (2014</a:t>
            </a:r>
            <a:r>
              <a:rPr lang="en-US" sz="2000" b="1" dirty="0" smtClean="0">
                <a:solidFill>
                  <a:srgbClr val="990B01"/>
                </a:solidFill>
              </a:rPr>
              <a:t>)*</a:t>
            </a:r>
            <a:endParaRPr lang="en-US" sz="2000" b="1" dirty="0">
              <a:solidFill>
                <a:srgbClr val="990B01"/>
              </a:solidFill>
            </a:endParaRPr>
          </a:p>
          <a:p>
            <a:pPr>
              <a:buFont typeface="Wingdings" charset="2"/>
              <a:buChar char="ü"/>
              <a:defRPr/>
            </a:pPr>
            <a:r>
              <a:rPr lang="en-US" sz="2000" dirty="0"/>
              <a:t>Louisiana Tech (2013)</a:t>
            </a:r>
          </a:p>
          <a:p>
            <a:pPr>
              <a:buFont typeface="Wingdings" charset="2"/>
              <a:buChar char="ü"/>
              <a:defRPr/>
            </a:pPr>
            <a:r>
              <a:rPr lang="en-US" sz="2000" b="1" dirty="0">
                <a:solidFill>
                  <a:srgbClr val="990B01"/>
                </a:solidFill>
              </a:rPr>
              <a:t>SCTCS (2013</a:t>
            </a:r>
            <a:r>
              <a:rPr lang="en-US" sz="2000" b="1" dirty="0" smtClean="0">
                <a:solidFill>
                  <a:srgbClr val="990B01"/>
                </a:solidFill>
              </a:rPr>
              <a:t>)*</a:t>
            </a:r>
            <a:endParaRPr lang="en-US" sz="2000" b="1" dirty="0">
              <a:solidFill>
                <a:srgbClr val="990B01"/>
              </a:solidFill>
            </a:endParaRPr>
          </a:p>
          <a:p>
            <a:pPr>
              <a:buFont typeface="Wingdings" charset="2"/>
              <a:buChar char="ü"/>
              <a:defRPr/>
            </a:pPr>
            <a:r>
              <a:rPr lang="en-US" sz="2000" dirty="0"/>
              <a:t>Penn </a:t>
            </a:r>
            <a:r>
              <a:rPr lang="en-US" sz="2000" dirty="0" smtClean="0"/>
              <a:t>State </a:t>
            </a:r>
            <a:r>
              <a:rPr lang="en-US" sz="2000" dirty="0"/>
              <a:t>(2011</a:t>
            </a:r>
            <a:r>
              <a:rPr lang="en-US" sz="2000" dirty="0" smtClean="0"/>
              <a:t>)</a:t>
            </a:r>
            <a:endParaRPr lang="en-US" sz="2000" dirty="0"/>
          </a:p>
        </p:txBody>
      </p:sp>
      <p:sp>
        <p:nvSpPr>
          <p:cNvPr id="67587" name="Content Placeholder 7"/>
          <p:cNvSpPr>
            <a:spLocks noGrp="1"/>
          </p:cNvSpPr>
          <p:nvPr>
            <p:ph sz="half" idx="2"/>
          </p:nvPr>
        </p:nvSpPr>
        <p:spPr>
          <a:xfrm>
            <a:off x="4143045" y="1600216"/>
            <a:ext cx="4010355" cy="4260615"/>
          </a:xfrm>
        </p:spPr>
        <p:txBody>
          <a:bodyPr/>
          <a:lstStyle/>
          <a:p>
            <a:pPr marL="0" indent="0" algn="r">
              <a:buFont typeface="Arial" charset="0"/>
              <a:buNone/>
            </a:pPr>
            <a:endParaRPr lang="en-US" sz="2400" dirty="0" smtClean="0">
              <a:latin typeface="Calibri" charset="0"/>
            </a:endParaRPr>
          </a:p>
          <a:p>
            <a:pPr marL="0" indent="0" algn="r">
              <a:buFont typeface="Arial" charset="0"/>
              <a:buNone/>
            </a:pPr>
            <a:endParaRPr lang="en-US" sz="2400" dirty="0">
              <a:latin typeface="Calibri" charset="0"/>
            </a:endParaRPr>
          </a:p>
          <a:p>
            <a:pPr marL="0" indent="0" algn="r">
              <a:buFont typeface="Arial" charset="0"/>
              <a:buNone/>
            </a:pPr>
            <a:endParaRPr lang="en-US" sz="2400" dirty="0" smtClean="0">
              <a:latin typeface="Calibri" charset="0"/>
            </a:endParaRPr>
          </a:p>
          <a:p>
            <a:pPr marL="0" indent="0" algn="r">
              <a:buFont typeface="Arial" charset="0"/>
              <a:buNone/>
            </a:pPr>
            <a:r>
              <a:rPr lang="en-US" sz="2400" dirty="0" smtClean="0">
                <a:latin typeface="Calibri" charset="0"/>
              </a:rPr>
              <a:t>Asterisk (*) refers to cases that reference </a:t>
            </a:r>
            <a:r>
              <a:rPr lang="en-US" sz="2400" b="1" i="1" dirty="0">
                <a:latin typeface="Calibri" charset="0"/>
              </a:rPr>
              <a:t>inaccurate captions</a:t>
            </a:r>
            <a:r>
              <a:rPr lang="en-US" sz="2400" dirty="0">
                <a:latin typeface="Calibri" charset="0"/>
              </a:rPr>
              <a:t> and/or </a:t>
            </a:r>
            <a:r>
              <a:rPr lang="en-US" sz="2400" b="1" i="1" dirty="0">
                <a:latin typeface="Calibri" charset="0"/>
              </a:rPr>
              <a:t>video with no audio descriptions</a:t>
            </a:r>
            <a:r>
              <a:rPr lang="en-US" sz="2400" dirty="0">
                <a:latin typeface="Calibri" charset="0"/>
              </a:rPr>
              <a:t> on websites and in online courses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2971800"/>
            <a:ext cx="4114800" cy="3657600"/>
          </a:xfrm>
        </p:spPr>
        <p:txBody>
          <a:bodyPr/>
          <a:lstStyle/>
          <a:p>
            <a:r>
              <a:rPr lang="en-US" sz="4000" dirty="0" smtClean="0"/>
              <a:t>How we got started</a:t>
            </a:r>
            <a:endParaRPr lang="en-US" sz="4000" dirty="0"/>
          </a:p>
        </p:txBody>
      </p:sp>
    </p:spTree>
    <p:extLst>
      <p:ext uri="{BB962C8B-B14F-4D97-AF65-F5344CB8AC3E}">
        <p14:creationId xmlns:p14="http://schemas.microsoft.com/office/powerpoint/2010/main" val="4318564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prstGeom prst="rect">
            <a:avLst/>
          </a:prstGeom>
        </p:spPr>
        <p:txBody>
          <a:bodyPr/>
          <a:lstStyle/>
          <a:p>
            <a:pPr eaLnBrk="1" hangingPunct="1"/>
            <a:r>
              <a:rPr lang="en-US" sz="4000" dirty="0">
                <a:solidFill>
                  <a:srgbClr val="1A6613"/>
                </a:solidFill>
                <a:latin typeface="Calibri" charset="0"/>
              </a:rPr>
              <a:t>Background (</a:t>
            </a:r>
            <a:r>
              <a:rPr lang="en-US" sz="4000" i="1" dirty="0" err="1">
                <a:solidFill>
                  <a:srgbClr val="1A6613"/>
                </a:solidFill>
                <a:latin typeface="Calibri" charset="0"/>
              </a:rPr>
              <a:t>Docsoft:AV</a:t>
            </a:r>
            <a:r>
              <a:rPr lang="en-US" sz="4000" dirty="0">
                <a:solidFill>
                  <a:srgbClr val="1A6613"/>
                </a:solidFill>
                <a:latin typeface="Calibri" charset="0"/>
              </a:rPr>
              <a:t> unit)</a:t>
            </a:r>
          </a:p>
        </p:txBody>
      </p:sp>
      <p:sp>
        <p:nvSpPr>
          <p:cNvPr id="29699" name="Content Placeholder 2"/>
          <p:cNvSpPr>
            <a:spLocks noGrp="1"/>
          </p:cNvSpPr>
          <p:nvPr>
            <p:ph idx="1"/>
          </p:nvPr>
        </p:nvSpPr>
        <p:spPr/>
        <p:txBody>
          <a:bodyPr rtlCol="0">
            <a:normAutofit fontScale="92500" lnSpcReduction="10000"/>
          </a:bodyPr>
          <a:lstStyle/>
          <a:p>
            <a:pPr marL="57150" indent="0" eaLnBrk="1" fontAlgn="auto" hangingPunct="1">
              <a:spcAft>
                <a:spcPts val="0"/>
              </a:spcAft>
              <a:buFont typeface="Arial" charset="0"/>
              <a:buNone/>
              <a:defRPr/>
            </a:pPr>
            <a:r>
              <a:rPr lang="en-US" sz="2400" b="1" dirty="0">
                <a:latin typeface="Arial" charset="0"/>
                <a:ea typeface="+mn-ea"/>
                <a:cs typeface="+mn-cs"/>
              </a:rPr>
              <a:t>Prior to 2009 </a:t>
            </a:r>
            <a:r>
              <a:rPr lang="en-US" sz="2400" dirty="0">
                <a:latin typeface="Arial" charset="0"/>
                <a:ea typeface="+mn-ea"/>
                <a:cs typeface="+mn-cs"/>
              </a:rPr>
              <a:t>– No </a:t>
            </a:r>
            <a:r>
              <a:rPr lang="en-US" sz="2400" dirty="0" smtClean="0">
                <a:latin typeface="Arial" charset="0"/>
                <a:ea typeface="+mn-ea"/>
                <a:cs typeface="+mn-cs"/>
              </a:rPr>
              <a:t>Solution</a:t>
            </a:r>
          </a:p>
          <a:p>
            <a:pPr marL="57150" indent="0" eaLnBrk="1" fontAlgn="auto" hangingPunct="1">
              <a:spcAft>
                <a:spcPts val="0"/>
              </a:spcAft>
              <a:buFont typeface="Arial" charset="0"/>
              <a:buNone/>
              <a:defRPr/>
            </a:pPr>
            <a:endParaRPr lang="en-US" sz="2400" dirty="0">
              <a:latin typeface="Arial" charset="0"/>
              <a:ea typeface="+mn-ea"/>
              <a:cs typeface="+mn-cs"/>
            </a:endParaRPr>
          </a:p>
          <a:p>
            <a:pPr marL="57150" indent="0" eaLnBrk="1" fontAlgn="auto" hangingPunct="1">
              <a:spcAft>
                <a:spcPts val="0"/>
              </a:spcAft>
              <a:buFont typeface="Arial" charset="0"/>
              <a:buNone/>
              <a:defRPr/>
            </a:pPr>
            <a:r>
              <a:rPr lang="en-US" sz="2400" b="1" dirty="0">
                <a:latin typeface="Arial" charset="0"/>
                <a:ea typeface="+mn-ea"/>
                <a:cs typeface="+mn-cs"/>
              </a:rPr>
              <a:t>August 2009 </a:t>
            </a:r>
            <a:r>
              <a:rPr lang="en-US" sz="2400" dirty="0">
                <a:latin typeface="Arial" charset="0"/>
                <a:ea typeface="+mn-ea"/>
                <a:cs typeface="+mn-cs"/>
              </a:rPr>
              <a:t>– Purchased </a:t>
            </a:r>
            <a:r>
              <a:rPr lang="en-US" sz="2400" i="1" dirty="0">
                <a:latin typeface="Arial" charset="0"/>
                <a:ea typeface="+mn-ea"/>
                <a:cs typeface="+mn-cs"/>
                <a:hlinkClick r:id="rId3"/>
              </a:rPr>
              <a:t>Docsoft:AV</a:t>
            </a:r>
            <a:r>
              <a:rPr lang="en-US" sz="2400" dirty="0">
                <a:latin typeface="Arial" charset="0"/>
                <a:ea typeface="+mn-ea"/>
                <a:cs typeface="+mn-cs"/>
              </a:rPr>
              <a:t> Unit</a:t>
            </a:r>
          </a:p>
          <a:p>
            <a:pPr lvl="2" eaLnBrk="1" fontAlgn="auto" hangingPunct="1">
              <a:spcAft>
                <a:spcPts val="0"/>
              </a:spcAft>
              <a:buFont typeface="Arial"/>
              <a:buChar char="•"/>
              <a:defRPr/>
            </a:pPr>
            <a:r>
              <a:rPr lang="en-US" sz="1800" dirty="0">
                <a:latin typeface="Arial" charset="0"/>
                <a:ea typeface="+mn-ea"/>
              </a:rPr>
              <a:t>ATI paid 1/3 upfront costs, Kellar </a:t>
            </a:r>
            <a:r>
              <a:rPr lang="en-US" sz="1800" dirty="0" smtClean="0">
                <a:latin typeface="Arial" charset="0"/>
                <a:ea typeface="+mn-ea"/>
              </a:rPr>
              <a:t>Institute for Human disAbilities </a:t>
            </a:r>
            <a:r>
              <a:rPr lang="en-US" sz="1800" dirty="0">
                <a:latin typeface="Arial" charset="0"/>
                <a:ea typeface="+mn-ea"/>
              </a:rPr>
              <a:t>(KIHd) covered rest</a:t>
            </a:r>
          </a:p>
          <a:p>
            <a:pPr lvl="2" eaLnBrk="1" fontAlgn="auto" hangingPunct="1">
              <a:spcAft>
                <a:spcPts val="0"/>
              </a:spcAft>
              <a:buFont typeface="Arial"/>
              <a:buChar char="•"/>
              <a:defRPr/>
            </a:pPr>
            <a:r>
              <a:rPr lang="en-US" sz="1800" dirty="0">
                <a:latin typeface="Arial" charset="0"/>
                <a:ea typeface="+mn-ea"/>
              </a:rPr>
              <a:t>50/50 split of annual maintenance costs w/ </a:t>
            </a:r>
            <a:r>
              <a:rPr lang="en-US" sz="1800" dirty="0" smtClean="0">
                <a:latin typeface="Arial" charset="0"/>
                <a:ea typeface="+mn-ea"/>
              </a:rPr>
              <a:t>KIHd</a:t>
            </a:r>
            <a:endParaRPr lang="en-US" sz="1800" dirty="0">
              <a:latin typeface="Arial" charset="0"/>
              <a:ea typeface="+mn-ea"/>
            </a:endParaRPr>
          </a:p>
          <a:p>
            <a:pPr lvl="1" eaLnBrk="1" fontAlgn="auto" hangingPunct="1">
              <a:spcAft>
                <a:spcPts val="0"/>
              </a:spcAft>
              <a:buFont typeface="Arial"/>
              <a:buChar char="–"/>
              <a:defRPr/>
            </a:pPr>
            <a:r>
              <a:rPr lang="en-US" sz="2000" b="1" dirty="0">
                <a:solidFill>
                  <a:srgbClr val="008000"/>
                </a:solidFill>
                <a:latin typeface="Arial" charset="0"/>
                <a:ea typeface="+mn-ea"/>
              </a:rPr>
              <a:t>ATI</a:t>
            </a:r>
            <a:r>
              <a:rPr lang="en-US" sz="2000" dirty="0">
                <a:latin typeface="Arial" charset="0"/>
                <a:ea typeface="+mn-ea"/>
              </a:rPr>
              <a:t> </a:t>
            </a:r>
          </a:p>
          <a:p>
            <a:pPr lvl="2" eaLnBrk="1" fontAlgn="auto" hangingPunct="1">
              <a:spcAft>
                <a:spcPts val="0"/>
              </a:spcAft>
              <a:buFont typeface="Arial"/>
              <a:buChar char="•"/>
              <a:defRPr/>
            </a:pPr>
            <a:r>
              <a:rPr lang="en-US" sz="1800" dirty="0" smtClean="0">
                <a:latin typeface="Arial" charset="0"/>
                <a:ea typeface="+mn-ea"/>
              </a:rPr>
              <a:t>Managed </a:t>
            </a:r>
            <a:r>
              <a:rPr lang="en-US" sz="1800" dirty="0">
                <a:latin typeface="Arial" charset="0"/>
                <a:ea typeface="+mn-ea"/>
              </a:rPr>
              <a:t>access to service</a:t>
            </a:r>
          </a:p>
          <a:p>
            <a:pPr lvl="2" eaLnBrk="1" fontAlgn="auto" hangingPunct="1">
              <a:spcAft>
                <a:spcPts val="0"/>
              </a:spcAft>
              <a:buFont typeface="Arial"/>
              <a:buChar char="•"/>
              <a:defRPr/>
            </a:pPr>
            <a:r>
              <a:rPr lang="en-US" sz="1800" dirty="0" smtClean="0">
                <a:latin typeface="Arial" charset="0"/>
                <a:ea typeface="+mn-ea"/>
              </a:rPr>
              <a:t>Provided </a:t>
            </a:r>
            <a:r>
              <a:rPr lang="en-US" sz="1800" i="1" dirty="0" err="1">
                <a:latin typeface="Arial" charset="0"/>
                <a:ea typeface="+mn-ea"/>
              </a:rPr>
              <a:t>Docsoft:AV</a:t>
            </a:r>
            <a:r>
              <a:rPr lang="en-US" sz="1800" i="1" dirty="0">
                <a:latin typeface="Arial" charset="0"/>
                <a:ea typeface="+mn-ea"/>
              </a:rPr>
              <a:t> and :TE</a:t>
            </a:r>
            <a:r>
              <a:rPr lang="en-US" sz="1800" dirty="0">
                <a:latin typeface="Arial" charset="0"/>
                <a:ea typeface="+mn-ea"/>
              </a:rPr>
              <a:t> applications training to faculty and staff</a:t>
            </a:r>
          </a:p>
          <a:p>
            <a:pPr lvl="2" eaLnBrk="1" fontAlgn="auto" hangingPunct="1">
              <a:spcAft>
                <a:spcPts val="0"/>
              </a:spcAft>
              <a:buFont typeface="Arial"/>
              <a:buChar char="•"/>
              <a:defRPr/>
            </a:pPr>
            <a:r>
              <a:rPr lang="en-US" sz="1800" dirty="0" smtClean="0">
                <a:latin typeface="Arial" charset="0"/>
                <a:ea typeface="+mn-ea"/>
              </a:rPr>
              <a:t>Marketed </a:t>
            </a:r>
            <a:r>
              <a:rPr lang="en-US" sz="1800" dirty="0">
                <a:latin typeface="Arial" charset="0"/>
                <a:ea typeface="+mn-ea"/>
              </a:rPr>
              <a:t>and </a:t>
            </a:r>
            <a:r>
              <a:rPr lang="en-US" sz="1800" dirty="0" smtClean="0">
                <a:latin typeface="Arial" charset="0"/>
                <a:ea typeface="+mn-ea"/>
              </a:rPr>
              <a:t>promoted</a:t>
            </a:r>
            <a:endParaRPr lang="en-US" sz="1800" dirty="0">
              <a:latin typeface="Arial" charset="0"/>
              <a:ea typeface="+mn-ea"/>
            </a:endParaRPr>
          </a:p>
          <a:p>
            <a:pPr lvl="1" eaLnBrk="1" fontAlgn="auto" hangingPunct="1">
              <a:spcAft>
                <a:spcPts val="0"/>
              </a:spcAft>
              <a:buFont typeface="Arial"/>
              <a:buChar char="–"/>
              <a:defRPr/>
            </a:pPr>
            <a:r>
              <a:rPr lang="en-US" sz="2000" b="1" dirty="0">
                <a:solidFill>
                  <a:srgbClr val="008000"/>
                </a:solidFill>
                <a:latin typeface="Arial" charset="0"/>
                <a:ea typeface="+mn-ea"/>
              </a:rPr>
              <a:t>KIHd</a:t>
            </a:r>
            <a:r>
              <a:rPr lang="en-US" sz="2000" dirty="0">
                <a:latin typeface="Arial" charset="0"/>
                <a:ea typeface="+mn-ea"/>
              </a:rPr>
              <a:t> </a:t>
            </a:r>
          </a:p>
          <a:p>
            <a:pPr lvl="2" eaLnBrk="1" fontAlgn="auto" hangingPunct="1">
              <a:spcAft>
                <a:spcPts val="0"/>
              </a:spcAft>
              <a:buFont typeface="Arial"/>
              <a:buChar char="•"/>
              <a:defRPr/>
            </a:pPr>
            <a:r>
              <a:rPr lang="en-US" sz="1800" dirty="0" smtClean="0">
                <a:latin typeface="Arial" charset="0"/>
                <a:ea typeface="+mn-ea"/>
              </a:rPr>
              <a:t>Hosted </a:t>
            </a:r>
            <a:r>
              <a:rPr lang="en-US" sz="1800" i="1" dirty="0" err="1">
                <a:latin typeface="Arial" charset="0"/>
                <a:ea typeface="+mn-ea"/>
              </a:rPr>
              <a:t>Docsoft:AV</a:t>
            </a:r>
            <a:r>
              <a:rPr lang="en-US" sz="1800" dirty="0">
                <a:latin typeface="Arial" charset="0"/>
                <a:ea typeface="+mn-ea"/>
              </a:rPr>
              <a:t> unit on their server</a:t>
            </a:r>
          </a:p>
          <a:p>
            <a:pPr lvl="2" eaLnBrk="1" fontAlgn="auto" hangingPunct="1">
              <a:spcAft>
                <a:spcPts val="0"/>
              </a:spcAft>
              <a:buFont typeface="Arial"/>
              <a:buChar char="•"/>
              <a:defRPr/>
            </a:pPr>
            <a:r>
              <a:rPr lang="en-US" sz="1800" dirty="0" smtClean="0">
                <a:latin typeface="Arial" charset="0"/>
                <a:ea typeface="+mn-ea"/>
              </a:rPr>
              <a:t>Set up website, </a:t>
            </a:r>
            <a:r>
              <a:rPr lang="en-US" sz="1800" dirty="0">
                <a:latin typeface="Arial" charset="0"/>
                <a:ea typeface="+mn-ea"/>
                <a:hlinkClick r:id="rId4"/>
              </a:rPr>
              <a:t>http://docsoft.gmu.edu</a:t>
            </a:r>
            <a:r>
              <a:rPr lang="en-US" sz="1800" dirty="0">
                <a:latin typeface="Arial" charset="0"/>
                <a:ea typeface="+mn-ea"/>
              </a:rPr>
              <a:t> </a:t>
            </a:r>
          </a:p>
          <a:p>
            <a:pPr marL="514350" indent="-457200" eaLnBrk="1" fontAlgn="auto" hangingPunct="1">
              <a:spcAft>
                <a:spcPts val="0"/>
              </a:spcAft>
              <a:buFont typeface="Arial"/>
              <a:buChar char="•"/>
              <a:defRPr/>
            </a:pPr>
            <a:endParaRPr lang="en-US" sz="2000" dirty="0">
              <a:latin typeface="Corbel"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prstGeom prst="rect">
            <a:avLst/>
          </a:prstGeom>
        </p:spPr>
        <p:txBody>
          <a:bodyPr/>
          <a:lstStyle/>
          <a:p>
            <a:pPr eaLnBrk="1" hangingPunct="1"/>
            <a:r>
              <a:rPr lang="en-US" sz="4000" i="1" dirty="0" err="1">
                <a:solidFill>
                  <a:srgbClr val="1A6613"/>
                </a:solidFill>
              </a:rPr>
              <a:t>Docsoft:AV</a:t>
            </a:r>
            <a:r>
              <a:rPr lang="en-US" sz="4000" dirty="0">
                <a:solidFill>
                  <a:srgbClr val="1A6613"/>
                </a:solidFill>
              </a:rPr>
              <a:t> Unit &amp; </a:t>
            </a:r>
            <a:r>
              <a:rPr lang="en-US" sz="4000" i="1" dirty="0">
                <a:solidFill>
                  <a:srgbClr val="1A6613"/>
                </a:solidFill>
              </a:rPr>
              <a:t>:TE</a:t>
            </a:r>
            <a:r>
              <a:rPr lang="en-US" sz="4000" dirty="0">
                <a:solidFill>
                  <a:srgbClr val="1A6613"/>
                </a:solidFill>
              </a:rPr>
              <a:t> Application</a:t>
            </a:r>
          </a:p>
        </p:txBody>
      </p:sp>
      <p:pic>
        <p:nvPicPr>
          <p:cNvPr id="5" name="Content Placeholder 4" descr="docosft.png"/>
          <p:cNvPicPr>
            <a:picLocks noGrp="1" noChangeAspect="1"/>
          </p:cNvPicPr>
          <p:nvPr>
            <p:ph sz="half" idx="2"/>
          </p:nvPr>
        </p:nvPicPr>
        <p:blipFill>
          <a:blip r:embed="rId2" cstate="email">
            <a:extLst>
              <a:ext uri="{28A0092B-C50C-407E-A947-70E740481C1C}">
                <a14:useLocalDpi xmlns:a14="http://schemas.microsoft.com/office/drawing/2010/main"/>
              </a:ext>
            </a:extLst>
          </a:blip>
          <a:srcRect t="-40" b="-40"/>
          <a:stretch>
            <a:fillRect/>
          </a:stretch>
        </p:blipFill>
        <p:spPr/>
      </p:pic>
      <p:sp>
        <p:nvSpPr>
          <p:cNvPr id="4" name="Content Placeholder 3"/>
          <p:cNvSpPr>
            <a:spLocks noGrp="1"/>
          </p:cNvSpPr>
          <p:nvPr>
            <p:ph sz="half" idx="1"/>
          </p:nvPr>
        </p:nvSpPr>
        <p:spPr/>
        <p:txBody>
          <a:bodyPr/>
          <a:lstStyle/>
          <a:p>
            <a:pPr marL="0" indent="0"/>
            <a:r>
              <a:rPr lang="en-US" sz="2000" b="1" i="1" dirty="0">
                <a:latin typeface="Calibri" charset="0"/>
              </a:rPr>
              <a:t>:AV (Appliance</a:t>
            </a:r>
            <a:r>
              <a:rPr lang="en-US" sz="2000" dirty="0">
                <a:latin typeface="Calibri" charset="0"/>
              </a:rPr>
              <a:t>)</a:t>
            </a:r>
          </a:p>
          <a:p>
            <a:pPr lvl="1">
              <a:buFont typeface="Lucida Grande" charset="0"/>
              <a:buChar char="-"/>
            </a:pPr>
            <a:r>
              <a:rPr lang="en-US" sz="1600" dirty="0">
                <a:latin typeface="Calibri" charset="0"/>
              </a:rPr>
              <a:t>Unit is used to automatically generate text transcripts and closed captioning formats</a:t>
            </a:r>
          </a:p>
          <a:p>
            <a:pPr lvl="1">
              <a:buFont typeface="Lucida Grande" charset="0"/>
              <a:buChar char="-"/>
            </a:pPr>
            <a:r>
              <a:rPr lang="en-US" sz="1600" dirty="0">
                <a:latin typeface="Calibri" charset="0"/>
              </a:rPr>
              <a:t>Supports number of different formats</a:t>
            </a:r>
          </a:p>
          <a:p>
            <a:pPr lvl="1">
              <a:buFont typeface="Lucida Grande" charset="0"/>
              <a:buChar char="-"/>
            </a:pPr>
            <a:r>
              <a:rPr lang="en-US" sz="1600" dirty="0">
                <a:latin typeface="Calibri" charset="0"/>
              </a:rPr>
              <a:t>Speaker profiles</a:t>
            </a:r>
          </a:p>
          <a:p>
            <a:pPr lvl="1">
              <a:buFont typeface="Lucida Grande" charset="0"/>
              <a:buChar char="-"/>
            </a:pPr>
            <a:r>
              <a:rPr lang="en-US" sz="1600" dirty="0">
                <a:latin typeface="Calibri" charset="0"/>
              </a:rPr>
              <a:t>Supports multiple user accounts (10GB limit/user)</a:t>
            </a:r>
          </a:p>
          <a:p>
            <a:pPr lvl="1">
              <a:buFont typeface="Lucida Grande" charset="0"/>
              <a:buChar char="-"/>
            </a:pPr>
            <a:r>
              <a:rPr lang="en-US" sz="1600" dirty="0">
                <a:latin typeface="Calibri" charset="0"/>
              </a:rPr>
              <a:t>60 hours/week </a:t>
            </a:r>
          </a:p>
          <a:p>
            <a:pPr marL="0" indent="0"/>
            <a:r>
              <a:rPr lang="en-US" sz="2000" b="1" dirty="0">
                <a:latin typeface="Calibri" charset="0"/>
              </a:rPr>
              <a:t>:TE (Application)</a:t>
            </a:r>
          </a:p>
          <a:p>
            <a:pPr lvl="1">
              <a:buFont typeface="Lucida Grande" charset="0"/>
              <a:buChar char="-"/>
            </a:pPr>
            <a:r>
              <a:rPr lang="en-US" sz="1600" dirty="0">
                <a:latin typeface="Calibri" charset="0"/>
              </a:rPr>
              <a:t>Software application allows user to edit transcripts created using </a:t>
            </a:r>
            <a:r>
              <a:rPr lang="en-US" sz="1600" i="1" dirty="0" err="1">
                <a:latin typeface="Calibri" charset="0"/>
              </a:rPr>
              <a:t>Docsoft:AV</a:t>
            </a:r>
            <a:r>
              <a:rPr lang="en-US" sz="1600" dirty="0">
                <a:latin typeface="Calibri" charset="0"/>
              </a:rPr>
              <a:t> unit.</a:t>
            </a:r>
          </a:p>
          <a:p>
            <a:endParaRPr lang="en-US" dirty="0"/>
          </a:p>
        </p:txBody>
      </p:sp>
      <p:pic>
        <p:nvPicPr>
          <p:cNvPr id="6" name="Picture 5" descr="docsoft-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8978" y="2971800"/>
            <a:ext cx="4946602" cy="3422904"/>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2" y="274639"/>
            <a:ext cx="7619998" cy="1143000"/>
          </a:xfrm>
          <a:prstGeom prst="rect">
            <a:avLst/>
          </a:prstGeom>
        </p:spPr>
        <p:txBody>
          <a:bodyPr rtlCol="0">
            <a:normAutofit/>
          </a:bodyPr>
          <a:lstStyle/>
          <a:p>
            <a:pPr eaLnBrk="1" fontAlgn="auto" hangingPunct="1">
              <a:spcAft>
                <a:spcPts val="0"/>
              </a:spcAft>
              <a:defRPr/>
            </a:pPr>
            <a:r>
              <a:rPr lang="en-US" sz="3600" dirty="0">
                <a:solidFill>
                  <a:srgbClr val="1A6613"/>
                </a:solidFill>
                <a:ea typeface="+mj-ea"/>
                <a:cs typeface="+mj-cs"/>
              </a:rPr>
              <a:t>Background (</a:t>
            </a:r>
            <a:r>
              <a:rPr lang="en-US" sz="3600" i="1" dirty="0" err="1">
                <a:solidFill>
                  <a:srgbClr val="1A6613"/>
                </a:solidFill>
                <a:ea typeface="+mj-ea"/>
                <a:cs typeface="+mj-cs"/>
              </a:rPr>
              <a:t>Docsoft:AV</a:t>
            </a:r>
            <a:r>
              <a:rPr lang="en-US" sz="3600" dirty="0">
                <a:solidFill>
                  <a:srgbClr val="1A6613"/>
                </a:solidFill>
                <a:ea typeface="+mj-ea"/>
                <a:cs typeface="+mj-cs"/>
              </a:rPr>
              <a:t> unit cont’d)</a:t>
            </a:r>
          </a:p>
        </p:txBody>
      </p:sp>
      <p:sp>
        <p:nvSpPr>
          <p:cNvPr id="59394" name="Content Placeholder 2"/>
          <p:cNvSpPr>
            <a:spLocks noGrp="1"/>
          </p:cNvSpPr>
          <p:nvPr>
            <p:ph idx="1"/>
          </p:nvPr>
        </p:nvSpPr>
        <p:spPr/>
        <p:txBody>
          <a:bodyPr/>
          <a:lstStyle/>
          <a:p>
            <a:pPr marL="57150" indent="0" eaLnBrk="1" hangingPunct="1">
              <a:buFont typeface="Times" charset="0"/>
              <a:buNone/>
              <a:defRPr/>
            </a:pPr>
            <a:r>
              <a:rPr lang="en-US" sz="2800" dirty="0">
                <a:solidFill>
                  <a:srgbClr val="008000"/>
                </a:solidFill>
                <a:latin typeface="Arial" charset="0"/>
              </a:rPr>
              <a:t>After 1st year…still no captioning!</a:t>
            </a:r>
          </a:p>
          <a:p>
            <a:pPr marL="57150" indent="0" eaLnBrk="1" hangingPunct="1">
              <a:defRPr/>
            </a:pPr>
            <a:endParaRPr lang="en-US" sz="1200" b="1" dirty="0">
              <a:latin typeface="Arial" charset="0"/>
            </a:endParaRPr>
          </a:p>
          <a:p>
            <a:pPr lvl="1" indent="-342900" eaLnBrk="1" hangingPunct="1">
              <a:buFont typeface="Lucida Grande"/>
              <a:buChar char="-"/>
              <a:defRPr/>
            </a:pPr>
            <a:r>
              <a:rPr lang="en-US" sz="2000" dirty="0">
                <a:latin typeface="Arial" charset="0"/>
              </a:rPr>
              <a:t>Unit was not being utilized</a:t>
            </a:r>
          </a:p>
          <a:p>
            <a:pPr marL="1203325" lvl="2" indent="-285750" eaLnBrk="1" hangingPunct="1">
              <a:buFont typeface="Wingdings" charset="2"/>
              <a:buChar char="§"/>
              <a:defRPr/>
            </a:pPr>
            <a:r>
              <a:rPr lang="en-US" sz="1400" dirty="0">
                <a:latin typeface="Arial" charset="0"/>
              </a:rPr>
              <a:t>One staff member captioned videos </a:t>
            </a:r>
            <a:r>
              <a:rPr lang="en-US" sz="1400" dirty="0" smtClean="0">
                <a:latin typeface="Arial" charset="0"/>
              </a:rPr>
              <a:t>(through small grant) </a:t>
            </a:r>
            <a:r>
              <a:rPr lang="en-US" sz="1400" dirty="0">
                <a:latin typeface="Arial" charset="0"/>
              </a:rPr>
              <a:t>for one of their departmental programs</a:t>
            </a:r>
          </a:p>
          <a:p>
            <a:pPr marL="1203325" lvl="2" indent="-285750" eaLnBrk="1" hangingPunct="1">
              <a:buFont typeface="Wingdings" charset="2"/>
              <a:buChar char="§"/>
              <a:defRPr/>
            </a:pPr>
            <a:r>
              <a:rPr lang="en-US" sz="1400" dirty="0">
                <a:latin typeface="Arial" charset="0"/>
              </a:rPr>
              <a:t>One staff member transcribed interviews from research project</a:t>
            </a:r>
          </a:p>
          <a:p>
            <a:pPr marL="1203325" lvl="2" indent="-285750" eaLnBrk="1" hangingPunct="1">
              <a:buFont typeface="Wingdings" charset="2"/>
              <a:buChar char="§"/>
              <a:defRPr/>
            </a:pPr>
            <a:r>
              <a:rPr lang="en-US" sz="1400" dirty="0">
                <a:latin typeface="Arial" charset="0"/>
              </a:rPr>
              <a:t>Received requests from grad students to transcribe research </a:t>
            </a:r>
            <a:endParaRPr lang="en-US" sz="1400" dirty="0" smtClean="0">
              <a:latin typeface="Arial" charset="0"/>
            </a:endParaRPr>
          </a:p>
          <a:p>
            <a:pPr marL="1203325" lvl="2" indent="-285750" eaLnBrk="1" hangingPunct="1">
              <a:buFont typeface="Wingdings" charset="2"/>
              <a:buChar char="§"/>
              <a:defRPr/>
            </a:pPr>
            <a:endParaRPr lang="en-US" sz="1400" dirty="0">
              <a:latin typeface="Arial" charset="0"/>
            </a:endParaRPr>
          </a:p>
          <a:p>
            <a:pPr lvl="1" indent="-342900" eaLnBrk="1" hangingPunct="1">
              <a:buFont typeface="Lucida Grande"/>
              <a:buChar char="-"/>
              <a:defRPr/>
            </a:pPr>
            <a:r>
              <a:rPr lang="en-US" sz="2000" dirty="0" smtClean="0">
                <a:latin typeface="Arial" charset="0"/>
              </a:rPr>
              <a:t>Ill-conceived planning (i.e., training)</a:t>
            </a:r>
          </a:p>
          <a:p>
            <a:pPr lvl="1" indent="-342900" eaLnBrk="1" hangingPunct="1">
              <a:buFont typeface="Lucida Grande"/>
              <a:buChar char="-"/>
              <a:defRPr/>
            </a:pPr>
            <a:endParaRPr lang="en-US" sz="2000" dirty="0" smtClean="0">
              <a:latin typeface="Arial" charset="0"/>
            </a:endParaRPr>
          </a:p>
          <a:p>
            <a:pPr lvl="1" indent="-342900" eaLnBrk="1" hangingPunct="1">
              <a:buFont typeface="Lucida Grande"/>
              <a:buChar char="-"/>
              <a:defRPr/>
            </a:pPr>
            <a:r>
              <a:rPr lang="en-US" sz="2000" dirty="0" smtClean="0">
                <a:latin typeface="Arial" charset="0"/>
              </a:rPr>
              <a:t>Pushback </a:t>
            </a:r>
            <a:r>
              <a:rPr lang="en-US" sz="2000" dirty="0">
                <a:latin typeface="Arial" charset="0"/>
              </a:rPr>
              <a:t>from faculty/staff</a:t>
            </a:r>
            <a:endParaRPr lang="en-US" sz="900" dirty="0">
              <a:latin typeface="Arial" charset="0"/>
            </a:endParaRPr>
          </a:p>
          <a:p>
            <a:pPr marL="1203325" lvl="2" indent="-285750" eaLnBrk="1" hangingPunct="1">
              <a:buFont typeface="Wingdings" charset="2"/>
              <a:buChar char="§"/>
              <a:defRPr/>
            </a:pPr>
            <a:r>
              <a:rPr lang="en-US" sz="1400" dirty="0">
                <a:latin typeface="Arial" charset="0"/>
              </a:rPr>
              <a:t>Myth regarding voice transcription capability (not 100%!)</a:t>
            </a:r>
          </a:p>
          <a:p>
            <a:pPr marL="1203325" lvl="2" indent="-285750" eaLnBrk="1" hangingPunct="1">
              <a:buFont typeface="Wingdings" charset="2"/>
              <a:buChar char="§"/>
              <a:defRPr/>
            </a:pPr>
            <a:r>
              <a:rPr lang="en-US" sz="1500" dirty="0" smtClean="0">
                <a:latin typeface="Arial" charset="0"/>
              </a:rPr>
              <a:t>Lack </a:t>
            </a:r>
            <a:r>
              <a:rPr lang="en-US" sz="1500" dirty="0">
                <a:latin typeface="Arial" charset="0"/>
              </a:rPr>
              <a:t>of </a:t>
            </a:r>
            <a:r>
              <a:rPr lang="en-US" sz="1500" dirty="0" smtClean="0">
                <a:latin typeface="Arial" charset="0"/>
              </a:rPr>
              <a:t>time and resources </a:t>
            </a:r>
            <a:r>
              <a:rPr lang="en-US" sz="1500" dirty="0">
                <a:latin typeface="Arial" charset="0"/>
              </a:rPr>
              <a:t>on part of departments/units</a:t>
            </a:r>
          </a:p>
          <a:p>
            <a:pPr marL="1203325" lvl="2" indent="-285750" eaLnBrk="1" hangingPunct="1">
              <a:buFont typeface="Wingdings" charset="2"/>
              <a:buChar char="§"/>
              <a:defRPr/>
            </a:pPr>
            <a:r>
              <a:rPr lang="en-US" sz="1500" dirty="0">
                <a:latin typeface="Arial" charset="0"/>
              </a:rPr>
              <a:t>Lack of faculty/staff technical knowledge </a:t>
            </a:r>
            <a:endParaRPr lang="en-US" sz="1500" dirty="0" smtClean="0">
              <a:latin typeface="Arial" charset="0"/>
            </a:endParaRPr>
          </a:p>
          <a:p>
            <a:pPr marL="1374775" lvl="3" indent="0" eaLnBrk="1" hangingPunct="1">
              <a:buFont typeface="Arial" charset="0"/>
              <a:buNone/>
              <a:defRPr/>
            </a:pPr>
            <a:endParaRPr lang="en-US" sz="1100" dirty="0">
              <a:latin typeface="Arial" charset="0"/>
            </a:endParaRPr>
          </a:p>
          <a:p>
            <a:pPr marL="917575" lvl="2" indent="0" eaLnBrk="1" hangingPunct="1">
              <a:buFont typeface="Arial" charset="0"/>
              <a:buNone/>
              <a:defRPr/>
            </a:pPr>
            <a:endParaRPr lang="en-US" sz="1600" dirty="0">
              <a:latin typeface="Arial" charset="0"/>
            </a:endParaRPr>
          </a:p>
          <a:p>
            <a:pPr marL="1203325" lvl="2" indent="-285750" eaLnBrk="1" hangingPunct="1">
              <a:defRPr/>
            </a:pPr>
            <a:endParaRPr lang="en-US" sz="1600" dirty="0">
              <a:latin typeface="Arial" charset="0"/>
            </a:endParaRPr>
          </a:p>
          <a:p>
            <a:pPr marL="1203325" lvl="2" indent="-285750" eaLnBrk="1" hangingPunct="1">
              <a:defRPr/>
            </a:pPr>
            <a:endParaRPr lang="en-US" sz="1600" dirty="0">
              <a:latin typeface="Arial" charset="0"/>
            </a:endParaRPr>
          </a:p>
          <a:p>
            <a:pPr marL="57150" indent="0" eaLnBrk="1" hangingPunct="1">
              <a:defRPr/>
            </a:pPr>
            <a:endParaRPr lang="en-US" sz="2000" dirty="0">
              <a:latin typeface="Corbe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1" y="275167"/>
            <a:ext cx="7407275" cy="1143000"/>
          </a:xfrm>
        </p:spPr>
        <p:txBody>
          <a:bodyPr/>
          <a:lstStyle/>
          <a:p>
            <a:pPr eaLnBrk="1" hangingPunct="1"/>
            <a:r>
              <a:rPr lang="en-US" sz="4000" dirty="0">
                <a:solidFill>
                  <a:srgbClr val="116020"/>
                </a:solidFill>
                <a:latin typeface="Calibri" charset="0"/>
              </a:rPr>
              <a:t>Today’s Agenda</a:t>
            </a:r>
          </a:p>
        </p:txBody>
      </p:sp>
      <p:sp>
        <p:nvSpPr>
          <p:cNvPr id="44034" name="Content Placeholder 2"/>
          <p:cNvSpPr>
            <a:spLocks noGrp="1"/>
          </p:cNvSpPr>
          <p:nvPr>
            <p:ph idx="1"/>
          </p:nvPr>
        </p:nvSpPr>
        <p:spPr>
          <a:xfrm>
            <a:off x="457200" y="1600200"/>
            <a:ext cx="7989888" cy="4241800"/>
          </a:xfrm>
        </p:spPr>
        <p:txBody>
          <a:bodyPr/>
          <a:lstStyle/>
          <a:p>
            <a:pPr eaLnBrk="1" hangingPunct="1">
              <a:buFont typeface="Lucida Grande"/>
              <a:buChar char="-"/>
            </a:pPr>
            <a:r>
              <a:rPr lang="en-US" sz="2400" dirty="0">
                <a:latin typeface="Calibri" charset="0"/>
              </a:rPr>
              <a:t>Introductions</a:t>
            </a:r>
          </a:p>
          <a:p>
            <a:pPr eaLnBrk="1" hangingPunct="1">
              <a:buFont typeface="Lucida Grande"/>
              <a:buChar char="-"/>
            </a:pPr>
            <a:r>
              <a:rPr lang="en-US" sz="2400" dirty="0">
                <a:latin typeface="Calibri" charset="0"/>
              </a:rPr>
              <a:t>About Mason</a:t>
            </a:r>
          </a:p>
          <a:p>
            <a:pPr eaLnBrk="1" hangingPunct="1">
              <a:buFont typeface="Lucida Grande"/>
              <a:buChar char="-"/>
            </a:pPr>
            <a:r>
              <a:rPr lang="en-US" sz="2400" dirty="0">
                <a:latin typeface="Calibri" charset="0"/>
              </a:rPr>
              <a:t>The Legal Landscape</a:t>
            </a:r>
          </a:p>
          <a:p>
            <a:pPr eaLnBrk="1" hangingPunct="1">
              <a:buFont typeface="Lucida Grande"/>
              <a:buChar char="-"/>
            </a:pPr>
            <a:r>
              <a:rPr lang="en-US" sz="2400" dirty="0">
                <a:latin typeface="Calibri" charset="0"/>
              </a:rPr>
              <a:t>How We Got Started</a:t>
            </a:r>
          </a:p>
          <a:p>
            <a:pPr eaLnBrk="1" hangingPunct="1">
              <a:buFont typeface="Lucida Grande"/>
              <a:buChar char="-"/>
            </a:pPr>
            <a:r>
              <a:rPr lang="en-US" sz="2400" dirty="0" smtClean="0">
                <a:latin typeface="Calibri" charset="0"/>
              </a:rPr>
              <a:t>ITAG</a:t>
            </a:r>
          </a:p>
          <a:p>
            <a:pPr eaLnBrk="1" hangingPunct="1">
              <a:buFont typeface="Lucida Grande"/>
              <a:buChar char="-"/>
            </a:pPr>
            <a:r>
              <a:rPr lang="en-US" sz="2400" dirty="0" smtClean="0">
                <a:latin typeface="Calibri" charset="0"/>
              </a:rPr>
              <a:t>What the Numbers Show</a:t>
            </a:r>
            <a:endParaRPr lang="en-US" sz="2400" dirty="0">
              <a:latin typeface="Calibri" charset="0"/>
            </a:endParaRPr>
          </a:p>
          <a:p>
            <a:pPr eaLnBrk="1" hangingPunct="1">
              <a:buFont typeface="Lucida Grande"/>
              <a:buChar char="-"/>
            </a:pPr>
            <a:r>
              <a:rPr lang="en-US" sz="2400" dirty="0" smtClean="0">
                <a:latin typeface="Calibri" charset="0"/>
              </a:rPr>
              <a:t>Costs</a:t>
            </a:r>
            <a:endParaRPr lang="en-US" sz="2400" dirty="0">
              <a:latin typeface="Calibri" charset="0"/>
            </a:endParaRPr>
          </a:p>
          <a:p>
            <a:pPr eaLnBrk="1" hangingPunct="1">
              <a:buFont typeface="Lucida Grande"/>
              <a:buChar char="-"/>
            </a:pPr>
            <a:r>
              <a:rPr lang="en-US" sz="2400" dirty="0" smtClean="0">
                <a:latin typeface="Calibri" charset="0"/>
              </a:rPr>
              <a:t>Using Data to Enhance Decision-Making</a:t>
            </a:r>
            <a:endParaRPr lang="en-US" sz="2400" dirty="0">
              <a:latin typeface="Calibri" charset="0"/>
            </a:endParaRPr>
          </a:p>
          <a:p>
            <a:pPr eaLnBrk="1" hangingPunct="1">
              <a:buFont typeface="Lucida Grande"/>
              <a:buChar char="-"/>
            </a:pPr>
            <a:r>
              <a:rPr lang="en-US" sz="2400" dirty="0">
                <a:latin typeface="Calibri" charset="0"/>
              </a:rPr>
              <a:t>Q &amp; A</a:t>
            </a:r>
          </a:p>
        </p:txBody>
      </p:sp>
    </p:spTree>
    <p:extLst>
      <p:ext uri="{BB962C8B-B14F-4D97-AF65-F5344CB8AC3E}">
        <p14:creationId xmlns:p14="http://schemas.microsoft.com/office/powerpoint/2010/main" val="22753614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prstGeom prst="rect">
            <a:avLst/>
          </a:prstGeom>
        </p:spPr>
        <p:txBody>
          <a:bodyPr/>
          <a:lstStyle/>
          <a:p>
            <a:pPr eaLnBrk="1" hangingPunct="1"/>
            <a:r>
              <a:rPr lang="en-US" sz="4000" dirty="0">
                <a:solidFill>
                  <a:srgbClr val="1A6613"/>
                </a:solidFill>
                <a:latin typeface="Calibri" charset="0"/>
              </a:rPr>
              <a:t>Getting to a Pilot Project!</a:t>
            </a:r>
          </a:p>
        </p:txBody>
      </p:sp>
      <p:sp>
        <p:nvSpPr>
          <p:cNvPr id="34819" name="Content Placeholder 2"/>
          <p:cNvSpPr>
            <a:spLocks noGrp="1"/>
          </p:cNvSpPr>
          <p:nvPr>
            <p:ph idx="1"/>
          </p:nvPr>
        </p:nvSpPr>
        <p:spPr/>
        <p:txBody>
          <a:bodyPr rtlCol="0">
            <a:normAutofit fontScale="85000" lnSpcReduction="10000"/>
          </a:bodyPr>
          <a:lstStyle/>
          <a:p>
            <a:pPr indent="-285750" eaLnBrk="1" fontAlgn="auto" hangingPunct="1">
              <a:spcAft>
                <a:spcPts val="0"/>
              </a:spcAft>
              <a:buFont typeface="Arial"/>
              <a:buChar char="•"/>
              <a:defRPr/>
            </a:pPr>
            <a:r>
              <a:rPr lang="en-US" sz="1900" b="1" dirty="0">
                <a:latin typeface="Arial" charset="0"/>
              </a:rPr>
              <a:t>January 2011 </a:t>
            </a:r>
            <a:r>
              <a:rPr lang="en-US" sz="1900" dirty="0">
                <a:latin typeface="Arial" charset="0"/>
              </a:rPr>
              <a:t>– Submitted proposal to provide in-house captioning services </a:t>
            </a:r>
          </a:p>
          <a:p>
            <a:pPr marL="57150" indent="0" eaLnBrk="1" fontAlgn="auto" hangingPunct="1">
              <a:spcAft>
                <a:spcPts val="0"/>
              </a:spcAft>
              <a:buFont typeface="Arial" charset="0"/>
              <a:buNone/>
              <a:defRPr/>
            </a:pPr>
            <a:endParaRPr lang="en-US" sz="1700" dirty="0">
              <a:latin typeface="Arial" charset="0"/>
            </a:endParaRPr>
          </a:p>
          <a:p>
            <a:pPr indent="-285750" eaLnBrk="1" fontAlgn="auto" hangingPunct="1">
              <a:spcAft>
                <a:spcPts val="0"/>
              </a:spcAft>
              <a:buFont typeface="Arial"/>
              <a:buChar char="•"/>
              <a:defRPr/>
            </a:pPr>
            <a:r>
              <a:rPr lang="en-US" sz="1900" b="1" dirty="0">
                <a:latin typeface="Arial" charset="0"/>
              </a:rPr>
              <a:t>June 2011 </a:t>
            </a:r>
            <a:r>
              <a:rPr lang="en-US" sz="1900" dirty="0">
                <a:latin typeface="Arial" charset="0"/>
              </a:rPr>
              <a:t>– Proposal for FY12 was approved</a:t>
            </a:r>
            <a:r>
              <a:rPr lang="en-US" sz="1900" dirty="0" smtClean="0">
                <a:latin typeface="Arial" charset="0"/>
              </a:rPr>
              <a:t>!</a:t>
            </a:r>
          </a:p>
          <a:p>
            <a:pPr lvl="2" eaLnBrk="1" fontAlgn="auto" hangingPunct="1">
              <a:spcAft>
                <a:spcPts val="0"/>
              </a:spcAft>
              <a:buFont typeface="Arial"/>
              <a:buChar char="–"/>
              <a:defRPr/>
            </a:pPr>
            <a:r>
              <a:rPr lang="en-US" sz="1700" dirty="0">
                <a:latin typeface="Arial" charset="0"/>
              </a:rPr>
              <a:t>Bulk went toward increased staffing (1 PT to FT, 2 grad students)</a:t>
            </a:r>
          </a:p>
          <a:p>
            <a:pPr lvl="2" eaLnBrk="1" fontAlgn="auto" hangingPunct="1">
              <a:spcAft>
                <a:spcPts val="0"/>
              </a:spcAft>
              <a:buFont typeface="Arial"/>
              <a:buChar char="–"/>
              <a:defRPr/>
            </a:pPr>
            <a:r>
              <a:rPr lang="en-US" sz="1700" dirty="0">
                <a:latin typeface="Arial" charset="0"/>
              </a:rPr>
              <a:t>Technology-related needs (laptops, Docsoft:AV/:TE licensing, etc.)</a:t>
            </a:r>
          </a:p>
          <a:p>
            <a:pPr lvl="2" eaLnBrk="1" fontAlgn="auto" hangingPunct="1">
              <a:spcAft>
                <a:spcPts val="0"/>
              </a:spcAft>
              <a:buFont typeface="Arial"/>
              <a:buChar char="–"/>
              <a:defRPr/>
            </a:pPr>
            <a:r>
              <a:rPr lang="en-US" sz="1700" dirty="0">
                <a:latin typeface="Arial" charset="0"/>
              </a:rPr>
              <a:t>Unexpected costs (</a:t>
            </a:r>
            <a:r>
              <a:rPr lang="en-US" sz="1700" dirty="0" smtClean="0">
                <a:latin typeface="Arial" charset="0"/>
              </a:rPr>
              <a:t>Outsourcing captioning and </a:t>
            </a:r>
            <a:r>
              <a:rPr lang="en-US" sz="1700" dirty="0">
                <a:latin typeface="Arial" charset="0"/>
              </a:rPr>
              <a:t>AD</a:t>
            </a:r>
            <a:r>
              <a:rPr lang="en-US" sz="1700" dirty="0" smtClean="0">
                <a:latin typeface="Arial" charset="0"/>
              </a:rPr>
              <a:t>)</a:t>
            </a:r>
            <a:endParaRPr lang="en-US" sz="1900" dirty="0">
              <a:latin typeface="Arial" charset="0"/>
            </a:endParaRPr>
          </a:p>
          <a:p>
            <a:pPr marL="0" indent="0" eaLnBrk="1" fontAlgn="auto" hangingPunct="1">
              <a:spcAft>
                <a:spcPts val="0"/>
              </a:spcAft>
              <a:buFont typeface="Arial" charset="0"/>
              <a:buNone/>
              <a:defRPr/>
            </a:pPr>
            <a:endParaRPr lang="en-US" sz="1900" b="1" dirty="0" smtClean="0">
              <a:latin typeface="Arial" charset="0"/>
              <a:ea typeface="+mn-ea"/>
              <a:cs typeface="+mn-cs"/>
            </a:endParaRPr>
          </a:p>
          <a:p>
            <a:pPr eaLnBrk="1" fontAlgn="auto" hangingPunct="1">
              <a:spcAft>
                <a:spcPts val="0"/>
              </a:spcAft>
              <a:buFont typeface="Arial"/>
              <a:buChar char="•"/>
              <a:defRPr/>
            </a:pPr>
            <a:r>
              <a:rPr lang="en-US" sz="1900" b="1" dirty="0" smtClean="0">
                <a:latin typeface="Arial" charset="0"/>
                <a:ea typeface="+mn-ea"/>
                <a:cs typeface="+mn-cs"/>
              </a:rPr>
              <a:t>July </a:t>
            </a:r>
            <a:r>
              <a:rPr lang="en-US" sz="1900" b="1" dirty="0">
                <a:latin typeface="Arial" charset="0"/>
                <a:ea typeface="+mn-ea"/>
                <a:cs typeface="+mn-cs"/>
              </a:rPr>
              <a:t>2011 </a:t>
            </a:r>
            <a:r>
              <a:rPr lang="en-US" sz="1900" dirty="0" smtClean="0">
                <a:latin typeface="Arial" charset="0"/>
                <a:ea typeface="+mn-ea"/>
                <a:cs typeface="+mn-cs"/>
              </a:rPr>
              <a:t>– Training and Setup (In-house)… </a:t>
            </a:r>
            <a:endParaRPr lang="en-US" sz="1900" dirty="0">
              <a:latin typeface="Arial" charset="0"/>
              <a:ea typeface="+mn-ea"/>
              <a:cs typeface="+mn-cs"/>
            </a:endParaRPr>
          </a:p>
          <a:p>
            <a:pPr marL="342900" lvl="1" indent="-342900" eaLnBrk="1" fontAlgn="auto" hangingPunct="1">
              <a:spcAft>
                <a:spcPts val="0"/>
              </a:spcAft>
              <a:buFont typeface="Arial"/>
              <a:buChar char="–"/>
              <a:defRPr/>
            </a:pPr>
            <a:endParaRPr lang="en-US" sz="1700" dirty="0">
              <a:latin typeface="Arial" charset="0"/>
              <a:ea typeface="+mn-ea"/>
            </a:endParaRPr>
          </a:p>
          <a:p>
            <a:pPr eaLnBrk="1" fontAlgn="auto" hangingPunct="1">
              <a:spcAft>
                <a:spcPts val="0"/>
              </a:spcAft>
              <a:buFont typeface="Arial"/>
              <a:buChar char="•"/>
              <a:defRPr/>
            </a:pPr>
            <a:r>
              <a:rPr lang="en-US" sz="1900" b="1" dirty="0">
                <a:latin typeface="Arial" charset="0"/>
                <a:ea typeface="+mn-ea"/>
                <a:cs typeface="+mn-cs"/>
              </a:rPr>
              <a:t>Aug./Sept. 2011 </a:t>
            </a:r>
            <a:r>
              <a:rPr lang="en-US" sz="1900" dirty="0">
                <a:latin typeface="Arial" charset="0"/>
                <a:ea typeface="+mn-ea"/>
                <a:cs typeface="+mn-cs"/>
              </a:rPr>
              <a:t>– </a:t>
            </a:r>
            <a:r>
              <a:rPr lang="en-US" sz="1900" dirty="0" smtClean="0">
                <a:latin typeface="Arial" charset="0"/>
                <a:ea typeface="+mn-ea"/>
                <a:cs typeface="+mn-cs"/>
              </a:rPr>
              <a:t>Launching the Pilot Project!</a:t>
            </a:r>
          </a:p>
          <a:p>
            <a:pPr marL="1200150" lvl="3" indent="-342900" eaLnBrk="1" fontAlgn="auto" hangingPunct="1">
              <a:spcAft>
                <a:spcPts val="0"/>
              </a:spcAft>
              <a:buFont typeface="Arial"/>
              <a:buChar char="–"/>
              <a:defRPr/>
            </a:pPr>
            <a:r>
              <a:rPr lang="en-US" sz="1700" dirty="0">
                <a:latin typeface="Arial" charset="0"/>
              </a:rPr>
              <a:t>Worked with 1 Instructional Designer</a:t>
            </a:r>
          </a:p>
          <a:p>
            <a:pPr marL="1200150" lvl="3" indent="-342900" eaLnBrk="1" fontAlgn="auto" hangingPunct="1">
              <a:spcAft>
                <a:spcPts val="0"/>
              </a:spcAft>
              <a:buFont typeface="Arial"/>
              <a:buChar char="–"/>
              <a:defRPr/>
            </a:pPr>
            <a:r>
              <a:rPr lang="en-US" sz="1700" dirty="0">
                <a:latin typeface="Arial" charset="0"/>
              </a:rPr>
              <a:t>Emphasis on Windows Media Files (WMV)</a:t>
            </a:r>
          </a:p>
          <a:p>
            <a:pPr marL="1200150" lvl="3" indent="-342900" eaLnBrk="1" fontAlgn="auto" hangingPunct="1">
              <a:spcAft>
                <a:spcPts val="0"/>
              </a:spcAft>
              <a:buFont typeface="Arial"/>
              <a:buChar char="–"/>
              <a:defRPr/>
            </a:pPr>
            <a:r>
              <a:rPr lang="en-US" sz="1700" dirty="0">
                <a:latin typeface="Arial" charset="0"/>
              </a:rPr>
              <a:t>Content came from:</a:t>
            </a:r>
          </a:p>
          <a:p>
            <a:pPr lvl="3" eaLnBrk="1" fontAlgn="auto" hangingPunct="1">
              <a:spcAft>
                <a:spcPts val="0"/>
              </a:spcAft>
              <a:defRPr/>
            </a:pPr>
            <a:r>
              <a:rPr lang="en-US" sz="1700" dirty="0">
                <a:latin typeface="Arial" charset="0"/>
              </a:rPr>
              <a:t>YouTube, GMU-TV station, </a:t>
            </a:r>
            <a:r>
              <a:rPr lang="en-US" sz="1700" dirty="0" err="1">
                <a:latin typeface="Arial" charset="0"/>
              </a:rPr>
              <a:t>iTunesU</a:t>
            </a:r>
            <a:r>
              <a:rPr lang="en-US" sz="1700" dirty="0">
                <a:latin typeface="Arial" charset="0"/>
              </a:rPr>
              <a:t>, DE courses, Mason “channels” (i.e., YouTube, Vimeo)</a:t>
            </a:r>
          </a:p>
          <a:p>
            <a:pPr marL="1200150" lvl="3" indent="-342900" eaLnBrk="1" fontAlgn="auto" hangingPunct="1">
              <a:spcAft>
                <a:spcPts val="0"/>
              </a:spcAft>
              <a:buFont typeface="Arial"/>
              <a:buChar char="–"/>
              <a:defRPr/>
            </a:pPr>
            <a:r>
              <a:rPr lang="en-US" sz="1700" b="1" u="sng" dirty="0">
                <a:solidFill>
                  <a:srgbClr val="008000"/>
                </a:solidFill>
                <a:latin typeface="Arial" charset="0"/>
              </a:rPr>
              <a:t>3-week turnaround time</a:t>
            </a:r>
            <a:r>
              <a:rPr lang="en-US" sz="1700" u="sng" dirty="0">
                <a:latin typeface="Arial" charset="0"/>
              </a:rPr>
              <a:t> </a:t>
            </a:r>
            <a:r>
              <a:rPr lang="en-US" sz="1700" dirty="0">
                <a:latin typeface="Arial" charset="0"/>
              </a:rPr>
              <a:t>on jobs!</a:t>
            </a:r>
          </a:p>
          <a:p>
            <a:pPr eaLnBrk="1" fontAlgn="auto" hangingPunct="1">
              <a:spcAft>
                <a:spcPts val="0"/>
              </a:spcAft>
              <a:buFont typeface="Arial"/>
              <a:buChar char="•"/>
              <a:defRPr/>
            </a:pPr>
            <a:endParaRPr lang="en-US" sz="1900" dirty="0">
              <a:latin typeface="Arial" charset="0"/>
              <a:ea typeface="+mn-ea"/>
              <a:cs typeface="+mn-cs"/>
            </a:endParaRPr>
          </a:p>
          <a:p>
            <a:pPr marL="684213" lvl="2" indent="-285750" eaLnBrk="1" fontAlgn="auto" hangingPunct="1">
              <a:spcAft>
                <a:spcPts val="0"/>
              </a:spcAft>
              <a:buFont typeface="Arial"/>
              <a:buChar char="•"/>
              <a:defRPr/>
            </a:pPr>
            <a:endParaRPr lang="en-US" sz="1600" dirty="0">
              <a:latin typeface="Arial" charset="0"/>
              <a:ea typeface="+mn-ea"/>
            </a:endParaRPr>
          </a:p>
          <a:p>
            <a:pPr marL="684213" lvl="2" indent="-285750" eaLnBrk="1" fontAlgn="auto" hangingPunct="1">
              <a:spcAft>
                <a:spcPts val="0"/>
              </a:spcAft>
              <a:buFont typeface="Arial"/>
              <a:buChar char="•"/>
              <a:defRPr/>
            </a:pPr>
            <a:endParaRPr lang="en-US" sz="1800" dirty="0">
              <a:latin typeface="Arial" charset="0"/>
              <a:ea typeface="+mn-ea"/>
            </a:endParaRPr>
          </a:p>
          <a:p>
            <a:pPr marL="684213" lvl="2" indent="-285750" eaLnBrk="1" fontAlgn="auto" hangingPunct="1">
              <a:spcAft>
                <a:spcPts val="0"/>
              </a:spcAft>
              <a:buFont typeface="Arial"/>
              <a:buChar char="•"/>
              <a:defRPr/>
            </a:pPr>
            <a:endParaRPr lang="en-US" sz="2000" dirty="0">
              <a:latin typeface="Arial" charset="0"/>
              <a:ea typeface="+mn-ea"/>
            </a:endParaRPr>
          </a:p>
          <a:p>
            <a:pPr eaLnBrk="1" fontAlgn="auto" hangingPunct="1">
              <a:spcAft>
                <a:spcPts val="0"/>
              </a:spcAft>
              <a:buFont typeface="Arial"/>
              <a:buChar char="•"/>
              <a:defRPr/>
            </a:pPr>
            <a:endParaRPr lang="en-US" sz="2000" dirty="0">
              <a:latin typeface="Corbel"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2" y="274639"/>
            <a:ext cx="7543798" cy="1143000"/>
          </a:xfrm>
        </p:spPr>
        <p:txBody>
          <a:bodyPr/>
          <a:lstStyle/>
          <a:p>
            <a:r>
              <a:rPr lang="en-US" sz="3200" dirty="0">
                <a:solidFill>
                  <a:srgbClr val="1A6613"/>
                </a:solidFill>
              </a:rPr>
              <a:t>Accessible Media Pilot Workflow (Fall 2011)</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906035"/>
              </p:ext>
            </p:extLst>
          </p:nvPr>
        </p:nvGraphicFramePr>
        <p:xfrm>
          <a:off x="457200" y="16002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 Arrow 2"/>
          <p:cNvSpPr/>
          <p:nvPr/>
        </p:nvSpPr>
        <p:spPr>
          <a:xfrm>
            <a:off x="8001000" y="4648200"/>
            <a:ext cx="228600" cy="6858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prstGeom prst="rect">
            <a:avLst/>
          </a:prstGeom>
        </p:spPr>
        <p:txBody>
          <a:bodyPr/>
          <a:lstStyle/>
          <a:p>
            <a:pPr eaLnBrk="1" hangingPunct="1"/>
            <a:r>
              <a:rPr lang="en-US" sz="4000" dirty="0">
                <a:solidFill>
                  <a:srgbClr val="1A6613"/>
                </a:solidFill>
                <a:latin typeface="Calibri" charset="0"/>
              </a:rPr>
              <a:t>Pilot Project Results</a:t>
            </a:r>
          </a:p>
        </p:txBody>
      </p:sp>
      <p:pic>
        <p:nvPicPr>
          <p:cNvPr id="80899" name="Content Placeholder 3" descr="mousepad with words &quot;Bang Head Here&quot;"/>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p:pic>
      <p:sp>
        <p:nvSpPr>
          <p:cNvPr id="37891" name="Content Placeholder 2"/>
          <p:cNvSpPr>
            <a:spLocks noGrp="1"/>
          </p:cNvSpPr>
          <p:nvPr>
            <p:ph sz="half" idx="2"/>
          </p:nvPr>
        </p:nvSpPr>
        <p:spPr/>
        <p:txBody>
          <a:bodyPr rtlCol="0">
            <a:normAutofit/>
          </a:bodyPr>
          <a:lstStyle/>
          <a:p>
            <a:pPr eaLnBrk="1" fontAlgn="auto" hangingPunct="1">
              <a:spcAft>
                <a:spcPts val="0"/>
              </a:spcAft>
              <a:buFont typeface="Arial"/>
              <a:buChar char="•"/>
              <a:defRPr/>
            </a:pPr>
            <a:r>
              <a:rPr lang="en-US" sz="1800" b="1" dirty="0" smtClean="0">
                <a:latin typeface="Arial" charset="0"/>
                <a:ea typeface="+mn-ea"/>
                <a:cs typeface="+mn-cs"/>
              </a:rPr>
              <a:t>Results</a:t>
            </a:r>
            <a:endParaRPr lang="en-US" sz="1800" b="1" dirty="0">
              <a:latin typeface="Arial" charset="0"/>
              <a:ea typeface="+mn-ea"/>
              <a:cs typeface="+mn-cs"/>
            </a:endParaRPr>
          </a:p>
          <a:p>
            <a:pPr lvl="1" eaLnBrk="1" fontAlgn="auto" hangingPunct="1">
              <a:spcAft>
                <a:spcPts val="0"/>
              </a:spcAft>
              <a:buFont typeface="Arial"/>
              <a:buChar char="–"/>
              <a:defRPr/>
            </a:pPr>
            <a:r>
              <a:rPr lang="en-US" sz="1600" dirty="0" smtClean="0">
                <a:latin typeface="Arial" charset="0"/>
                <a:ea typeface="+mn-ea"/>
              </a:rPr>
              <a:t>Just </a:t>
            </a:r>
            <a:r>
              <a:rPr lang="en-US" sz="1600" dirty="0">
                <a:latin typeface="Arial" charset="0"/>
                <a:ea typeface="+mn-ea"/>
              </a:rPr>
              <a:t>under 12 hours of </a:t>
            </a:r>
            <a:r>
              <a:rPr lang="en-US" sz="1600" dirty="0" smtClean="0">
                <a:latin typeface="Arial" charset="0"/>
                <a:ea typeface="+mn-ea"/>
              </a:rPr>
              <a:t>video</a:t>
            </a:r>
          </a:p>
          <a:p>
            <a:pPr lvl="1" eaLnBrk="1" fontAlgn="auto" hangingPunct="1">
              <a:spcAft>
                <a:spcPts val="0"/>
              </a:spcAft>
              <a:buFont typeface="Arial"/>
              <a:buChar char="–"/>
              <a:defRPr/>
            </a:pPr>
            <a:r>
              <a:rPr lang="en-US" sz="1600" dirty="0" smtClean="0">
                <a:latin typeface="Arial" charset="0"/>
                <a:ea typeface="+mn-ea"/>
              </a:rPr>
              <a:t>No AD</a:t>
            </a:r>
          </a:p>
          <a:p>
            <a:pPr lvl="1" eaLnBrk="1" fontAlgn="auto" hangingPunct="1">
              <a:spcAft>
                <a:spcPts val="0"/>
              </a:spcAft>
              <a:buFont typeface="Arial"/>
              <a:buChar char="–"/>
              <a:defRPr/>
            </a:pPr>
            <a:r>
              <a:rPr lang="en-US" sz="1600" dirty="0" smtClean="0">
                <a:latin typeface="Arial" charset="0"/>
                <a:ea typeface="+mn-ea"/>
              </a:rPr>
              <a:t>Most </a:t>
            </a:r>
            <a:r>
              <a:rPr lang="en-US" sz="1600" dirty="0">
                <a:latin typeface="Arial" charset="0"/>
                <a:ea typeface="+mn-ea"/>
              </a:rPr>
              <a:t>submissions from </a:t>
            </a:r>
            <a:r>
              <a:rPr lang="en-US" sz="1600" dirty="0" smtClean="0">
                <a:latin typeface="Arial" charset="0"/>
                <a:ea typeface="+mn-ea"/>
              </a:rPr>
              <a:t>ID herself, </a:t>
            </a:r>
            <a:r>
              <a:rPr lang="en-US" sz="1600" dirty="0">
                <a:latin typeface="Arial" charset="0"/>
                <a:ea typeface="+mn-ea"/>
              </a:rPr>
              <a:t>some </a:t>
            </a:r>
            <a:r>
              <a:rPr lang="en-US" sz="1600" dirty="0" smtClean="0">
                <a:latin typeface="Arial" charset="0"/>
                <a:ea typeface="+mn-ea"/>
              </a:rPr>
              <a:t>from staff (websites)</a:t>
            </a:r>
            <a:endParaRPr lang="en-US" sz="1600" dirty="0">
              <a:latin typeface="Arial" charset="0"/>
              <a:ea typeface="+mn-ea"/>
            </a:endParaRPr>
          </a:p>
          <a:p>
            <a:pPr lvl="1" eaLnBrk="1" fontAlgn="auto" hangingPunct="1">
              <a:spcAft>
                <a:spcPts val="0"/>
              </a:spcAft>
              <a:buFont typeface="Arial"/>
              <a:buChar char="–"/>
              <a:defRPr/>
            </a:pPr>
            <a:endParaRPr lang="en-US" sz="1600" dirty="0">
              <a:latin typeface="Arial" charset="0"/>
              <a:ea typeface="+mn-ea"/>
            </a:endParaRPr>
          </a:p>
          <a:p>
            <a:pPr eaLnBrk="1" fontAlgn="auto" hangingPunct="1">
              <a:spcAft>
                <a:spcPts val="0"/>
              </a:spcAft>
              <a:buFont typeface="Arial"/>
              <a:buChar char="•"/>
              <a:defRPr/>
            </a:pPr>
            <a:r>
              <a:rPr lang="en-US" sz="1800" b="1" dirty="0">
                <a:latin typeface="Arial" charset="0"/>
                <a:ea typeface="+mn-ea"/>
                <a:cs typeface="+mn-cs"/>
              </a:rPr>
              <a:t>Host of Issues Identified!</a:t>
            </a:r>
          </a:p>
          <a:p>
            <a:pPr lvl="1" eaLnBrk="1" fontAlgn="auto" hangingPunct="1">
              <a:spcAft>
                <a:spcPts val="0"/>
              </a:spcAft>
              <a:buFont typeface="Arial"/>
              <a:buChar char="–"/>
              <a:defRPr/>
            </a:pPr>
            <a:r>
              <a:rPr lang="en-US" sz="1500" dirty="0" smtClean="0">
                <a:latin typeface="Arial" charset="0"/>
                <a:ea typeface="+mn-ea"/>
              </a:rPr>
              <a:t>Delivery </a:t>
            </a:r>
            <a:r>
              <a:rPr lang="en-US" sz="1500" dirty="0">
                <a:latin typeface="Arial" charset="0"/>
                <a:ea typeface="+mn-ea"/>
              </a:rPr>
              <a:t>method (WMV, </a:t>
            </a:r>
            <a:r>
              <a:rPr lang="en-US" sz="1500" dirty="0" smtClean="0">
                <a:latin typeface="Arial" charset="0"/>
                <a:ea typeface="+mn-ea"/>
              </a:rPr>
              <a:t>buffering issues)</a:t>
            </a:r>
            <a:endParaRPr lang="en-US" sz="1500" dirty="0">
              <a:latin typeface="Arial" charset="0"/>
              <a:ea typeface="+mn-ea"/>
            </a:endParaRPr>
          </a:p>
          <a:p>
            <a:pPr lvl="1" eaLnBrk="1" fontAlgn="auto" hangingPunct="1">
              <a:spcAft>
                <a:spcPts val="0"/>
              </a:spcAft>
              <a:buFont typeface="Arial"/>
              <a:buChar char="–"/>
              <a:defRPr/>
            </a:pPr>
            <a:r>
              <a:rPr lang="en-US" sz="1500" dirty="0" smtClean="0">
                <a:latin typeface="Arial" charset="0"/>
                <a:ea typeface="+mn-ea"/>
              </a:rPr>
              <a:t>File Prep/Timing (3 weeks)</a:t>
            </a:r>
          </a:p>
          <a:p>
            <a:pPr lvl="1" eaLnBrk="1" fontAlgn="auto" hangingPunct="1">
              <a:spcAft>
                <a:spcPts val="0"/>
              </a:spcAft>
              <a:buFont typeface="Arial"/>
              <a:buChar char="–"/>
              <a:defRPr/>
            </a:pPr>
            <a:r>
              <a:rPr lang="en-US" sz="1500" dirty="0" smtClean="0">
                <a:latin typeface="Arial" charset="0"/>
                <a:ea typeface="+mn-ea"/>
              </a:rPr>
              <a:t>Streaming </a:t>
            </a:r>
            <a:r>
              <a:rPr lang="en-US" sz="1500" dirty="0">
                <a:latin typeface="Arial" charset="0"/>
                <a:ea typeface="+mn-ea"/>
              </a:rPr>
              <a:t>server </a:t>
            </a:r>
            <a:r>
              <a:rPr lang="en-US" sz="1500" dirty="0" smtClean="0">
                <a:latin typeface="Arial" charset="0"/>
                <a:ea typeface="+mn-ea"/>
              </a:rPr>
              <a:t>(unreliable, 5GB limit, used as storage)</a:t>
            </a:r>
            <a:endParaRPr lang="en-US" sz="1500" dirty="0">
              <a:latin typeface="Arial" charset="0"/>
              <a:ea typeface="+mn-ea"/>
            </a:endParaRPr>
          </a:p>
          <a:p>
            <a:pPr lvl="1" eaLnBrk="1" fontAlgn="auto" hangingPunct="1">
              <a:spcAft>
                <a:spcPts val="0"/>
              </a:spcAft>
              <a:buFont typeface="Arial"/>
              <a:buChar char="–"/>
              <a:defRPr/>
            </a:pPr>
            <a:r>
              <a:rPr lang="en-US" sz="1500" dirty="0" smtClean="0">
                <a:latin typeface="Arial" charset="0"/>
                <a:ea typeface="+mn-ea"/>
              </a:rPr>
              <a:t>Lack </a:t>
            </a:r>
            <a:r>
              <a:rPr lang="en-US" sz="1500" dirty="0">
                <a:latin typeface="Arial" charset="0"/>
                <a:ea typeface="+mn-ea"/>
              </a:rPr>
              <a:t>of technical knowledge</a:t>
            </a:r>
          </a:p>
          <a:p>
            <a:pPr lvl="1" eaLnBrk="1" fontAlgn="auto" hangingPunct="1">
              <a:spcAft>
                <a:spcPts val="0"/>
              </a:spcAft>
              <a:buFont typeface="Arial"/>
              <a:buChar char="–"/>
              <a:defRPr/>
            </a:pPr>
            <a:r>
              <a:rPr lang="en-US" sz="1500" dirty="0" smtClean="0">
                <a:latin typeface="Arial" charset="0"/>
                <a:ea typeface="+mn-ea"/>
              </a:rPr>
              <a:t>Marketing (Is this a pilot??)</a:t>
            </a:r>
          </a:p>
          <a:p>
            <a:pPr lvl="1" eaLnBrk="1" fontAlgn="auto" hangingPunct="1">
              <a:spcAft>
                <a:spcPts val="0"/>
              </a:spcAft>
              <a:buFont typeface="Arial"/>
              <a:buChar char="–"/>
              <a:defRPr/>
            </a:pPr>
            <a:endParaRPr lang="en-US" dirty="0">
              <a:latin typeface="Arial" charset="0"/>
              <a:ea typeface="+mn-ea"/>
            </a:endParaRPr>
          </a:p>
          <a:p>
            <a:pPr eaLnBrk="1" fontAlgn="auto" hangingPunct="1">
              <a:spcAft>
                <a:spcPts val="0"/>
              </a:spcAft>
              <a:buFont typeface="Arial"/>
              <a:buChar char="•"/>
              <a:defRPr/>
            </a:pPr>
            <a:endParaRPr lang="en-US" sz="2000" dirty="0">
              <a:latin typeface="Corbel"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prstGeom prst="rect">
            <a:avLst/>
          </a:prstGeom>
        </p:spPr>
        <p:txBody>
          <a:bodyPr/>
          <a:lstStyle/>
          <a:p>
            <a:pPr eaLnBrk="1" hangingPunct="1"/>
            <a:r>
              <a:rPr lang="en-US" sz="4000" dirty="0">
                <a:solidFill>
                  <a:srgbClr val="1A6613"/>
                </a:solidFill>
                <a:latin typeface="Calibri" charset="0"/>
              </a:rPr>
              <a:t>Retool for Spring Rollout</a:t>
            </a:r>
          </a:p>
        </p:txBody>
      </p:sp>
      <p:sp>
        <p:nvSpPr>
          <p:cNvPr id="81922" name="Content Placeholder 2"/>
          <p:cNvSpPr>
            <a:spLocks noGrp="1"/>
          </p:cNvSpPr>
          <p:nvPr>
            <p:ph idx="1"/>
          </p:nvPr>
        </p:nvSpPr>
        <p:spPr/>
        <p:txBody>
          <a:bodyPr/>
          <a:lstStyle/>
          <a:p>
            <a:pPr eaLnBrk="1" hangingPunct="1"/>
            <a:r>
              <a:rPr lang="en-US" sz="2000" dirty="0">
                <a:latin typeface="Arial" charset="0"/>
              </a:rPr>
              <a:t>End of Jan 2012 (Beginning of Spring semester) </a:t>
            </a:r>
          </a:p>
          <a:p>
            <a:pPr algn="ctr" eaLnBrk="1" hangingPunct="1">
              <a:buFont typeface="Times" charset="0"/>
              <a:buNone/>
            </a:pPr>
            <a:r>
              <a:rPr lang="en-US" sz="2000" dirty="0">
                <a:solidFill>
                  <a:srgbClr val="008000"/>
                </a:solidFill>
                <a:latin typeface="Arial" charset="0"/>
              </a:rPr>
              <a:t>**Goal to make service available to more IDs/faculty—</a:t>
            </a:r>
          </a:p>
          <a:p>
            <a:pPr algn="ctr" eaLnBrk="1" hangingPunct="1">
              <a:buFont typeface="Times" charset="0"/>
              <a:buNone/>
            </a:pPr>
            <a:r>
              <a:rPr lang="en-US" sz="2000" dirty="0">
                <a:solidFill>
                  <a:srgbClr val="008000"/>
                </a:solidFill>
                <a:latin typeface="Arial" charset="0"/>
              </a:rPr>
              <a:t>eventually entire university*</a:t>
            </a:r>
            <a:r>
              <a:rPr lang="en-US" sz="2000" dirty="0" smtClean="0">
                <a:solidFill>
                  <a:srgbClr val="008000"/>
                </a:solidFill>
                <a:latin typeface="Arial" charset="0"/>
              </a:rPr>
              <a:t>*</a:t>
            </a:r>
          </a:p>
          <a:p>
            <a:pPr algn="ctr" eaLnBrk="1" hangingPunct="1">
              <a:buFont typeface="Times" charset="0"/>
              <a:buNone/>
            </a:pPr>
            <a:endParaRPr lang="en-US" sz="2000" dirty="0">
              <a:solidFill>
                <a:srgbClr val="008000"/>
              </a:solidFill>
              <a:latin typeface="Arial" charset="0"/>
            </a:endParaRPr>
          </a:p>
          <a:p>
            <a:pPr eaLnBrk="1" hangingPunct="1"/>
            <a:r>
              <a:rPr lang="en-US" sz="2000" dirty="0">
                <a:latin typeface="Arial" charset="0"/>
              </a:rPr>
              <a:t>How did we fix the issues?</a:t>
            </a:r>
          </a:p>
          <a:p>
            <a:pPr lvl="1" eaLnBrk="1" hangingPunct="1">
              <a:buFont typeface="Lucida Grande"/>
              <a:buChar char="-"/>
            </a:pPr>
            <a:r>
              <a:rPr lang="en-US" sz="1600" dirty="0">
                <a:latin typeface="Arial" charset="0"/>
              </a:rPr>
              <a:t>Delivery method (Created YouTube channel)</a:t>
            </a:r>
          </a:p>
          <a:p>
            <a:pPr lvl="1" eaLnBrk="1" hangingPunct="1">
              <a:buFont typeface="Lucida Grande"/>
              <a:buChar char="-"/>
            </a:pPr>
            <a:r>
              <a:rPr lang="en-US" sz="1600" dirty="0">
                <a:latin typeface="Arial" charset="0"/>
              </a:rPr>
              <a:t>Quality of captions (e.g., </a:t>
            </a:r>
            <a:r>
              <a:rPr lang="en-US" sz="1600" dirty="0">
                <a:latin typeface="Arial" charset="0"/>
                <a:hlinkClick r:id="rId2"/>
              </a:rPr>
              <a:t>Media Access Group at WGBH Best Practices</a:t>
            </a:r>
            <a:r>
              <a:rPr lang="en-US" sz="1600" dirty="0">
                <a:latin typeface="Arial" charset="0"/>
              </a:rPr>
              <a:t>)</a:t>
            </a:r>
          </a:p>
          <a:p>
            <a:pPr lvl="1" eaLnBrk="1" hangingPunct="1">
              <a:buFont typeface="Lucida Grande"/>
              <a:buChar char="-"/>
            </a:pPr>
            <a:r>
              <a:rPr lang="en-US" sz="1600" dirty="0">
                <a:latin typeface="Arial" charset="0"/>
              </a:rPr>
              <a:t>Procedures to address video description requests &amp; outsourcing (e.g., over 60 min, less than 3-wk)</a:t>
            </a:r>
          </a:p>
          <a:p>
            <a:pPr lvl="1" eaLnBrk="1" hangingPunct="1">
              <a:buFont typeface="Lucida Grande"/>
              <a:buChar char="-"/>
            </a:pPr>
            <a:r>
              <a:rPr lang="en-US" sz="1600" dirty="0">
                <a:latin typeface="Arial" charset="0"/>
              </a:rPr>
              <a:t>Lack of technical knowledge (Trial &amp; Error)</a:t>
            </a:r>
          </a:p>
          <a:p>
            <a:pPr lvl="1" eaLnBrk="1" hangingPunct="1">
              <a:buFont typeface="Lucida Grande"/>
              <a:buChar char="-"/>
            </a:pPr>
            <a:r>
              <a:rPr lang="en-US" sz="1600" dirty="0">
                <a:latin typeface="Arial" charset="0"/>
              </a:rPr>
              <a:t>Marketing (DE Council, Faculty Orientation Workshops, CDE, ID, Library)</a:t>
            </a:r>
          </a:p>
          <a:p>
            <a:pPr marL="914400" lvl="2" indent="0" eaLnBrk="1" hangingPunct="1">
              <a:buFont typeface="Arial" charset="0"/>
              <a:buNone/>
            </a:pPr>
            <a:endParaRPr lang="en-US" sz="20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Title 1"/>
          <p:cNvSpPr>
            <a:spLocks noGrp="1"/>
          </p:cNvSpPr>
          <p:nvPr>
            <p:ph type="title"/>
          </p:nvPr>
        </p:nvSpPr>
        <p:spPr>
          <a:prstGeom prst="rect">
            <a:avLst/>
          </a:prstGeom>
        </p:spPr>
        <p:txBody>
          <a:bodyPr rtlCol="0">
            <a:normAutofit/>
          </a:bodyPr>
          <a:lstStyle/>
          <a:p>
            <a:pPr eaLnBrk="1" fontAlgn="auto" hangingPunct="1">
              <a:spcAft>
                <a:spcPts val="0"/>
              </a:spcAft>
              <a:defRPr/>
            </a:pPr>
            <a:r>
              <a:rPr lang="en-US" sz="3200" dirty="0">
                <a:solidFill>
                  <a:srgbClr val="1A6613"/>
                </a:solidFill>
                <a:ea typeface="+mj-ea"/>
                <a:cs typeface="+mj-cs"/>
              </a:rPr>
              <a:t>Improved Accessible Media Workflow (</a:t>
            </a:r>
            <a:r>
              <a:rPr lang="en-US" sz="3200" dirty="0" smtClean="0">
                <a:solidFill>
                  <a:srgbClr val="1A6613"/>
                </a:solidFill>
                <a:ea typeface="+mj-ea"/>
                <a:cs typeface="+mj-cs"/>
              </a:rPr>
              <a:t>Spring 20</a:t>
            </a:r>
            <a:r>
              <a:rPr lang="en-US" altLang="ja-JP" sz="3200" dirty="0" smtClean="0">
                <a:solidFill>
                  <a:srgbClr val="1A6613"/>
                </a:solidFill>
                <a:ea typeface="+mj-ea"/>
                <a:cs typeface="+mj-cs"/>
              </a:rPr>
              <a:t>12</a:t>
            </a:r>
            <a:r>
              <a:rPr lang="en-US" altLang="ja-JP" sz="3200" dirty="0">
                <a:solidFill>
                  <a:srgbClr val="1A6613"/>
                </a:solidFill>
                <a:ea typeface="+mj-ea"/>
                <a:cs typeface="+mj-cs"/>
              </a:rPr>
              <a:t>)</a:t>
            </a:r>
            <a:endParaRPr lang="en-US" sz="3200" dirty="0">
              <a:solidFill>
                <a:srgbClr val="1A6613"/>
              </a:solidFill>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7058505"/>
              </p:ext>
            </p:extLst>
          </p:nvPr>
        </p:nvGraphicFramePr>
        <p:xfrm>
          <a:off x="457200" y="1600200"/>
          <a:ext cx="7989888"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p Arrow 3"/>
          <p:cNvSpPr/>
          <p:nvPr/>
        </p:nvSpPr>
        <p:spPr>
          <a:xfrm>
            <a:off x="2133600" y="4648200"/>
            <a:ext cx="228600" cy="6858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 Arrow 4"/>
          <p:cNvSpPr/>
          <p:nvPr/>
        </p:nvSpPr>
        <p:spPr>
          <a:xfrm>
            <a:off x="4800600" y="4648200"/>
            <a:ext cx="228600" cy="6858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6172200" y="4648200"/>
            <a:ext cx="228600" cy="6858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sz="4000" dirty="0">
                <a:solidFill>
                  <a:srgbClr val="1A6613"/>
                </a:solidFill>
                <a:latin typeface="Calibri" charset="0"/>
              </a:rPr>
              <a:t>Evolution since FY12</a:t>
            </a:r>
          </a:p>
        </p:txBody>
      </p:sp>
      <p:sp>
        <p:nvSpPr>
          <p:cNvPr id="84994" name="Text Placeholder 1"/>
          <p:cNvSpPr>
            <a:spLocks noGrp="1"/>
          </p:cNvSpPr>
          <p:nvPr>
            <p:ph type="body" idx="1"/>
          </p:nvPr>
        </p:nvSpPr>
        <p:spPr>
          <a:xfrm>
            <a:off x="457200" y="1295400"/>
            <a:ext cx="3635022" cy="639763"/>
          </a:xfrm>
        </p:spPr>
        <p:txBody>
          <a:bodyPr/>
          <a:lstStyle/>
          <a:p>
            <a:pPr algn="ctr"/>
            <a:r>
              <a:rPr lang="en-US" b="0" dirty="0">
                <a:solidFill>
                  <a:srgbClr val="008000"/>
                </a:solidFill>
                <a:latin typeface="Calibri" charset="0"/>
              </a:rPr>
              <a:t>FY13 Highlights</a:t>
            </a:r>
          </a:p>
        </p:txBody>
      </p:sp>
      <p:sp>
        <p:nvSpPr>
          <p:cNvPr id="37891" name="Content Placeholder 2"/>
          <p:cNvSpPr>
            <a:spLocks noGrp="1"/>
          </p:cNvSpPr>
          <p:nvPr>
            <p:ph sz="half" idx="2"/>
          </p:nvPr>
        </p:nvSpPr>
        <p:spPr>
          <a:xfrm>
            <a:off x="457200" y="2057400"/>
            <a:ext cx="3635022" cy="3667125"/>
          </a:xfrm>
        </p:spPr>
        <p:txBody>
          <a:bodyPr rtlCol="0">
            <a:normAutofit fontScale="70000" lnSpcReduction="20000"/>
          </a:bodyPr>
          <a:lstStyle/>
          <a:p>
            <a:pPr eaLnBrk="1" fontAlgn="auto" hangingPunct="1">
              <a:spcAft>
                <a:spcPts val="0"/>
              </a:spcAft>
              <a:buFont typeface="Arial"/>
              <a:buChar char="•"/>
              <a:defRPr/>
            </a:pPr>
            <a:endParaRPr lang="en-US" sz="2100" b="1" dirty="0" smtClean="0">
              <a:latin typeface="Arial" charset="0"/>
              <a:ea typeface="+mn-ea"/>
              <a:cs typeface="+mn-cs"/>
            </a:endParaRPr>
          </a:p>
          <a:p>
            <a:pPr eaLnBrk="1" fontAlgn="auto" hangingPunct="1">
              <a:spcAft>
                <a:spcPts val="0"/>
              </a:spcAft>
              <a:buFont typeface="Arial"/>
              <a:buChar char="•"/>
              <a:defRPr/>
            </a:pPr>
            <a:r>
              <a:rPr lang="en-US" sz="2300" dirty="0" smtClean="0">
                <a:latin typeface="Arial" charset="0"/>
                <a:ea typeface="+mn-ea"/>
                <a:cs typeface="+mn-cs"/>
              </a:rPr>
              <a:t>Good</a:t>
            </a:r>
            <a:endParaRPr lang="en-US" sz="2300" dirty="0">
              <a:latin typeface="Arial" charset="0"/>
              <a:ea typeface="+mn-ea"/>
              <a:cs typeface="+mn-cs"/>
            </a:endParaRPr>
          </a:p>
          <a:p>
            <a:pPr lvl="1" eaLnBrk="1" fontAlgn="auto" hangingPunct="1">
              <a:spcAft>
                <a:spcPts val="0"/>
              </a:spcAft>
              <a:buFont typeface="Arial"/>
              <a:buChar char="–"/>
              <a:defRPr/>
            </a:pPr>
            <a:r>
              <a:rPr lang="en-US" sz="2100" dirty="0" smtClean="0">
                <a:latin typeface="Arial" charset="0"/>
                <a:ea typeface="+mn-ea"/>
              </a:rPr>
              <a:t>YouTube was familiar</a:t>
            </a:r>
          </a:p>
          <a:p>
            <a:pPr lvl="1" eaLnBrk="1" fontAlgn="auto" hangingPunct="1">
              <a:spcAft>
                <a:spcPts val="0"/>
              </a:spcAft>
              <a:buFont typeface="Arial"/>
              <a:buChar char="–"/>
              <a:defRPr/>
            </a:pPr>
            <a:r>
              <a:rPr lang="en-US" sz="2100" dirty="0" smtClean="0">
                <a:latin typeface="Arial" charset="0"/>
                <a:ea typeface="+mn-ea"/>
              </a:rPr>
              <a:t>2.5x # of requests from FY12</a:t>
            </a:r>
          </a:p>
          <a:p>
            <a:pPr lvl="1" eaLnBrk="1" fontAlgn="auto" hangingPunct="1">
              <a:spcAft>
                <a:spcPts val="0"/>
              </a:spcAft>
              <a:buFont typeface="Arial"/>
              <a:buChar char="–"/>
              <a:defRPr/>
            </a:pPr>
            <a:r>
              <a:rPr lang="en-US" sz="2100" dirty="0" smtClean="0">
                <a:latin typeface="Arial" charset="0"/>
                <a:ea typeface="+mn-ea"/>
              </a:rPr>
              <a:t>Included in DE course reviews</a:t>
            </a:r>
          </a:p>
          <a:p>
            <a:pPr lvl="1" eaLnBrk="1" fontAlgn="auto" hangingPunct="1">
              <a:spcAft>
                <a:spcPts val="0"/>
              </a:spcAft>
              <a:buFont typeface="Arial"/>
              <a:buChar char="–"/>
              <a:defRPr/>
            </a:pPr>
            <a:r>
              <a:rPr lang="en-US" sz="2100" dirty="0" smtClean="0">
                <a:latin typeface="Arial" charset="0"/>
                <a:ea typeface="+mn-ea"/>
              </a:rPr>
              <a:t>Reduced turnaround time to 7-10 days</a:t>
            </a:r>
          </a:p>
          <a:p>
            <a:pPr marL="0" indent="0" eaLnBrk="1" fontAlgn="auto" hangingPunct="1">
              <a:spcAft>
                <a:spcPts val="0"/>
              </a:spcAft>
              <a:defRPr/>
            </a:pPr>
            <a:endParaRPr lang="en-US" sz="2000" dirty="0" smtClean="0">
              <a:latin typeface="Arial" charset="0"/>
              <a:ea typeface="+mn-ea"/>
            </a:endParaRPr>
          </a:p>
          <a:p>
            <a:pPr eaLnBrk="1" fontAlgn="auto" hangingPunct="1">
              <a:spcAft>
                <a:spcPts val="0"/>
              </a:spcAft>
              <a:buFont typeface="Arial"/>
              <a:buChar char="•"/>
              <a:defRPr/>
            </a:pPr>
            <a:r>
              <a:rPr lang="en-US" sz="2300" dirty="0" smtClean="0">
                <a:latin typeface="Arial" charset="0"/>
                <a:ea typeface="+mn-ea"/>
              </a:rPr>
              <a:t>Bad</a:t>
            </a:r>
          </a:p>
          <a:p>
            <a:pPr lvl="1" eaLnBrk="1" fontAlgn="auto" hangingPunct="1">
              <a:spcAft>
                <a:spcPts val="0"/>
              </a:spcAft>
              <a:buFont typeface="Arial"/>
              <a:buChar char="–"/>
              <a:defRPr/>
            </a:pPr>
            <a:r>
              <a:rPr lang="en-US" sz="2100" dirty="0">
                <a:latin typeface="Arial" charset="0"/>
                <a:ea typeface="+mn-ea"/>
              </a:rPr>
              <a:t>A lot of manual hand-off</a:t>
            </a:r>
          </a:p>
          <a:p>
            <a:pPr lvl="1" eaLnBrk="1" fontAlgn="auto" hangingPunct="1">
              <a:spcAft>
                <a:spcPts val="0"/>
              </a:spcAft>
              <a:buFont typeface="Arial"/>
              <a:buChar char="–"/>
              <a:defRPr/>
            </a:pPr>
            <a:r>
              <a:rPr lang="en-US" sz="2100" dirty="0" smtClean="0">
                <a:latin typeface="Arial" charset="0"/>
                <a:ea typeface="+mn-ea"/>
              </a:rPr>
              <a:t>Lack of predictability</a:t>
            </a:r>
          </a:p>
          <a:p>
            <a:pPr lvl="1" eaLnBrk="1" fontAlgn="auto" hangingPunct="1">
              <a:spcAft>
                <a:spcPts val="0"/>
              </a:spcAft>
              <a:buFont typeface="Arial"/>
              <a:buChar char="–"/>
              <a:defRPr/>
            </a:pPr>
            <a:r>
              <a:rPr lang="en-US" sz="2100" dirty="0" smtClean="0">
                <a:latin typeface="Arial" charset="0"/>
                <a:ea typeface="+mn-ea"/>
              </a:rPr>
              <a:t>GA’s couldn’t handle most immediate requests</a:t>
            </a:r>
          </a:p>
          <a:p>
            <a:pPr lvl="1" eaLnBrk="1" fontAlgn="auto" hangingPunct="1">
              <a:spcAft>
                <a:spcPts val="0"/>
              </a:spcAft>
              <a:buFont typeface="Arial"/>
              <a:buChar char="–"/>
              <a:defRPr/>
            </a:pPr>
            <a:r>
              <a:rPr lang="en-US" sz="2100" dirty="0">
                <a:latin typeface="Arial" charset="0"/>
              </a:rPr>
              <a:t>Hire/</a:t>
            </a:r>
            <a:r>
              <a:rPr lang="en-US" sz="2100" dirty="0" smtClean="0">
                <a:latin typeface="Arial" charset="0"/>
              </a:rPr>
              <a:t>Lose/</a:t>
            </a:r>
            <a:r>
              <a:rPr lang="en-US" sz="2100" dirty="0">
                <a:latin typeface="Arial" charset="0"/>
              </a:rPr>
              <a:t>Re-</a:t>
            </a:r>
            <a:r>
              <a:rPr lang="en-US" sz="2100" dirty="0" smtClean="0">
                <a:latin typeface="Arial" charset="0"/>
              </a:rPr>
              <a:t>hire </a:t>
            </a:r>
            <a:r>
              <a:rPr lang="en-US" sz="2100" dirty="0">
                <a:latin typeface="Arial" charset="0"/>
              </a:rPr>
              <a:t>SWs</a:t>
            </a:r>
          </a:p>
          <a:p>
            <a:pPr lvl="1" eaLnBrk="1" fontAlgn="auto" hangingPunct="1">
              <a:spcAft>
                <a:spcPts val="0"/>
              </a:spcAft>
              <a:buFont typeface="Arial"/>
              <a:buChar char="–"/>
              <a:defRPr/>
            </a:pPr>
            <a:r>
              <a:rPr lang="en-US" sz="2100" dirty="0" smtClean="0">
                <a:latin typeface="Arial" charset="0"/>
                <a:ea typeface="+mn-ea"/>
              </a:rPr>
              <a:t>Copyright issues (2 YouTube accounts)</a:t>
            </a:r>
          </a:p>
          <a:p>
            <a:pPr eaLnBrk="1" fontAlgn="auto" hangingPunct="1">
              <a:spcAft>
                <a:spcPts val="0"/>
              </a:spcAft>
              <a:buFont typeface="Arial"/>
              <a:buChar char="•"/>
              <a:defRPr/>
            </a:pPr>
            <a:endParaRPr lang="en-US" sz="2000" dirty="0">
              <a:latin typeface="Corbel" charset="0"/>
              <a:ea typeface="+mn-ea"/>
              <a:cs typeface="+mn-cs"/>
            </a:endParaRPr>
          </a:p>
        </p:txBody>
      </p:sp>
      <p:sp>
        <p:nvSpPr>
          <p:cNvPr id="84996" name="Text Placeholder 2"/>
          <p:cNvSpPr>
            <a:spLocks noGrp="1"/>
          </p:cNvSpPr>
          <p:nvPr>
            <p:ph type="body" sz="quarter" idx="3"/>
          </p:nvPr>
        </p:nvSpPr>
        <p:spPr>
          <a:xfrm>
            <a:off x="4191000" y="1295400"/>
            <a:ext cx="3661717" cy="639763"/>
          </a:xfrm>
        </p:spPr>
        <p:txBody>
          <a:bodyPr/>
          <a:lstStyle/>
          <a:p>
            <a:pPr algn="ctr"/>
            <a:r>
              <a:rPr lang="en-US" b="0" dirty="0">
                <a:solidFill>
                  <a:srgbClr val="008000"/>
                </a:solidFill>
                <a:latin typeface="Calibri" charset="0"/>
              </a:rPr>
              <a:t>FY14 Highlights</a:t>
            </a:r>
          </a:p>
        </p:txBody>
      </p:sp>
      <p:sp>
        <p:nvSpPr>
          <p:cNvPr id="4" name="Content Placeholder 3"/>
          <p:cNvSpPr>
            <a:spLocks noGrp="1"/>
          </p:cNvSpPr>
          <p:nvPr>
            <p:ph sz="quarter" idx="4"/>
          </p:nvPr>
        </p:nvSpPr>
        <p:spPr>
          <a:xfrm>
            <a:off x="4191000" y="2286000"/>
            <a:ext cx="3661716" cy="3886200"/>
          </a:xfrm>
        </p:spPr>
        <p:txBody>
          <a:bodyPr/>
          <a:lstStyle/>
          <a:p>
            <a:pPr eaLnBrk="1" fontAlgn="auto" hangingPunct="1">
              <a:spcAft>
                <a:spcPts val="0"/>
              </a:spcAft>
              <a:buFont typeface="Arial"/>
              <a:buChar char="•"/>
              <a:defRPr/>
            </a:pPr>
            <a:r>
              <a:rPr lang="en-US" sz="1600" dirty="0" smtClean="0">
                <a:latin typeface="Arial" charset="0"/>
              </a:rPr>
              <a:t>Good</a:t>
            </a:r>
            <a:endParaRPr lang="en-US" sz="1600" dirty="0">
              <a:latin typeface="Arial" charset="0"/>
            </a:endParaRPr>
          </a:p>
          <a:p>
            <a:pPr lvl="1" eaLnBrk="1" fontAlgn="auto" hangingPunct="1">
              <a:spcAft>
                <a:spcPts val="0"/>
              </a:spcAft>
              <a:buFont typeface="Arial"/>
              <a:buChar char="–"/>
              <a:defRPr/>
            </a:pPr>
            <a:r>
              <a:rPr lang="en-US" sz="1500" b="1" dirty="0" smtClean="0">
                <a:latin typeface="Arial" charset="0"/>
              </a:rPr>
              <a:t>Inclusion!</a:t>
            </a:r>
            <a:r>
              <a:rPr lang="en-US" sz="1500" dirty="0" smtClean="0">
                <a:latin typeface="Arial" charset="0"/>
              </a:rPr>
              <a:t> University shift (</a:t>
            </a:r>
            <a:r>
              <a:rPr lang="en-US" sz="1500" dirty="0">
                <a:latin typeface="Arial" charset="0"/>
              </a:rPr>
              <a:t>Kaltura</a:t>
            </a:r>
            <a:r>
              <a:rPr lang="en-US" sz="1500" dirty="0" smtClean="0">
                <a:latin typeface="Arial" charset="0"/>
              </a:rPr>
              <a:t>)</a:t>
            </a:r>
            <a:endParaRPr lang="en-US" sz="1500" dirty="0">
              <a:latin typeface="Arial" charset="0"/>
            </a:endParaRPr>
          </a:p>
          <a:p>
            <a:pPr lvl="1" eaLnBrk="1" fontAlgn="auto" hangingPunct="1">
              <a:spcAft>
                <a:spcPts val="0"/>
              </a:spcAft>
              <a:buFont typeface="Arial"/>
              <a:buChar char="–"/>
              <a:defRPr/>
            </a:pPr>
            <a:r>
              <a:rPr lang="en-US" sz="1500" dirty="0" smtClean="0">
                <a:latin typeface="Arial" charset="0"/>
              </a:rPr>
              <a:t>Growing predictability</a:t>
            </a:r>
          </a:p>
          <a:p>
            <a:pPr lvl="1" eaLnBrk="1" fontAlgn="auto" hangingPunct="1">
              <a:spcAft>
                <a:spcPts val="0"/>
              </a:spcAft>
              <a:buFont typeface="Arial"/>
              <a:buChar char="–"/>
              <a:defRPr/>
            </a:pPr>
            <a:r>
              <a:rPr lang="en-US" sz="1500" dirty="0" smtClean="0">
                <a:latin typeface="Arial" charset="0"/>
              </a:rPr>
              <a:t>2.8x </a:t>
            </a:r>
            <a:r>
              <a:rPr lang="en-US" sz="1500" dirty="0">
                <a:latin typeface="Arial" charset="0"/>
              </a:rPr>
              <a:t># of requests from </a:t>
            </a:r>
            <a:r>
              <a:rPr lang="en-US" sz="1500" dirty="0" smtClean="0">
                <a:latin typeface="Arial" charset="0"/>
              </a:rPr>
              <a:t>FY13</a:t>
            </a:r>
          </a:p>
          <a:p>
            <a:pPr lvl="1" eaLnBrk="1" fontAlgn="auto" hangingPunct="1">
              <a:spcAft>
                <a:spcPts val="0"/>
              </a:spcAft>
              <a:buFont typeface="Arial"/>
              <a:buChar char="–"/>
              <a:defRPr/>
            </a:pPr>
            <a:r>
              <a:rPr lang="en-US" sz="1500" dirty="0" smtClean="0">
                <a:latin typeface="Arial" charset="0"/>
              </a:rPr>
              <a:t>RFP for captioning/transcription</a:t>
            </a:r>
          </a:p>
          <a:p>
            <a:pPr lvl="1" eaLnBrk="1" fontAlgn="auto" hangingPunct="1">
              <a:spcAft>
                <a:spcPts val="0"/>
              </a:spcAft>
              <a:buFont typeface="Arial"/>
              <a:buChar char="–"/>
              <a:defRPr/>
            </a:pPr>
            <a:r>
              <a:rPr lang="en-US" sz="1500" dirty="0" smtClean="0">
                <a:latin typeface="Arial" charset="0"/>
              </a:rPr>
              <a:t>Improved workflows</a:t>
            </a:r>
          </a:p>
          <a:p>
            <a:pPr lvl="1" eaLnBrk="1" fontAlgn="auto" hangingPunct="1">
              <a:spcAft>
                <a:spcPts val="0"/>
              </a:spcAft>
              <a:buFont typeface="Arial"/>
              <a:buChar char="–"/>
              <a:defRPr/>
            </a:pPr>
            <a:r>
              <a:rPr lang="en-US" sz="1500" dirty="0" smtClean="0">
                <a:latin typeface="Arial" charset="0"/>
              </a:rPr>
              <a:t>Reduced turnaround time to 4 business days</a:t>
            </a:r>
          </a:p>
          <a:p>
            <a:pPr marL="457200" lvl="1" indent="0" eaLnBrk="1" fontAlgn="auto" hangingPunct="1">
              <a:spcAft>
                <a:spcPts val="0"/>
              </a:spcAft>
              <a:buFont typeface="Arial" charset="0"/>
              <a:buNone/>
              <a:defRPr/>
            </a:pPr>
            <a:endParaRPr lang="en-US" sz="1400" dirty="0">
              <a:latin typeface="Arial" charset="0"/>
            </a:endParaRPr>
          </a:p>
          <a:p>
            <a:pPr eaLnBrk="1" fontAlgn="auto" hangingPunct="1">
              <a:spcAft>
                <a:spcPts val="0"/>
              </a:spcAft>
              <a:buFont typeface="Arial"/>
              <a:buChar char="•"/>
              <a:defRPr/>
            </a:pPr>
            <a:r>
              <a:rPr lang="en-US" sz="1600" dirty="0" smtClean="0">
                <a:latin typeface="Arial" charset="0"/>
              </a:rPr>
              <a:t>Bad</a:t>
            </a:r>
            <a:endParaRPr lang="en-US" sz="1600" dirty="0">
              <a:latin typeface="Arial" charset="0"/>
            </a:endParaRPr>
          </a:p>
          <a:p>
            <a:pPr lvl="1" eaLnBrk="1" fontAlgn="auto" hangingPunct="1">
              <a:spcAft>
                <a:spcPts val="0"/>
              </a:spcAft>
              <a:buFont typeface="Arial"/>
              <a:buChar char="–"/>
              <a:defRPr/>
            </a:pPr>
            <a:r>
              <a:rPr lang="en-US" sz="1500" dirty="0" smtClean="0">
                <a:latin typeface="Arial" charset="0"/>
              </a:rPr>
              <a:t>Copyright Issues (Added 3</a:t>
            </a:r>
            <a:r>
              <a:rPr lang="en-US" sz="1500" baseline="30000" dirty="0" smtClean="0">
                <a:latin typeface="Arial" charset="0"/>
              </a:rPr>
              <a:t>rd</a:t>
            </a:r>
            <a:r>
              <a:rPr lang="en-US" sz="1500" dirty="0" smtClean="0">
                <a:latin typeface="Arial" charset="0"/>
              </a:rPr>
              <a:t> YouTube account)</a:t>
            </a:r>
            <a:endParaRPr lang="en-US" sz="1500" dirty="0">
              <a:latin typeface="Arial" charset="0"/>
            </a:endParaRPr>
          </a:p>
          <a:p>
            <a:pPr lvl="1" eaLnBrk="1" fontAlgn="auto" hangingPunct="1">
              <a:spcAft>
                <a:spcPts val="0"/>
              </a:spcAft>
              <a:buFont typeface="Arial"/>
              <a:buChar char="–"/>
              <a:defRPr/>
            </a:pPr>
            <a:r>
              <a:rPr lang="en-US" sz="1500" dirty="0" smtClean="0">
                <a:latin typeface="Arial" charset="0"/>
              </a:rPr>
              <a:t>Outsourcing costs</a:t>
            </a:r>
            <a:endParaRPr lang="en-US" sz="1500" dirty="0">
              <a:latin typeface="Arial" charset="0"/>
            </a:endParaRPr>
          </a:p>
          <a:p>
            <a:pPr marL="457200" lvl="1" indent="0" eaLnBrk="1" fontAlgn="auto" hangingPunct="1">
              <a:spcAft>
                <a:spcPts val="0"/>
              </a:spcAft>
              <a:defRPr/>
            </a:pPr>
            <a:endParaRPr lang="en-US"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5029200" cy="3657600"/>
          </a:xfrm>
        </p:spPr>
        <p:txBody>
          <a:bodyPr/>
          <a:lstStyle/>
          <a:p>
            <a:pPr eaLnBrk="1" fontAlgn="auto" hangingPunct="1">
              <a:spcAft>
                <a:spcPts val="0"/>
              </a:spcAft>
              <a:defRPr/>
            </a:pPr>
            <a:r>
              <a:rPr lang="en-US" sz="4000" dirty="0" smtClean="0">
                <a:ea typeface="+mj-ea"/>
                <a:cs typeface="+mj-cs"/>
              </a:rPr>
              <a:t>FY13-14</a:t>
            </a:r>
            <a:br>
              <a:rPr lang="en-US" sz="4000" dirty="0" smtClean="0">
                <a:ea typeface="+mj-ea"/>
                <a:cs typeface="+mj-cs"/>
              </a:rPr>
            </a:br>
            <a:r>
              <a:rPr lang="en-US" sz="4000" dirty="0" smtClean="0">
                <a:ea typeface="+mj-ea"/>
                <a:cs typeface="+mj-cs"/>
              </a:rPr>
              <a:t>IT Accessibility Working Group (ITAG)</a:t>
            </a:r>
            <a:endParaRPr lang="en-US" sz="4000" dirty="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2"/>
          <p:cNvSpPr>
            <a:spLocks noGrp="1"/>
          </p:cNvSpPr>
          <p:nvPr>
            <p:ph type="title"/>
          </p:nvPr>
        </p:nvSpPr>
        <p:spPr>
          <a:prstGeom prst="rect">
            <a:avLst/>
          </a:prstGeom>
        </p:spPr>
        <p:txBody>
          <a:bodyPr/>
          <a:lstStyle/>
          <a:p>
            <a:r>
              <a:rPr lang="en-US" sz="4000" dirty="0">
                <a:solidFill>
                  <a:srgbClr val="1A6613"/>
                </a:solidFill>
                <a:latin typeface="Calibri" charset="0"/>
              </a:rPr>
              <a:t>What was happening at Mason?</a:t>
            </a:r>
          </a:p>
        </p:txBody>
      </p:sp>
      <p:sp>
        <p:nvSpPr>
          <p:cNvPr id="58370" name="Content Placeholder 1"/>
          <p:cNvSpPr>
            <a:spLocks noGrp="1"/>
          </p:cNvSpPr>
          <p:nvPr>
            <p:ph idx="1"/>
          </p:nvPr>
        </p:nvSpPr>
        <p:spPr/>
        <p:txBody>
          <a:bodyPr>
            <a:normAutofit/>
          </a:bodyPr>
          <a:lstStyle/>
          <a:p>
            <a:pPr>
              <a:buFont typeface="Lucida Grande"/>
              <a:buChar char="-"/>
              <a:defRPr/>
            </a:pPr>
            <a:r>
              <a:rPr lang="en-US" sz="2400" dirty="0" smtClean="0">
                <a:solidFill>
                  <a:srgbClr val="008000"/>
                </a:solidFill>
                <a:latin typeface="Arial" charset="0"/>
              </a:rPr>
              <a:t>National cases had Mason equivalents!</a:t>
            </a:r>
          </a:p>
          <a:p>
            <a:pPr lvl="1">
              <a:buFont typeface="Wingdings" charset="2"/>
              <a:buChar char="§"/>
              <a:defRPr/>
            </a:pPr>
            <a:r>
              <a:rPr lang="en-US" sz="1800" dirty="0" err="1" smtClean="0">
                <a:latin typeface="Arial" charset="0"/>
              </a:rPr>
              <a:t>MyLabs</a:t>
            </a:r>
            <a:r>
              <a:rPr lang="en-US" sz="1800" dirty="0" smtClean="0">
                <a:latin typeface="Arial" charset="0"/>
              </a:rPr>
              <a:t> and other supplemental applications</a:t>
            </a:r>
          </a:p>
          <a:p>
            <a:pPr lvl="1">
              <a:buFont typeface="Wingdings" charset="2"/>
              <a:buChar char="§"/>
              <a:defRPr/>
            </a:pPr>
            <a:r>
              <a:rPr lang="en-US" sz="1800" dirty="0" smtClean="0">
                <a:latin typeface="Arial" charset="0"/>
              </a:rPr>
              <a:t>Captioning</a:t>
            </a:r>
          </a:p>
          <a:p>
            <a:pPr lvl="1">
              <a:buFont typeface="Wingdings" charset="2"/>
              <a:buChar char="§"/>
              <a:defRPr/>
            </a:pPr>
            <a:r>
              <a:rPr lang="en-US" sz="1800" dirty="0" smtClean="0">
                <a:latin typeface="Arial" charset="0"/>
              </a:rPr>
              <a:t>Inaccessible websites/web-based documents</a:t>
            </a:r>
          </a:p>
          <a:p>
            <a:pPr lvl="1">
              <a:buFont typeface="Wingdings" charset="2"/>
              <a:buChar char="§"/>
              <a:defRPr/>
            </a:pPr>
            <a:r>
              <a:rPr lang="en-US" sz="1800" dirty="0" smtClean="0">
                <a:latin typeface="Arial" charset="0"/>
              </a:rPr>
              <a:t>DE courses</a:t>
            </a:r>
          </a:p>
          <a:p>
            <a:pPr lvl="1">
              <a:buFont typeface="Wingdings" charset="2"/>
              <a:buChar char="§"/>
              <a:defRPr/>
            </a:pPr>
            <a:r>
              <a:rPr lang="en-US" sz="1800" dirty="0" smtClean="0">
                <a:latin typeface="Arial" charset="0"/>
              </a:rPr>
              <a:t>Communication breakdowns</a:t>
            </a:r>
          </a:p>
          <a:p>
            <a:pPr lvl="1">
              <a:buFont typeface="Wingdings" charset="2"/>
              <a:buChar char="§"/>
              <a:defRPr/>
            </a:pPr>
            <a:r>
              <a:rPr lang="en-US" sz="1800" dirty="0" smtClean="0">
                <a:latin typeface="Arial" charset="0"/>
              </a:rPr>
              <a:t>Purchasing/procurement issues</a:t>
            </a:r>
          </a:p>
          <a:p>
            <a:pPr marL="457200" lvl="1" indent="0">
              <a:buFont typeface="Arial" charset="0"/>
              <a:buNone/>
              <a:defRPr/>
            </a:pPr>
            <a:endParaRPr lang="en-US" sz="1800" dirty="0" smtClean="0">
              <a:latin typeface="Arial" charset="0"/>
            </a:endParaRPr>
          </a:p>
          <a:p>
            <a:pPr>
              <a:buFont typeface="Lucida Grande"/>
              <a:buChar char="-"/>
              <a:defRPr/>
            </a:pPr>
            <a:r>
              <a:rPr lang="en-US" sz="2400" dirty="0" smtClean="0">
                <a:solidFill>
                  <a:srgbClr val="008000"/>
                </a:solidFill>
                <a:latin typeface="Arial" charset="0"/>
              </a:rPr>
              <a:t>University’s IT infrastructure was changing</a:t>
            </a:r>
          </a:p>
          <a:p>
            <a:pPr lvl="1">
              <a:buFont typeface="Wingdings" charset="2"/>
              <a:buChar char="§"/>
              <a:defRPr/>
            </a:pPr>
            <a:r>
              <a:rPr lang="en-US" sz="1800" dirty="0" smtClean="0">
                <a:latin typeface="Arial" charset="0"/>
              </a:rPr>
              <a:t>Shifting away from ‘</a:t>
            </a:r>
            <a:r>
              <a:rPr lang="en-US" sz="1800" dirty="0" err="1" smtClean="0">
                <a:latin typeface="Arial" charset="0"/>
              </a:rPr>
              <a:t>siloed</a:t>
            </a:r>
            <a:r>
              <a:rPr lang="en-US" sz="1800" dirty="0" smtClean="0">
                <a:latin typeface="Arial" charset="0"/>
              </a:rPr>
              <a:t>’ delivery model</a:t>
            </a:r>
          </a:p>
          <a:p>
            <a:pPr lvl="1">
              <a:buFont typeface="Wingdings" charset="2"/>
              <a:buChar char="§"/>
              <a:defRPr/>
            </a:pPr>
            <a:r>
              <a:rPr lang="en-US" sz="1800" dirty="0" smtClean="0">
                <a:latin typeface="Arial" charset="0"/>
              </a:rPr>
              <a:t>Enterprise systems overhauled/updated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9"/>
            <a:ext cx="7924798" cy="1143000"/>
          </a:xfrm>
          <a:prstGeom prst="rect">
            <a:avLst/>
          </a:prstGeom>
        </p:spPr>
        <p:txBody>
          <a:bodyPr>
            <a:noAutofit/>
          </a:bodyPr>
          <a:lstStyle/>
          <a:p>
            <a:pPr>
              <a:defRPr/>
            </a:pPr>
            <a:r>
              <a:rPr lang="en-US" sz="4000" dirty="0" smtClean="0">
                <a:solidFill>
                  <a:srgbClr val="1A6613"/>
                </a:solidFill>
              </a:rPr>
              <a:t>IT Accessibility Working Group (ITAG)</a:t>
            </a:r>
            <a:endParaRPr lang="en-US" sz="4000" dirty="0">
              <a:solidFill>
                <a:srgbClr val="1A6613"/>
              </a:solidFill>
            </a:endParaRPr>
          </a:p>
        </p:txBody>
      </p:sp>
      <p:sp>
        <p:nvSpPr>
          <p:cNvPr id="3" name="Content Placeholder 2"/>
          <p:cNvSpPr>
            <a:spLocks noGrp="1"/>
          </p:cNvSpPr>
          <p:nvPr>
            <p:ph idx="1"/>
          </p:nvPr>
        </p:nvSpPr>
        <p:spPr/>
        <p:txBody>
          <a:bodyPr>
            <a:noAutofit/>
          </a:bodyPr>
          <a:lstStyle/>
          <a:p>
            <a:pPr>
              <a:buFont typeface="Lucida Grande"/>
              <a:buChar char="-"/>
              <a:defRPr/>
            </a:pPr>
            <a:r>
              <a:rPr lang="en-US" sz="2400" dirty="0" smtClean="0"/>
              <a:t>Established in/met throughout Spring 2013</a:t>
            </a:r>
          </a:p>
          <a:p>
            <a:pPr>
              <a:buFont typeface="Lucida Grande"/>
              <a:buChar char="-"/>
              <a:defRPr/>
            </a:pPr>
            <a:r>
              <a:rPr lang="en-US" sz="2400" dirty="0" smtClean="0"/>
              <a:t>Stakeholders from Library, UL, ITU, CTFE, DE, Legal, Academic Depts., and CDE</a:t>
            </a:r>
          </a:p>
          <a:p>
            <a:pPr>
              <a:buFont typeface="Lucida Grande"/>
              <a:buChar char="-"/>
              <a:defRPr/>
            </a:pPr>
            <a:r>
              <a:rPr lang="en-US" sz="2400" dirty="0" smtClean="0"/>
              <a:t>Issues and challenges centered on addressing needs of students with sensory impairments</a:t>
            </a:r>
          </a:p>
          <a:p>
            <a:pPr marL="800100" lvl="1" indent="-342900">
              <a:buFont typeface="Wingdings" charset="2"/>
              <a:buChar char="§"/>
              <a:defRPr/>
            </a:pPr>
            <a:r>
              <a:rPr lang="en-US" sz="2000" dirty="0" smtClean="0"/>
              <a:t>At the time, we had 81 total students with sensory impairments</a:t>
            </a:r>
          </a:p>
          <a:p>
            <a:pPr marL="800100" lvl="1" indent="-342900">
              <a:buFont typeface="Wingdings" charset="2"/>
              <a:buChar char="§"/>
              <a:defRPr/>
            </a:pPr>
            <a:r>
              <a:rPr lang="en-US" sz="2000" dirty="0" smtClean="0"/>
              <a:t>Included 8 incoming blind students (grad and undergrad)</a:t>
            </a:r>
          </a:p>
          <a:p>
            <a:pPr>
              <a:defRPr/>
            </a:pPr>
            <a:endParaRPr lang="en-US" sz="1800" dirty="0" smtClean="0"/>
          </a:p>
          <a:p>
            <a:pPr marL="0" indent="0">
              <a:buFont typeface="Arial" charset="0"/>
              <a:buNone/>
              <a:defRPr/>
            </a:pPr>
            <a:endParaRPr lang="en-US" sz="1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2"/>
          <p:cNvSpPr>
            <a:spLocks noGrp="1"/>
          </p:cNvSpPr>
          <p:nvPr>
            <p:ph type="title"/>
          </p:nvPr>
        </p:nvSpPr>
        <p:spPr>
          <a:prstGeom prst="rect">
            <a:avLst/>
          </a:prstGeom>
        </p:spPr>
        <p:txBody>
          <a:bodyPr/>
          <a:lstStyle/>
          <a:p>
            <a:r>
              <a:rPr lang="en-US" sz="4000" dirty="0">
                <a:solidFill>
                  <a:srgbClr val="1A6613"/>
                </a:solidFill>
                <a:latin typeface="Calibri" charset="0"/>
              </a:rPr>
              <a:t>Issues Identified by ITAG</a:t>
            </a:r>
            <a:endParaRPr lang="en-US" sz="3600" dirty="0">
              <a:solidFill>
                <a:srgbClr val="1A6613"/>
              </a:solidFill>
              <a:latin typeface="Calibri" charset="0"/>
            </a:endParaRPr>
          </a:p>
        </p:txBody>
      </p:sp>
      <p:sp>
        <p:nvSpPr>
          <p:cNvPr id="89090" name="Content Placeholder 1"/>
          <p:cNvSpPr>
            <a:spLocks noGrp="1"/>
          </p:cNvSpPr>
          <p:nvPr>
            <p:ph idx="1"/>
          </p:nvPr>
        </p:nvSpPr>
        <p:spPr/>
        <p:txBody>
          <a:bodyPr/>
          <a:lstStyle/>
          <a:p>
            <a:pPr>
              <a:buFont typeface="Lucida Grande"/>
              <a:buChar char="-"/>
            </a:pPr>
            <a:r>
              <a:rPr lang="en-US" sz="2400" dirty="0">
                <a:solidFill>
                  <a:srgbClr val="000000"/>
                </a:solidFill>
                <a:latin typeface="Arial" charset="0"/>
              </a:rPr>
              <a:t>Accessibility vs. Accommodation</a:t>
            </a:r>
            <a:r>
              <a:rPr lang="en-US" sz="2400" dirty="0">
                <a:solidFill>
                  <a:srgbClr val="FF0000"/>
                </a:solidFill>
                <a:latin typeface="Arial" charset="0"/>
              </a:rPr>
              <a:t> </a:t>
            </a:r>
          </a:p>
          <a:p>
            <a:pPr marL="800100" lvl="1" indent="-342900">
              <a:buFont typeface="Wingdings" charset="2"/>
              <a:buChar char="§"/>
            </a:pPr>
            <a:r>
              <a:rPr lang="en-US" sz="2400" dirty="0">
                <a:latin typeface="Arial" charset="0"/>
              </a:rPr>
              <a:t>JIT vs. Development </a:t>
            </a:r>
          </a:p>
          <a:p>
            <a:pPr marL="800100" lvl="1" indent="-342900">
              <a:buFont typeface="Wingdings" charset="2"/>
              <a:buChar char="§"/>
            </a:pPr>
            <a:r>
              <a:rPr lang="en-US" sz="2400" dirty="0">
                <a:latin typeface="Arial" charset="0"/>
              </a:rPr>
              <a:t>Time/Staffing</a:t>
            </a:r>
          </a:p>
          <a:p>
            <a:pPr marL="800100" lvl="1" indent="-342900">
              <a:buFont typeface="Wingdings" charset="2"/>
              <a:buChar char="§"/>
            </a:pPr>
            <a:r>
              <a:rPr lang="en-US" sz="2400" dirty="0">
                <a:latin typeface="Arial" charset="0"/>
              </a:rPr>
              <a:t>Inconsistency</a:t>
            </a:r>
          </a:p>
          <a:p>
            <a:pPr>
              <a:buFont typeface="Lucida Grande"/>
              <a:buChar char="-"/>
            </a:pPr>
            <a:r>
              <a:rPr lang="en-US" sz="2400" dirty="0">
                <a:latin typeface="Arial" charset="0"/>
              </a:rPr>
              <a:t>E-Learning Technology </a:t>
            </a:r>
          </a:p>
          <a:p>
            <a:pPr>
              <a:buFont typeface="Lucida Grande"/>
              <a:buChar char="-"/>
            </a:pPr>
            <a:r>
              <a:rPr lang="en-US" sz="2400" dirty="0">
                <a:latin typeface="Arial" charset="0"/>
              </a:rPr>
              <a:t>Non-Inclusive Practices/Awareness </a:t>
            </a:r>
          </a:p>
          <a:p>
            <a:pPr>
              <a:buFont typeface="Lucida Grande"/>
              <a:buChar char="-"/>
            </a:pPr>
            <a:r>
              <a:rPr lang="en-US" sz="2400" dirty="0">
                <a:latin typeface="Arial" charset="0"/>
              </a:rPr>
              <a:t>Procurement</a:t>
            </a:r>
          </a:p>
          <a:p>
            <a:pPr>
              <a:buFont typeface="Lucida Grande"/>
              <a:buChar char="-"/>
            </a:pPr>
            <a:r>
              <a:rPr lang="en-US" sz="2400" dirty="0">
                <a:latin typeface="Arial" charset="0"/>
              </a:rPr>
              <a:t>Compliance/Enforcement</a:t>
            </a:r>
          </a:p>
          <a:p>
            <a:pPr>
              <a:buFont typeface="Lucida Grande"/>
              <a:buChar char="-"/>
            </a:pPr>
            <a:r>
              <a:rPr lang="en-US" sz="2400" dirty="0">
                <a:latin typeface="Arial" charset="0"/>
              </a:rPr>
              <a:t>Costs </a:t>
            </a:r>
          </a:p>
          <a:p>
            <a:pPr>
              <a:buFont typeface="Lucida Grande"/>
              <a:buChar char="-"/>
            </a:pPr>
            <a:r>
              <a:rPr lang="en-US" sz="2400" dirty="0">
                <a:latin typeface="Arial" charset="0"/>
              </a:rPr>
              <a:t>Legal Issues</a:t>
            </a:r>
          </a:p>
          <a:p>
            <a:pPr lvl="1"/>
            <a:endParaRPr lang="en-US" sz="2000" dirty="0">
              <a:latin typeface="Arial" charset="0"/>
            </a:endParaRPr>
          </a:p>
          <a:p>
            <a:pPr lvl="1"/>
            <a:endParaRPr lang="en-US" sz="2000" dirty="0">
              <a:latin typeface="Arial" charset="0"/>
            </a:endParaRPr>
          </a:p>
          <a:p>
            <a:endParaRPr lang="en-US" sz="24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895600"/>
            <a:ext cx="4114800" cy="3657600"/>
          </a:xfrm>
        </p:spPr>
        <p:txBody>
          <a:bodyPr/>
          <a:lstStyle/>
          <a:p>
            <a:pPr fontAlgn="auto">
              <a:spcAft>
                <a:spcPts val="0"/>
              </a:spcAft>
              <a:defRPr/>
            </a:pPr>
            <a:r>
              <a:rPr lang="en-US" sz="4000" i="1" dirty="0" smtClean="0">
                <a:latin typeface="Calibri" charset="0"/>
              </a:rPr>
              <a:t>ABOUT US</a:t>
            </a:r>
            <a:endParaRPr lang="en-US" sz="4000" dirty="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Autofit/>
          </a:bodyPr>
          <a:lstStyle/>
          <a:p>
            <a:pPr>
              <a:defRPr/>
            </a:pPr>
            <a:r>
              <a:rPr lang="en-US" sz="3200" dirty="0" smtClean="0">
                <a:solidFill>
                  <a:srgbClr val="1A6613"/>
                </a:solidFill>
              </a:rPr>
              <a:t>High Priority/High Impact Recommendations</a:t>
            </a:r>
            <a:r>
              <a:rPr lang="en-US" sz="3600" dirty="0" smtClean="0">
                <a:solidFill>
                  <a:srgbClr val="1A6613"/>
                </a:solidFill>
              </a:rPr>
              <a:t> </a:t>
            </a:r>
            <a:endParaRPr lang="en-US" sz="3600" dirty="0">
              <a:solidFill>
                <a:srgbClr val="1A6613"/>
              </a:solidFill>
              <a:cs typeface="+mj-cs"/>
            </a:endParaRPr>
          </a:p>
        </p:txBody>
      </p:sp>
      <p:sp>
        <p:nvSpPr>
          <p:cNvPr id="2" name="Content Placeholder 1"/>
          <p:cNvSpPr>
            <a:spLocks noGrp="1"/>
          </p:cNvSpPr>
          <p:nvPr>
            <p:ph idx="1"/>
          </p:nvPr>
        </p:nvSpPr>
        <p:spPr/>
        <p:txBody>
          <a:bodyPr>
            <a:noAutofit/>
          </a:bodyPr>
          <a:lstStyle/>
          <a:p>
            <a:pPr>
              <a:buFont typeface="Lucida Grande"/>
              <a:buChar char="-"/>
              <a:defRPr/>
            </a:pPr>
            <a:r>
              <a:rPr lang="en-US" sz="2800" dirty="0" smtClean="0">
                <a:solidFill>
                  <a:srgbClr val="000000"/>
                </a:solidFill>
              </a:rPr>
              <a:t>Recommendations specifically impacting the captioning/transcription process: </a:t>
            </a:r>
          </a:p>
          <a:p>
            <a:pPr marL="857250" lvl="1" indent="-457200">
              <a:buFont typeface="Wingdings" charset="2"/>
              <a:buChar char="§"/>
              <a:defRPr/>
            </a:pPr>
            <a:r>
              <a:rPr lang="en-US" sz="2000" dirty="0" smtClean="0">
                <a:solidFill>
                  <a:srgbClr val="116020"/>
                </a:solidFill>
              </a:rPr>
              <a:t>Established Basic </a:t>
            </a:r>
            <a:r>
              <a:rPr lang="en-US" sz="2000" dirty="0">
                <a:solidFill>
                  <a:srgbClr val="116020"/>
                </a:solidFill>
              </a:rPr>
              <a:t>Design Considerations (captioning, accessible document design</a:t>
            </a:r>
            <a:r>
              <a:rPr lang="en-US" sz="2000" dirty="0" smtClean="0">
                <a:solidFill>
                  <a:srgbClr val="116020"/>
                </a:solidFill>
              </a:rPr>
              <a:t>)</a:t>
            </a:r>
          </a:p>
          <a:p>
            <a:pPr marL="857250" lvl="1" indent="-457200">
              <a:buFont typeface="Wingdings" charset="2"/>
              <a:buChar char="§"/>
              <a:defRPr/>
            </a:pPr>
            <a:r>
              <a:rPr lang="en-US" sz="2000" dirty="0" smtClean="0">
                <a:solidFill>
                  <a:srgbClr val="116020"/>
                </a:solidFill>
              </a:rPr>
              <a:t>Accessibility reviews for DE courses </a:t>
            </a:r>
          </a:p>
          <a:p>
            <a:pPr marL="857250" lvl="1" indent="-457200">
              <a:buFont typeface="Wingdings" charset="2"/>
              <a:buChar char="§"/>
              <a:defRPr/>
            </a:pPr>
            <a:r>
              <a:rPr lang="en-US" sz="2000" dirty="0" smtClean="0">
                <a:solidFill>
                  <a:srgbClr val="116020"/>
                </a:solidFill>
              </a:rPr>
              <a:t>Training with Academic Units/Depts./Instructional Designers</a:t>
            </a:r>
          </a:p>
          <a:p>
            <a:pPr marL="857250" lvl="1" indent="-457200">
              <a:buFont typeface="Wingdings" charset="2"/>
              <a:buChar char="§"/>
              <a:defRPr/>
            </a:pPr>
            <a:r>
              <a:rPr lang="en-US" sz="2000" dirty="0" smtClean="0">
                <a:solidFill>
                  <a:srgbClr val="116020"/>
                </a:solidFill>
              </a:rPr>
              <a:t>Video management platform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1A6613"/>
                </a:solidFill>
              </a:rPr>
              <a:t>ATI Specific Updates</a:t>
            </a:r>
            <a:endParaRPr lang="en-US" sz="3200" dirty="0"/>
          </a:p>
        </p:txBody>
      </p:sp>
      <p:sp>
        <p:nvSpPr>
          <p:cNvPr id="3" name="Content Placeholder 2"/>
          <p:cNvSpPr>
            <a:spLocks noGrp="1"/>
          </p:cNvSpPr>
          <p:nvPr>
            <p:ph idx="1"/>
          </p:nvPr>
        </p:nvSpPr>
        <p:spPr>
          <a:xfrm>
            <a:off x="381000" y="914400"/>
            <a:ext cx="7990652" cy="5715000"/>
          </a:xfrm>
        </p:spPr>
        <p:txBody>
          <a:bodyPr/>
          <a:lstStyle/>
          <a:p>
            <a:pPr>
              <a:buFontTx/>
              <a:buChar char="-"/>
            </a:pPr>
            <a:r>
              <a:rPr lang="en-US" dirty="0" smtClean="0"/>
              <a:t>Updated Request Form/Submission </a:t>
            </a:r>
            <a:r>
              <a:rPr lang="en-US" dirty="0"/>
              <a:t>P</a:t>
            </a:r>
            <a:r>
              <a:rPr lang="en-US" dirty="0" smtClean="0"/>
              <a:t>rocess</a:t>
            </a:r>
          </a:p>
          <a:p>
            <a:pPr lvl="1">
              <a:buFontTx/>
              <a:buChar char="-"/>
            </a:pPr>
            <a:r>
              <a:rPr lang="en-US" dirty="0" smtClean="0"/>
              <a:t>Faculty/Staff have 2 ways to submit requests</a:t>
            </a:r>
          </a:p>
          <a:p>
            <a:pPr lvl="2">
              <a:buFontTx/>
              <a:buChar char="-"/>
            </a:pPr>
            <a:r>
              <a:rPr lang="en-US" dirty="0" smtClean="0"/>
              <a:t>Single Submission and/or Bulk Request Form</a:t>
            </a:r>
          </a:p>
          <a:p>
            <a:pPr lvl="1">
              <a:buFontTx/>
              <a:buChar char="-"/>
            </a:pPr>
            <a:r>
              <a:rPr lang="en-US" dirty="0">
                <a:hlinkClick r:id="rId2"/>
              </a:rPr>
              <a:t>http://ati.gmu.edu/request-services-accessible-media</a:t>
            </a:r>
            <a:r>
              <a:rPr lang="en-US" dirty="0" smtClean="0">
                <a:hlinkClick r:id="rId2"/>
              </a:rPr>
              <a:t>/</a:t>
            </a:r>
            <a:r>
              <a:rPr lang="en-US" dirty="0" smtClean="0"/>
              <a:t> </a:t>
            </a:r>
          </a:p>
          <a:p>
            <a:pPr marL="457200" lvl="1" indent="0"/>
            <a:endParaRPr lang="en-US" dirty="0" smtClean="0"/>
          </a:p>
          <a:p>
            <a:pPr>
              <a:buFontTx/>
              <a:buChar char="-"/>
            </a:pPr>
            <a:r>
              <a:rPr lang="en-US" dirty="0" smtClean="0"/>
              <a:t>Responsibility Acknowledgement</a:t>
            </a:r>
          </a:p>
          <a:p>
            <a:pPr lvl="1">
              <a:buFontTx/>
              <a:buChar char="-"/>
            </a:pPr>
            <a:r>
              <a:rPr lang="en-US" dirty="0" smtClean="0"/>
              <a:t>Faculty/Staff</a:t>
            </a:r>
          </a:p>
          <a:p>
            <a:pPr lvl="2">
              <a:buFontTx/>
              <a:buChar char="-"/>
            </a:pPr>
            <a:r>
              <a:rPr lang="en-US" dirty="0" smtClean="0"/>
              <a:t>Videos will be used for at least one year</a:t>
            </a:r>
          </a:p>
          <a:p>
            <a:pPr lvl="2">
              <a:buFontTx/>
              <a:buChar char="-"/>
            </a:pPr>
            <a:r>
              <a:rPr lang="en-US" dirty="0" smtClean="0"/>
              <a:t>Transcripts/Captioned files are the property of GMU</a:t>
            </a:r>
          </a:p>
          <a:p>
            <a:pPr lvl="2">
              <a:buFontTx/>
              <a:buChar char="-"/>
            </a:pPr>
            <a:r>
              <a:rPr lang="en-US" dirty="0" smtClean="0"/>
              <a:t>Will receive transcript (.txt)</a:t>
            </a:r>
          </a:p>
          <a:p>
            <a:pPr lvl="1">
              <a:buFontTx/>
              <a:buChar char="-"/>
            </a:pPr>
            <a:r>
              <a:rPr lang="en-US" dirty="0" smtClean="0"/>
              <a:t>ATI </a:t>
            </a:r>
          </a:p>
          <a:p>
            <a:pPr lvl="2">
              <a:buFontTx/>
              <a:buChar char="-"/>
            </a:pPr>
            <a:r>
              <a:rPr lang="en-US" dirty="0" smtClean="0"/>
              <a:t>Transcript will be completed </a:t>
            </a:r>
            <a:r>
              <a:rPr lang="en-US" dirty="0"/>
              <a:t>to at least 98% </a:t>
            </a:r>
            <a:r>
              <a:rPr lang="en-US" dirty="0" smtClean="0"/>
              <a:t>accuracy</a:t>
            </a:r>
          </a:p>
          <a:p>
            <a:pPr lvl="2">
              <a:buFontTx/>
              <a:buChar char="-"/>
            </a:pPr>
            <a:r>
              <a:rPr lang="en-US" dirty="0" smtClean="0"/>
              <a:t>No editing of </a:t>
            </a:r>
            <a:r>
              <a:rPr lang="en-US" dirty="0"/>
              <a:t>transcripts unless egregious errors are </a:t>
            </a:r>
            <a:r>
              <a:rPr lang="en-US" dirty="0" smtClean="0"/>
              <a:t>identified</a:t>
            </a:r>
          </a:p>
          <a:p>
            <a:pPr marL="914400" lvl="2" indent="0"/>
            <a:endParaRPr lang="en-US" dirty="0"/>
          </a:p>
          <a:p>
            <a:pPr>
              <a:buFontTx/>
              <a:buChar char="-"/>
            </a:pPr>
            <a:r>
              <a:rPr lang="en-US" dirty="0" smtClean="0"/>
              <a:t>RFP/IFB for new captioning vendors</a:t>
            </a:r>
          </a:p>
          <a:p>
            <a:pPr lvl="1">
              <a:buFontTx/>
              <a:buChar char="-"/>
            </a:pPr>
            <a:r>
              <a:rPr lang="en-US" dirty="0" smtClean="0"/>
              <a:t>FY14 (RFP):  </a:t>
            </a:r>
            <a:r>
              <a:rPr lang="en-US" dirty="0"/>
              <a:t>Secured 2 vendors </a:t>
            </a:r>
            <a:endParaRPr lang="en-US" dirty="0" smtClean="0"/>
          </a:p>
          <a:p>
            <a:pPr lvl="1">
              <a:buFontTx/>
              <a:buChar char="-"/>
            </a:pPr>
            <a:r>
              <a:rPr lang="en-US" dirty="0" smtClean="0"/>
              <a:t>FY15 (IFB):  </a:t>
            </a:r>
            <a:r>
              <a:rPr lang="en-US" dirty="0"/>
              <a:t>Secured </a:t>
            </a:r>
            <a:r>
              <a:rPr lang="en-US" dirty="0" smtClean="0"/>
              <a:t>4 </a:t>
            </a:r>
            <a:r>
              <a:rPr lang="en-US" dirty="0"/>
              <a:t>vendors </a:t>
            </a:r>
            <a:endParaRPr lang="en-US" dirty="0" smtClean="0"/>
          </a:p>
          <a:p>
            <a:pPr marL="457200" lvl="1" indent="0"/>
            <a:endParaRPr lang="en-US" dirty="0" smtClean="0"/>
          </a:p>
          <a:p>
            <a:pPr>
              <a:buFontTx/>
              <a:buChar char="-"/>
            </a:pPr>
            <a:r>
              <a:rPr lang="en-US" dirty="0" smtClean="0"/>
              <a:t>Disability Services (Accommodations)</a:t>
            </a:r>
          </a:p>
          <a:p>
            <a:pPr lvl="1">
              <a:buFontTx/>
              <a:buChar char="-"/>
            </a:pPr>
            <a:r>
              <a:rPr lang="en-US" dirty="0" smtClean="0"/>
              <a:t>Deaf/HOH Coordinator populates a semester listing of D/HOH students &amp; their enrolled classes</a:t>
            </a:r>
          </a:p>
          <a:p>
            <a:pPr lvl="1">
              <a:buFontTx/>
              <a:buChar char="-"/>
            </a:pPr>
            <a:r>
              <a:rPr lang="en-US" dirty="0" smtClean="0"/>
              <a:t>Allows us to directly target faculty teaching those courses</a:t>
            </a:r>
          </a:p>
          <a:p>
            <a:endParaRPr lang="en-US" dirty="0"/>
          </a:p>
        </p:txBody>
      </p:sp>
    </p:spTree>
    <p:extLst>
      <p:ext uri="{BB962C8B-B14F-4D97-AF65-F5344CB8AC3E}">
        <p14:creationId xmlns:p14="http://schemas.microsoft.com/office/powerpoint/2010/main" val="33427550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5" name="Title 1"/>
          <p:cNvSpPr>
            <a:spLocks noGrp="1"/>
          </p:cNvSpPr>
          <p:nvPr>
            <p:ph type="title"/>
          </p:nvPr>
        </p:nvSpPr>
        <p:spPr>
          <a:xfrm>
            <a:off x="457202" y="274639"/>
            <a:ext cx="8000998" cy="1143000"/>
          </a:xfrm>
          <a:prstGeom prst="rect">
            <a:avLst/>
          </a:prstGeom>
        </p:spPr>
        <p:txBody>
          <a:bodyPr/>
          <a:lstStyle/>
          <a:p>
            <a:r>
              <a:rPr lang="en-US" sz="3200" dirty="0">
                <a:solidFill>
                  <a:srgbClr val="1A6613"/>
                </a:solidFill>
                <a:latin typeface="Calibri" charset="0"/>
              </a:rPr>
              <a:t>Updated Accessible Media </a:t>
            </a:r>
            <a:r>
              <a:rPr lang="en-US" sz="3200" dirty="0" smtClean="0">
                <a:solidFill>
                  <a:srgbClr val="1A6613"/>
                </a:solidFill>
                <a:latin typeface="Calibri" charset="0"/>
              </a:rPr>
              <a:t>Workflow – FY15</a:t>
            </a:r>
            <a:endParaRPr lang="en-US" sz="3200" dirty="0">
              <a:solidFill>
                <a:srgbClr val="1A6613"/>
              </a:solidFill>
              <a:latin typeface="Calibri"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9677496"/>
              </p:ext>
            </p:extLst>
          </p:nvPr>
        </p:nvGraphicFramePr>
        <p:xfrm>
          <a:off x="457200" y="1600200"/>
          <a:ext cx="7989888"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p Arrow 3"/>
          <p:cNvSpPr/>
          <p:nvPr/>
        </p:nvSpPr>
        <p:spPr>
          <a:xfrm>
            <a:off x="3886200" y="4648200"/>
            <a:ext cx="228600" cy="6858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 Arrow 4"/>
          <p:cNvSpPr/>
          <p:nvPr/>
        </p:nvSpPr>
        <p:spPr>
          <a:xfrm>
            <a:off x="5562600" y="4648200"/>
            <a:ext cx="228600" cy="6858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48200" y="2971800"/>
            <a:ext cx="4114800" cy="3657600"/>
          </a:xfrm>
          <a:prstGeom prst="rect">
            <a:avLst/>
          </a:prstGeom>
          <a:noFill/>
          <a:ln>
            <a:noFill/>
          </a:ln>
        </p:spPr>
        <p:txBody>
          <a:bodyPr vert="horz"/>
          <a:lstStyle>
            <a:lvl1pPr algn="l" rtl="0" eaLnBrk="1" fontAlgn="base" hangingPunct="1">
              <a:spcBef>
                <a:spcPct val="0"/>
              </a:spcBef>
              <a:spcAft>
                <a:spcPct val="0"/>
              </a:spcAft>
              <a:defRPr sz="2000" b="0" cap="all" spc="150" baseline="0">
                <a:solidFill>
                  <a:schemeClr val="bg1">
                    <a:lumMod val="50000"/>
                  </a:schemeClr>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a:lstStyle>
          <a:p>
            <a:r>
              <a:rPr lang="en-US" sz="4000" dirty="0" smtClean="0"/>
              <a:t>What the numbers show</a:t>
            </a:r>
            <a:endParaRPr lang="en-US" sz="4000" dirty="0"/>
          </a:p>
        </p:txBody>
      </p:sp>
    </p:spTree>
    <p:extLst>
      <p:ext uri="{BB962C8B-B14F-4D97-AF65-F5344CB8AC3E}">
        <p14:creationId xmlns:p14="http://schemas.microsoft.com/office/powerpoint/2010/main" val="32391974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defRPr/>
            </a:pPr>
            <a:r>
              <a:rPr lang="en-US" sz="2800" dirty="0" smtClean="0">
                <a:solidFill>
                  <a:srgbClr val="1A6613"/>
                </a:solidFill>
              </a:rPr>
              <a:t>Completed Accessible Media Requests, FY12-present</a:t>
            </a:r>
            <a:endParaRPr lang="en-US" sz="2800" dirty="0">
              <a:solidFill>
                <a:srgbClr val="1A6613"/>
              </a:solidFill>
              <a:ea typeface="+mj-ea"/>
              <a:cs typeface="+mj-cs"/>
            </a:endParaRPr>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1899457451"/>
              </p:ext>
            </p:extLst>
          </p:nvPr>
        </p:nvGraphicFramePr>
        <p:xfrm>
          <a:off x="203200" y="889000"/>
          <a:ext cx="8509000" cy="538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prstGeom prst="rect">
            <a:avLst/>
          </a:prstGeom>
        </p:spPr>
        <p:txBody>
          <a:bodyPr/>
          <a:lstStyle/>
          <a:p>
            <a:r>
              <a:rPr lang="en-US" sz="3200" dirty="0">
                <a:solidFill>
                  <a:srgbClr val="1A6613"/>
                </a:solidFill>
                <a:latin typeface="Calibri" charset="0"/>
              </a:rPr>
              <a:t>Compliance Breakdown </a:t>
            </a:r>
            <a:r>
              <a:rPr lang="en-US" sz="3200" dirty="0" smtClean="0">
                <a:solidFill>
                  <a:srgbClr val="1A6613"/>
                </a:solidFill>
                <a:latin typeface="Calibri" charset="0"/>
              </a:rPr>
              <a:t>vs. </a:t>
            </a:r>
            <a:r>
              <a:rPr lang="en-US" sz="3200" dirty="0">
                <a:solidFill>
                  <a:srgbClr val="1A6613"/>
                </a:solidFill>
                <a:latin typeface="Calibri" charset="0"/>
              </a:rPr>
              <a:t>Accommodation</a:t>
            </a:r>
          </a:p>
        </p:txBody>
      </p:sp>
      <p:graphicFrame>
        <p:nvGraphicFramePr>
          <p:cNvPr id="2" name="Content Placeholder 13"/>
          <p:cNvGraphicFramePr>
            <a:graphicFrameLocks noGrp="1"/>
          </p:cNvGraphicFramePr>
          <p:nvPr>
            <p:ph idx="1"/>
            <p:extLst>
              <p:ext uri="{D42A27DB-BD31-4B8C-83A1-F6EECF244321}">
                <p14:modId xmlns:p14="http://schemas.microsoft.com/office/powerpoint/2010/main" val="2038671227"/>
              </p:ext>
            </p:extLst>
          </p:nvPr>
        </p:nvGraphicFramePr>
        <p:xfrm>
          <a:off x="203200" y="889000"/>
          <a:ext cx="8509000" cy="553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01"/>
            <a:ext cx="7407393" cy="1143000"/>
          </a:xfrm>
          <a:prstGeom prst="rect">
            <a:avLst/>
          </a:prstGeom>
        </p:spPr>
        <p:txBody>
          <a:bodyPr>
            <a:normAutofit/>
          </a:bodyPr>
          <a:lstStyle/>
          <a:p>
            <a:pPr>
              <a:defRPr/>
            </a:pPr>
            <a:r>
              <a:rPr lang="en-US" sz="3200" dirty="0" smtClean="0">
                <a:solidFill>
                  <a:srgbClr val="1A6613"/>
                </a:solidFill>
              </a:rPr>
              <a:t>Video Breakdown per Academic Unit</a:t>
            </a:r>
            <a:endParaRPr lang="en-US" sz="3200" dirty="0">
              <a:solidFill>
                <a:srgbClr val="1A6613"/>
              </a:solidFill>
            </a:endParaRPr>
          </a:p>
        </p:txBody>
      </p:sp>
      <p:graphicFrame>
        <p:nvGraphicFramePr>
          <p:cNvPr id="3" name="Content Placeholder 9"/>
          <p:cNvGraphicFramePr>
            <a:graphicFrameLocks noGrp="1"/>
          </p:cNvGraphicFramePr>
          <p:nvPr>
            <p:ph idx="1"/>
            <p:extLst>
              <p:ext uri="{D42A27DB-BD31-4B8C-83A1-F6EECF244321}">
                <p14:modId xmlns:p14="http://schemas.microsoft.com/office/powerpoint/2010/main" val="1566239857"/>
              </p:ext>
            </p:extLst>
          </p:nvPr>
        </p:nvGraphicFramePr>
        <p:xfrm>
          <a:off x="381000" y="990600"/>
          <a:ext cx="83058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07393" cy="1143000"/>
          </a:xfrm>
          <a:prstGeom prst="rect">
            <a:avLst/>
          </a:prstGeom>
        </p:spPr>
        <p:txBody>
          <a:bodyPr>
            <a:normAutofit/>
          </a:bodyPr>
          <a:lstStyle/>
          <a:p>
            <a:pPr>
              <a:defRPr/>
            </a:pPr>
            <a:r>
              <a:rPr lang="en-US" sz="3200" dirty="0" smtClean="0">
                <a:solidFill>
                  <a:srgbClr val="1A6613"/>
                </a:solidFill>
              </a:rPr>
              <a:t>How files are delivered</a:t>
            </a:r>
            <a:endParaRPr lang="en-US" sz="3200" dirty="0">
              <a:solidFill>
                <a:srgbClr val="1A6613"/>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8582482"/>
              </p:ext>
            </p:extLst>
          </p:nvPr>
        </p:nvGraphicFramePr>
        <p:xfrm>
          <a:off x="152400" y="762000"/>
          <a:ext cx="86106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1A6613"/>
                </a:solidFill>
              </a:rPr>
              <a:t>How files are </a:t>
            </a:r>
            <a:r>
              <a:rPr lang="en-US" dirty="0" smtClean="0">
                <a:solidFill>
                  <a:srgbClr val="1A6613"/>
                </a:solidFill>
              </a:rPr>
              <a:t>delivered (By FY)</a:t>
            </a:r>
            <a:endParaRPr lang="en-US" dirty="0"/>
          </a:p>
        </p:txBody>
      </p:sp>
      <p:graphicFrame>
        <p:nvGraphicFramePr>
          <p:cNvPr id="3" name="Chart Placeholder 2"/>
          <p:cNvGraphicFramePr>
            <a:graphicFrameLocks noGrp="1"/>
          </p:cNvGraphicFramePr>
          <p:nvPr>
            <p:ph idx="1"/>
            <p:extLst>
              <p:ext uri="{D42A27DB-BD31-4B8C-83A1-F6EECF244321}">
                <p14:modId xmlns:p14="http://schemas.microsoft.com/office/powerpoint/2010/main" val="1543802020"/>
              </p:ext>
            </p:extLst>
          </p:nvPr>
        </p:nvGraphicFramePr>
        <p:xfrm>
          <a:off x="152400" y="838200"/>
          <a:ext cx="86106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6760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1A6613"/>
                </a:solidFill>
              </a:rPr>
              <a:t>How files are </a:t>
            </a:r>
            <a:r>
              <a:rPr lang="en-US" dirty="0" smtClean="0">
                <a:solidFill>
                  <a:srgbClr val="1A6613"/>
                </a:solidFill>
              </a:rPr>
              <a:t>delivered (FY </a:t>
            </a:r>
            <a:r>
              <a:rPr lang="en-US" dirty="0" err="1" smtClean="0">
                <a:solidFill>
                  <a:srgbClr val="1A6613"/>
                </a:solidFill>
              </a:rPr>
              <a:t>Trendlines</a:t>
            </a:r>
            <a:r>
              <a:rPr lang="en-US" dirty="0" smtClean="0">
                <a:solidFill>
                  <a:srgbClr val="1A6613"/>
                </a:solidFill>
              </a:rPr>
              <a:t>)</a:t>
            </a:r>
            <a:endParaRPr lang="en-US" dirty="0"/>
          </a:p>
        </p:txBody>
      </p:sp>
      <p:graphicFrame>
        <p:nvGraphicFramePr>
          <p:cNvPr id="3" name="Chart Placeholder 2"/>
          <p:cNvGraphicFramePr>
            <a:graphicFrameLocks noGrp="1"/>
          </p:cNvGraphicFramePr>
          <p:nvPr>
            <p:ph idx="1"/>
            <p:extLst>
              <p:ext uri="{D42A27DB-BD31-4B8C-83A1-F6EECF244321}">
                <p14:modId xmlns:p14="http://schemas.microsoft.com/office/powerpoint/2010/main" val="1854911544"/>
              </p:ext>
            </p:extLst>
          </p:nvPr>
        </p:nvGraphicFramePr>
        <p:xfrm>
          <a:off x="228600" y="838200"/>
          <a:ext cx="84582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738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solidFill>
                  <a:srgbClr val="1A6613"/>
                </a:solidFill>
              </a:rPr>
              <a:t>Location and Enrollment</a:t>
            </a:r>
            <a:endParaRPr lang="en-US" sz="4000" dirty="0">
              <a:solidFill>
                <a:srgbClr val="1A6613"/>
              </a:solidFill>
            </a:endParaRPr>
          </a:p>
        </p:txBody>
      </p:sp>
      <p:sp>
        <p:nvSpPr>
          <p:cNvPr id="3" name="Content Placeholder 2"/>
          <p:cNvSpPr>
            <a:spLocks noGrp="1"/>
          </p:cNvSpPr>
          <p:nvPr>
            <p:ph sz="half" idx="1"/>
          </p:nvPr>
        </p:nvSpPr>
        <p:spPr>
          <a:xfrm>
            <a:off x="457200" y="1600216"/>
            <a:ext cx="3886200" cy="4260615"/>
          </a:xfrm>
        </p:spPr>
        <p:txBody>
          <a:bodyPr>
            <a:normAutofit fontScale="55000" lnSpcReduction="20000"/>
          </a:bodyPr>
          <a:lstStyle/>
          <a:p>
            <a:pPr marL="457200" indent="-457200">
              <a:buFont typeface="Lucida Grande"/>
              <a:buChar char="-"/>
              <a:defRPr/>
            </a:pPr>
            <a:r>
              <a:rPr lang="en-US" sz="3200" dirty="0" smtClean="0"/>
              <a:t>Enrollment </a:t>
            </a:r>
            <a:r>
              <a:rPr lang="en-US" sz="3200" dirty="0"/>
              <a:t>(Fall 2015)</a:t>
            </a:r>
          </a:p>
          <a:p>
            <a:pPr marL="800100" lvl="1" indent="-342900">
              <a:buFont typeface="Wingdings" charset="2"/>
              <a:buChar char="§"/>
              <a:defRPr/>
            </a:pPr>
            <a:r>
              <a:rPr lang="en-US" sz="2900" dirty="0"/>
              <a:t>~34,000 students from 130+ countries</a:t>
            </a:r>
          </a:p>
          <a:p>
            <a:pPr marL="800100" lvl="1" indent="-342900">
              <a:buFont typeface="Lucida Grande"/>
              <a:buChar char="-"/>
              <a:defRPr/>
            </a:pPr>
            <a:endParaRPr lang="en-US" sz="2900" dirty="0"/>
          </a:p>
          <a:p>
            <a:pPr marL="457200" indent="-457200">
              <a:buFont typeface="Lucida Grande"/>
              <a:buChar char="-"/>
              <a:defRPr/>
            </a:pPr>
            <a:r>
              <a:rPr lang="en-US" sz="3200" dirty="0"/>
              <a:t>Over 1500+ Instructional </a:t>
            </a:r>
            <a:r>
              <a:rPr lang="en-US" sz="3200" dirty="0" smtClean="0"/>
              <a:t>and Research Faculty</a:t>
            </a:r>
          </a:p>
          <a:p>
            <a:pPr marL="457200" indent="-457200">
              <a:buFont typeface="Lucida Grande"/>
              <a:buChar char="-"/>
              <a:defRPr/>
            </a:pPr>
            <a:endParaRPr lang="en-US" sz="3200" dirty="0" smtClean="0"/>
          </a:p>
          <a:p>
            <a:pPr marL="457200" indent="-457200">
              <a:buFont typeface="Lucida Grande"/>
              <a:buChar char="-"/>
              <a:defRPr/>
            </a:pPr>
            <a:r>
              <a:rPr lang="en-US" sz="3200" dirty="0" smtClean="0"/>
              <a:t>10 colleges and schools</a:t>
            </a:r>
            <a:endParaRPr lang="en-US" sz="3200" dirty="0"/>
          </a:p>
          <a:p>
            <a:pPr marL="457200" indent="-457200">
              <a:buFont typeface="Lucida Grande"/>
              <a:buChar char="-"/>
              <a:defRPr/>
            </a:pPr>
            <a:endParaRPr lang="en-US" sz="3200" dirty="0"/>
          </a:p>
          <a:p>
            <a:pPr marL="457200" indent="-457200">
              <a:buFont typeface="Lucida Grande"/>
              <a:buChar char="-"/>
              <a:defRPr/>
            </a:pPr>
            <a:r>
              <a:rPr lang="en-US" sz="3200" dirty="0"/>
              <a:t>Campus locations	</a:t>
            </a:r>
          </a:p>
          <a:p>
            <a:pPr marL="800100" lvl="1" indent="-342900">
              <a:buFont typeface="Wingdings" charset="2"/>
              <a:buChar char="§"/>
              <a:defRPr/>
            </a:pPr>
            <a:r>
              <a:rPr lang="en-US" sz="2900" dirty="0"/>
              <a:t>4 locations in Northern Virginia (Fairfax/</a:t>
            </a:r>
            <a:r>
              <a:rPr lang="en-US" sz="2900" b="1" i="1" dirty="0"/>
              <a:t>Main</a:t>
            </a:r>
            <a:r>
              <a:rPr lang="en-US" sz="2900" dirty="0"/>
              <a:t>, Arlington, Manassas, and Sterling)</a:t>
            </a:r>
          </a:p>
          <a:p>
            <a:pPr marL="800100" lvl="1" indent="-342900">
              <a:buFont typeface="Wingdings" charset="2"/>
              <a:buChar char="§"/>
              <a:defRPr/>
            </a:pPr>
            <a:r>
              <a:rPr lang="en-US" sz="2900" b="1" i="1" dirty="0"/>
              <a:t>International:</a:t>
            </a:r>
            <a:r>
              <a:rPr lang="en-US" sz="2900" dirty="0"/>
              <a:t> </a:t>
            </a:r>
            <a:r>
              <a:rPr lang="en-US" sz="2900" dirty="0" err="1"/>
              <a:t>Songdo</a:t>
            </a:r>
            <a:r>
              <a:rPr lang="en-US" sz="2900" dirty="0"/>
              <a:t> (Korea)</a:t>
            </a:r>
          </a:p>
          <a:p>
            <a:endParaRPr lang="en-US" dirty="0"/>
          </a:p>
          <a:p>
            <a:pPr marL="0" indent="0" eaLnBrk="1" hangingPunct="1">
              <a:buFont typeface="Arial" charset="0"/>
              <a:buNone/>
              <a:defRPr/>
            </a:pPr>
            <a:r>
              <a:rPr lang="en-US" sz="1600" dirty="0" smtClean="0"/>
              <a:t>		</a:t>
            </a:r>
            <a:endParaRPr lang="en-US" sz="1600" dirty="0"/>
          </a:p>
        </p:txBody>
      </p:sp>
      <p:pic>
        <p:nvPicPr>
          <p:cNvPr id="8" name="Content Placeholder 7" descr="nova.pn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400" y="533400"/>
            <a:ext cx="3810000" cy="1828800"/>
          </a:xfrm>
        </p:spPr>
        <p:txBody>
          <a:bodyPr/>
          <a:lstStyle/>
          <a:p>
            <a:pPr algn="ctr"/>
            <a:r>
              <a:rPr lang="en-US" sz="4000" dirty="0" smtClean="0"/>
              <a:t>Costs</a:t>
            </a:r>
            <a:br>
              <a:rPr lang="en-US" sz="4000" dirty="0" smtClean="0"/>
            </a:br>
            <a:r>
              <a:rPr lang="en-US" sz="4000" dirty="0" smtClean="0"/>
              <a:t>(fy12-present)</a:t>
            </a:r>
            <a:endParaRPr lang="en-US" sz="4000" dirty="0"/>
          </a:p>
        </p:txBody>
      </p:sp>
    </p:spTree>
    <p:extLst>
      <p:ext uri="{BB962C8B-B14F-4D97-AF65-F5344CB8AC3E}">
        <p14:creationId xmlns:p14="http://schemas.microsoft.com/office/powerpoint/2010/main" val="31339601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prstGeom prst="rect">
            <a:avLst/>
          </a:prstGeom>
        </p:spPr>
        <p:txBody>
          <a:bodyPr/>
          <a:lstStyle/>
          <a:p>
            <a:pPr eaLnBrk="1" hangingPunct="1"/>
            <a:r>
              <a:rPr lang="en-US" sz="4000" dirty="0">
                <a:solidFill>
                  <a:srgbClr val="1A6613"/>
                </a:solidFill>
              </a:rPr>
              <a:t>FY12 Costs (Per-minute, Annual)</a:t>
            </a:r>
          </a:p>
        </p:txBody>
      </p:sp>
      <p:sp>
        <p:nvSpPr>
          <p:cNvPr id="107522" name="Content Placeholder 2"/>
          <p:cNvSpPr>
            <a:spLocks noGrp="1"/>
          </p:cNvSpPr>
          <p:nvPr>
            <p:ph idx="1"/>
          </p:nvPr>
        </p:nvSpPr>
        <p:spPr/>
        <p:txBody>
          <a:bodyPr/>
          <a:lstStyle/>
          <a:p>
            <a:pPr marL="0" indent="0" eaLnBrk="1" hangingPunct="1">
              <a:buFont typeface="Times" charset="0"/>
              <a:buNone/>
            </a:pPr>
            <a:r>
              <a:rPr lang="en-US" sz="1600" b="1" dirty="0">
                <a:latin typeface="Arial" charset="0"/>
              </a:rPr>
              <a:t>Total Minutes (FY12): 				</a:t>
            </a:r>
            <a:r>
              <a:rPr lang="en-US" sz="1600" b="1" dirty="0" smtClean="0">
                <a:latin typeface="Arial" charset="0"/>
              </a:rPr>
              <a:t>3,453</a:t>
            </a:r>
            <a:endParaRPr lang="en-US" sz="1600" b="1" dirty="0">
              <a:latin typeface="Arial" charset="0"/>
            </a:endParaRPr>
          </a:p>
          <a:p>
            <a:pPr marL="0" indent="0" eaLnBrk="1" hangingPunct="1">
              <a:buFont typeface="Times" charset="0"/>
              <a:buNone/>
            </a:pPr>
            <a:r>
              <a:rPr lang="en-US" sz="1600" b="1" dirty="0">
                <a:latin typeface="Arial" charset="0"/>
              </a:rPr>
              <a:t>Total Hours (FY12):				</a:t>
            </a:r>
            <a:r>
              <a:rPr lang="en-US" sz="1600" b="1" dirty="0" smtClean="0">
                <a:latin typeface="Arial" charset="0"/>
              </a:rPr>
              <a:t>57.55</a:t>
            </a:r>
            <a:endParaRPr lang="en-US" sz="1600" b="1" dirty="0">
              <a:latin typeface="Arial" charset="0"/>
            </a:endParaRPr>
          </a:p>
          <a:p>
            <a:pPr marL="0" indent="0" eaLnBrk="1" hangingPunct="1">
              <a:buFont typeface="Times" charset="0"/>
              <a:buNone/>
            </a:pPr>
            <a:r>
              <a:rPr lang="en-US" sz="1600" b="1" dirty="0">
                <a:latin typeface="Arial" charset="0"/>
              </a:rPr>
              <a:t>Total Jobs (FY12):					</a:t>
            </a:r>
            <a:r>
              <a:rPr lang="en-US" sz="1600" b="1" dirty="0" smtClean="0">
                <a:latin typeface="Arial" charset="0"/>
              </a:rPr>
              <a:t>195</a:t>
            </a:r>
            <a:endParaRPr lang="en-US" sz="1600" b="1" dirty="0">
              <a:latin typeface="Arial" charset="0"/>
            </a:endParaRPr>
          </a:p>
          <a:p>
            <a:pPr marL="0" indent="0" eaLnBrk="1" hangingPunct="1">
              <a:buFont typeface="Times" charset="0"/>
              <a:buNone/>
            </a:pPr>
            <a:endParaRPr lang="en-US" sz="1600" dirty="0">
              <a:latin typeface="Arial" charset="0"/>
            </a:endParaRPr>
          </a:p>
          <a:p>
            <a:pPr marL="0" indent="0" eaLnBrk="1" hangingPunct="1">
              <a:buFont typeface="Times" charset="0"/>
              <a:buNone/>
            </a:pPr>
            <a:r>
              <a:rPr lang="en-US" sz="1400" dirty="0">
                <a:latin typeface="Arial" charset="0"/>
              </a:rPr>
              <a:t>Total Hours (Outsourced in FY12): 			</a:t>
            </a:r>
            <a:r>
              <a:rPr lang="en-US" sz="1400" dirty="0" smtClean="0">
                <a:latin typeface="Arial" charset="0"/>
              </a:rPr>
              <a:t>18.63 </a:t>
            </a:r>
            <a:endParaRPr lang="en-US" sz="1400" dirty="0">
              <a:latin typeface="Arial" charset="0"/>
            </a:endParaRPr>
          </a:p>
          <a:p>
            <a:pPr marL="0" indent="0" eaLnBrk="1" hangingPunct="1">
              <a:buFont typeface="Times" charset="0"/>
              <a:buNone/>
            </a:pPr>
            <a:r>
              <a:rPr lang="en-US" sz="1400" dirty="0">
                <a:latin typeface="Arial" charset="0"/>
              </a:rPr>
              <a:t>Total Jobs (Outsourced in FY12): 				</a:t>
            </a:r>
            <a:r>
              <a:rPr lang="en-US" sz="1400" dirty="0" smtClean="0">
                <a:latin typeface="Arial" charset="0"/>
              </a:rPr>
              <a:t>24 </a:t>
            </a:r>
            <a:endParaRPr lang="en-US" sz="1400" dirty="0">
              <a:latin typeface="Arial" charset="0"/>
            </a:endParaRPr>
          </a:p>
          <a:p>
            <a:pPr marL="0" indent="0" eaLnBrk="1" hangingPunct="1">
              <a:buFont typeface="Times" charset="0"/>
              <a:buNone/>
            </a:pPr>
            <a:r>
              <a:rPr lang="en-US" sz="1400" dirty="0">
                <a:latin typeface="Arial" charset="0"/>
              </a:rPr>
              <a:t>Total Costs for Outsourcing in FY12: 			</a:t>
            </a:r>
            <a:r>
              <a:rPr lang="en-US" sz="1400" dirty="0" smtClean="0">
                <a:latin typeface="Arial" charset="0"/>
              </a:rPr>
              <a:t>$</a:t>
            </a:r>
            <a:r>
              <a:rPr lang="en-US" sz="1400" dirty="0">
                <a:latin typeface="Arial" charset="0"/>
              </a:rPr>
              <a:t>3,297.40 </a:t>
            </a:r>
          </a:p>
          <a:p>
            <a:pPr marL="0" indent="0" eaLnBrk="1" hangingPunct="1">
              <a:buFont typeface="Times" charset="0"/>
              <a:buNone/>
            </a:pPr>
            <a:endParaRPr lang="en-US" sz="1400" dirty="0">
              <a:latin typeface="Arial" charset="0"/>
            </a:endParaRPr>
          </a:p>
          <a:p>
            <a:pPr marL="0" indent="0" algn="ctr" eaLnBrk="1" hangingPunct="1">
              <a:buFont typeface="Times" charset="0"/>
              <a:buNone/>
            </a:pPr>
            <a:r>
              <a:rPr lang="en-US" sz="1400" b="1" dirty="0">
                <a:latin typeface="Arial" charset="0"/>
              </a:rPr>
              <a:t>Avg. Cost per video minute (Outsourced): $2.94</a:t>
            </a:r>
          </a:p>
          <a:p>
            <a:pPr marL="0" indent="0" eaLnBrk="1" hangingPunct="1">
              <a:buFont typeface="Times" charset="0"/>
              <a:buNone/>
            </a:pPr>
            <a:endParaRPr lang="en-US" sz="1400" dirty="0">
              <a:latin typeface="Arial" charset="0"/>
            </a:endParaRPr>
          </a:p>
          <a:p>
            <a:pPr marL="0" indent="0" eaLnBrk="1" hangingPunct="1">
              <a:buFont typeface="Times" charset="0"/>
              <a:buNone/>
            </a:pPr>
            <a:r>
              <a:rPr lang="en-US" sz="1400" dirty="0">
                <a:latin typeface="Arial" charset="0"/>
              </a:rPr>
              <a:t>Total Hours (Grad Students in FY12): 			</a:t>
            </a:r>
            <a:r>
              <a:rPr lang="en-US" sz="1400" dirty="0" smtClean="0">
                <a:latin typeface="Arial" charset="0"/>
              </a:rPr>
              <a:t>38.92 </a:t>
            </a:r>
            <a:r>
              <a:rPr lang="en-US" sz="1400" dirty="0">
                <a:latin typeface="Arial" charset="0"/>
              </a:rPr>
              <a:t>(2,335 minutes)</a:t>
            </a:r>
          </a:p>
          <a:p>
            <a:pPr marL="0" indent="0" eaLnBrk="1" hangingPunct="1">
              <a:buFont typeface="Times" charset="0"/>
              <a:buNone/>
            </a:pPr>
            <a:r>
              <a:rPr lang="en-US" sz="1400" dirty="0">
                <a:latin typeface="Arial" charset="0"/>
              </a:rPr>
              <a:t>Total Jobs (Grad Students in FY12): 			</a:t>
            </a:r>
            <a:r>
              <a:rPr lang="en-US" sz="1400" dirty="0" smtClean="0">
                <a:latin typeface="Arial" charset="0"/>
              </a:rPr>
              <a:t>171 </a:t>
            </a:r>
            <a:endParaRPr lang="en-US" sz="1400" dirty="0">
              <a:latin typeface="Arial" charset="0"/>
            </a:endParaRPr>
          </a:p>
          <a:p>
            <a:pPr marL="0" indent="0" eaLnBrk="1" hangingPunct="1">
              <a:buFont typeface="Times" charset="0"/>
              <a:buNone/>
            </a:pPr>
            <a:r>
              <a:rPr lang="en-US" sz="1400" dirty="0">
                <a:latin typeface="Arial" charset="0"/>
              </a:rPr>
              <a:t>Total Costs (Grad Students in FY12): 			</a:t>
            </a:r>
            <a:r>
              <a:rPr lang="en-US" sz="1400" dirty="0" smtClean="0">
                <a:latin typeface="Arial" charset="0"/>
              </a:rPr>
              <a:t>$13,707.62 </a:t>
            </a:r>
            <a:endParaRPr lang="en-US" sz="1400" dirty="0">
              <a:latin typeface="Arial" charset="0"/>
            </a:endParaRPr>
          </a:p>
          <a:p>
            <a:pPr marL="0" indent="0" eaLnBrk="1" hangingPunct="1">
              <a:buFont typeface="Times" charset="0"/>
              <a:buNone/>
            </a:pPr>
            <a:endParaRPr lang="en-US" sz="1400" dirty="0">
              <a:latin typeface="Arial" charset="0"/>
            </a:endParaRPr>
          </a:p>
          <a:p>
            <a:pPr marL="0" indent="0" algn="ctr" eaLnBrk="1" hangingPunct="1">
              <a:buFont typeface="Times" charset="0"/>
              <a:buNone/>
            </a:pPr>
            <a:r>
              <a:rPr lang="en-US" sz="1400" b="1" dirty="0">
                <a:latin typeface="Arial" charset="0"/>
              </a:rPr>
              <a:t>Avg. Cost per video minute (Student): $</a:t>
            </a:r>
            <a:r>
              <a:rPr lang="en-US" sz="1400" b="1" dirty="0" smtClean="0">
                <a:latin typeface="Arial" charset="0"/>
              </a:rPr>
              <a:t>5.87</a:t>
            </a:r>
          </a:p>
          <a:p>
            <a:pPr marL="0" indent="0" algn="ctr" eaLnBrk="1" hangingPunct="1">
              <a:buFont typeface="Times" charset="0"/>
              <a:buNone/>
            </a:pPr>
            <a:endParaRPr lang="en-US" sz="1400" b="1" dirty="0">
              <a:latin typeface="Arial" charset="0"/>
            </a:endParaRPr>
          </a:p>
          <a:p>
            <a:pPr marL="0" indent="0" algn="ctr" eaLnBrk="1" hangingPunct="1">
              <a:buFont typeface="Arial" charset="0"/>
              <a:buNone/>
            </a:pPr>
            <a:r>
              <a:rPr lang="en-US" sz="1400" b="1" dirty="0">
                <a:solidFill>
                  <a:srgbClr val="008000"/>
                </a:solidFill>
                <a:latin typeface="Arial" charset="0"/>
              </a:rPr>
              <a:t>Cost savings (Students): 2,335 * $2.94 = $6,864.90 - $</a:t>
            </a:r>
            <a:r>
              <a:rPr lang="en-US" sz="1400" b="1" dirty="0" smtClean="0">
                <a:solidFill>
                  <a:srgbClr val="008000"/>
                </a:solidFill>
                <a:latin typeface="Arial" charset="0"/>
              </a:rPr>
              <a:t>13,707.62 </a:t>
            </a:r>
            <a:r>
              <a:rPr lang="en-US" sz="1400" b="1" dirty="0">
                <a:solidFill>
                  <a:srgbClr val="008000"/>
                </a:solidFill>
                <a:latin typeface="Arial" charset="0"/>
              </a:rPr>
              <a:t>= </a:t>
            </a:r>
            <a:r>
              <a:rPr lang="en-US" sz="1400" b="1" dirty="0">
                <a:solidFill>
                  <a:srgbClr val="FF0000"/>
                </a:solidFill>
                <a:latin typeface="Arial" charset="0"/>
              </a:rPr>
              <a:t>($</a:t>
            </a:r>
            <a:r>
              <a:rPr lang="en-US" sz="1400" b="1" dirty="0" smtClean="0">
                <a:solidFill>
                  <a:srgbClr val="FF0000"/>
                </a:solidFill>
                <a:latin typeface="Arial" charset="0"/>
              </a:rPr>
              <a:t>6,842.13)</a:t>
            </a:r>
            <a:endParaRPr lang="en-US" sz="1400" b="1" dirty="0">
              <a:solidFill>
                <a:srgbClr val="FF0000"/>
              </a:solidFill>
              <a:latin typeface="Arial" charset="0"/>
            </a:endParaRPr>
          </a:p>
          <a:p>
            <a:pPr marL="0" indent="0" algn="ctr" eaLnBrk="1" hangingPunct="1">
              <a:buFont typeface="Times" charset="0"/>
              <a:buNone/>
            </a:pPr>
            <a:endParaRPr lang="en-US" sz="1200" b="1" dirty="0">
              <a:latin typeface="Arial" charset="0"/>
            </a:endParaRPr>
          </a:p>
          <a:p>
            <a:pPr marL="0" indent="0" algn="ctr" eaLnBrk="1" hangingPunct="1">
              <a:buFont typeface="Times" charset="0"/>
              <a:buNone/>
            </a:pPr>
            <a:endParaRPr lang="en-US" sz="1200" b="1" dirty="0">
              <a:latin typeface="Corbe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prstGeom prst="rect">
            <a:avLst/>
          </a:prstGeom>
        </p:spPr>
        <p:txBody>
          <a:bodyPr/>
          <a:lstStyle/>
          <a:p>
            <a:pPr eaLnBrk="1" hangingPunct="1"/>
            <a:r>
              <a:rPr lang="en-US" sz="2800" dirty="0">
                <a:solidFill>
                  <a:srgbClr val="1A6613"/>
                </a:solidFill>
              </a:rPr>
              <a:t>Drilling Down By Grad Student </a:t>
            </a:r>
            <a:r>
              <a:rPr lang="en-US" sz="2800" dirty="0" smtClean="0">
                <a:solidFill>
                  <a:srgbClr val="1A6613"/>
                </a:solidFill>
              </a:rPr>
              <a:t>(</a:t>
            </a:r>
            <a:r>
              <a:rPr lang="en-US" sz="2800" dirty="0">
                <a:solidFill>
                  <a:srgbClr val="1A6613"/>
                </a:solidFill>
              </a:rPr>
              <a:t>In-house FY12)</a:t>
            </a:r>
          </a:p>
        </p:txBody>
      </p:sp>
      <p:sp>
        <p:nvSpPr>
          <p:cNvPr id="108546" name="Content Placeholder 2"/>
          <p:cNvSpPr>
            <a:spLocks noGrp="1"/>
          </p:cNvSpPr>
          <p:nvPr>
            <p:ph idx="1"/>
          </p:nvPr>
        </p:nvSpPr>
        <p:spPr>
          <a:xfrm>
            <a:off x="457200" y="1600200"/>
            <a:ext cx="7990652" cy="4648199"/>
          </a:xfrm>
        </p:spPr>
        <p:txBody>
          <a:bodyPr/>
          <a:lstStyle/>
          <a:p>
            <a:pPr marL="0" indent="0" eaLnBrk="1" hangingPunct="1">
              <a:buFont typeface="Times" charset="0"/>
              <a:buNone/>
            </a:pPr>
            <a:endParaRPr lang="en-US" b="1" dirty="0">
              <a:latin typeface="Arial" charset="0"/>
            </a:endParaRPr>
          </a:p>
          <a:p>
            <a:pPr marL="0" indent="0" eaLnBrk="1" hangingPunct="1">
              <a:buFont typeface="Times" charset="0"/>
              <a:buNone/>
            </a:pPr>
            <a:r>
              <a:rPr lang="en-US" b="1" dirty="0">
                <a:latin typeface="Arial" charset="0"/>
              </a:rPr>
              <a:t>Grad Student #1</a:t>
            </a:r>
          </a:p>
          <a:p>
            <a:pPr marL="0" indent="0" eaLnBrk="1" hangingPunct="1">
              <a:buFont typeface="Times" charset="0"/>
              <a:buNone/>
            </a:pPr>
            <a:r>
              <a:rPr lang="en-US" dirty="0">
                <a:latin typeface="Arial" charset="0"/>
              </a:rPr>
              <a:t>Total Jobs (FY12): 			102 </a:t>
            </a:r>
          </a:p>
          <a:p>
            <a:pPr marL="0" indent="0" eaLnBrk="1" hangingPunct="1">
              <a:buFont typeface="Times" charset="0"/>
              <a:buNone/>
            </a:pPr>
            <a:r>
              <a:rPr lang="en-US" dirty="0">
                <a:latin typeface="Arial" charset="0"/>
              </a:rPr>
              <a:t>Total Hours (FY12):			21.8</a:t>
            </a:r>
          </a:p>
          <a:p>
            <a:pPr marL="0" indent="0" eaLnBrk="1" hangingPunct="1">
              <a:buFont typeface="Times" charset="0"/>
              <a:buNone/>
            </a:pPr>
            <a:r>
              <a:rPr lang="en-US" dirty="0">
                <a:latin typeface="Arial" charset="0"/>
              </a:rPr>
              <a:t>							</a:t>
            </a:r>
          </a:p>
          <a:p>
            <a:pPr marL="0" indent="0" algn="ctr" eaLnBrk="1" hangingPunct="1">
              <a:buFont typeface="Times" charset="0"/>
              <a:buNone/>
            </a:pPr>
            <a:r>
              <a:rPr lang="en-US" b="1" dirty="0">
                <a:latin typeface="Arial" charset="0"/>
              </a:rPr>
              <a:t>Avg. Cost per video minute (GA #1): $7.93</a:t>
            </a:r>
          </a:p>
          <a:p>
            <a:pPr marL="0" indent="0" eaLnBrk="1" hangingPunct="1">
              <a:buFont typeface="Times" charset="0"/>
              <a:buNone/>
            </a:pPr>
            <a:endParaRPr lang="en-US" b="1" dirty="0" smtClean="0">
              <a:latin typeface="Arial" charset="0"/>
            </a:endParaRPr>
          </a:p>
          <a:p>
            <a:pPr marL="0" indent="0" eaLnBrk="1" hangingPunct="1">
              <a:buFont typeface="Times" charset="0"/>
              <a:buNone/>
            </a:pPr>
            <a:endParaRPr lang="en-US" b="1" dirty="0">
              <a:latin typeface="Arial" charset="0"/>
            </a:endParaRPr>
          </a:p>
          <a:p>
            <a:pPr marL="0" indent="0" eaLnBrk="1" hangingPunct="1">
              <a:buFont typeface="Times" charset="0"/>
              <a:buNone/>
            </a:pPr>
            <a:r>
              <a:rPr lang="en-US" b="1" dirty="0">
                <a:latin typeface="Arial" charset="0"/>
              </a:rPr>
              <a:t>Grad Student #2</a:t>
            </a:r>
          </a:p>
          <a:p>
            <a:pPr marL="0" indent="0" eaLnBrk="1" hangingPunct="1">
              <a:buFont typeface="Times" charset="0"/>
              <a:buNone/>
            </a:pPr>
            <a:r>
              <a:rPr lang="en-US" dirty="0">
                <a:latin typeface="Arial" charset="0"/>
              </a:rPr>
              <a:t>Total Jobs (FY12):			69 </a:t>
            </a:r>
          </a:p>
          <a:p>
            <a:pPr marL="0" indent="0" eaLnBrk="1" hangingPunct="1">
              <a:buFont typeface="Times" charset="0"/>
              <a:buNone/>
            </a:pPr>
            <a:r>
              <a:rPr lang="en-US" dirty="0">
                <a:latin typeface="Arial" charset="0"/>
              </a:rPr>
              <a:t>Total Hours (FY12): 			17.1</a:t>
            </a:r>
          </a:p>
          <a:p>
            <a:pPr marL="0" indent="0" eaLnBrk="1" hangingPunct="1">
              <a:buFont typeface="Times" charset="0"/>
              <a:buNone/>
            </a:pPr>
            <a:endParaRPr lang="en-US" dirty="0">
              <a:latin typeface="Arial" charset="0"/>
            </a:endParaRPr>
          </a:p>
          <a:p>
            <a:pPr marL="0" indent="0" algn="ctr" eaLnBrk="1" hangingPunct="1">
              <a:buFont typeface="Times" charset="0"/>
              <a:buNone/>
            </a:pPr>
            <a:r>
              <a:rPr lang="en-US" b="1" dirty="0">
                <a:latin typeface="Arial" charset="0"/>
              </a:rPr>
              <a:t>Avg. Cost per video minute (GA #2): $3.26 </a:t>
            </a:r>
          </a:p>
          <a:p>
            <a:pPr marL="0" indent="0" eaLnBrk="1" hangingPunct="1">
              <a:buFont typeface="Times" charset="0"/>
              <a:buNone/>
            </a:pPr>
            <a:r>
              <a:rPr lang="en-US" sz="1600" dirty="0">
                <a:latin typeface="Arial"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solidFill>
                  <a:srgbClr val="1A6613"/>
                </a:solidFill>
              </a:rPr>
              <a:t>Cost Comparisons by FY</a:t>
            </a:r>
            <a:br>
              <a:rPr lang="en-US" sz="3200" dirty="0">
                <a:solidFill>
                  <a:srgbClr val="1A6613"/>
                </a:solidFill>
              </a:rPr>
            </a:br>
            <a:endParaRPr lang="en-US" sz="3200" dirty="0">
              <a:solidFill>
                <a:srgbClr val="1A6613"/>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48192322"/>
              </p:ext>
            </p:extLst>
          </p:nvPr>
        </p:nvGraphicFramePr>
        <p:xfrm>
          <a:off x="381001" y="914400"/>
          <a:ext cx="8229599" cy="5395385"/>
        </p:xfrm>
        <a:graphic>
          <a:graphicData uri="http://schemas.openxmlformats.org/drawingml/2006/table">
            <a:tbl>
              <a:tblPr/>
              <a:tblGrid>
                <a:gridCol w="2057399">
                  <a:extLst>
                    <a:ext uri="{9D8B030D-6E8A-4147-A177-3AD203B41FA5}"/>
                  </a:extLst>
                </a:gridCol>
                <a:gridCol w="1295400">
                  <a:extLst>
                    <a:ext uri="{9D8B030D-6E8A-4147-A177-3AD203B41FA5}"/>
                  </a:extLst>
                </a:gridCol>
                <a:gridCol w="1066800">
                  <a:extLst>
                    <a:ext uri="{9D8B030D-6E8A-4147-A177-3AD203B41FA5}"/>
                  </a:extLst>
                </a:gridCol>
                <a:gridCol w="1219201">
                  <a:extLst>
                    <a:ext uri="{9D8B030D-6E8A-4147-A177-3AD203B41FA5}"/>
                  </a:extLst>
                </a:gridCol>
                <a:gridCol w="1172018">
                  <a:extLst>
                    <a:ext uri="{9D8B030D-6E8A-4147-A177-3AD203B41FA5}"/>
                  </a:extLst>
                </a:gridCol>
                <a:gridCol w="1418781"/>
              </a:tblGrid>
              <a:tr h="371493">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Calibri" charset="0"/>
                          <a:ea typeface="ＭＳ Ｐゴシック" charset="-128"/>
                        </a:rPr>
                        <a:t>FY12*</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Calibri" charset="0"/>
                          <a:ea typeface="ＭＳ Ｐゴシック" charset="-128"/>
                        </a:rPr>
                        <a:t>FY13</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Calibri" charset="0"/>
                          <a:ea typeface="ＭＳ Ｐゴシック" charset="-128"/>
                        </a:rPr>
                        <a:t>FY14</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FF"/>
                          </a:solidFill>
                          <a:effectLst/>
                          <a:latin typeface="Calibri" charset="0"/>
                          <a:ea typeface="ＭＳ Ｐゴシック" charset="-128"/>
                        </a:rPr>
                        <a:t>FY15</a:t>
                      </a:r>
                      <a:endParaRPr kumimoji="0" lang="en-US" altLang="en-US" sz="1500" b="1" i="0" u="none" strike="noStrike" cap="none" normalizeH="0" baseline="0" dirty="0">
                        <a:ln>
                          <a:noFill/>
                        </a:ln>
                        <a:solidFill>
                          <a:srgbClr val="FFFFFF"/>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FF"/>
                          </a:solidFill>
                          <a:effectLst/>
                          <a:latin typeface="Calibri" charset="0"/>
                          <a:ea typeface="ＭＳ Ｐゴシック" charset="-128"/>
                        </a:rPr>
                        <a:t>FY 16</a:t>
                      </a:r>
                      <a:endParaRPr kumimoji="0" lang="en-US" altLang="en-US" sz="1500" b="1" i="0" u="none" strike="noStrike" cap="none" normalizeH="0" baseline="0" dirty="0">
                        <a:ln>
                          <a:noFill/>
                        </a:ln>
                        <a:solidFill>
                          <a:srgbClr val="FFFFFF"/>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71493">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charset="0"/>
                          <a:ea typeface="ＭＳ Ｐゴシック" charset="-128"/>
                        </a:rPr>
                        <a:t>Total Minutes </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3,453</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Arial" charset="0"/>
                          <a:ea typeface="ＭＳ Ｐゴシック" charset="-128"/>
                        </a:rPr>
                        <a:t>7,309</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16,419</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19,261</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Calibri" charset="0"/>
                          <a:ea typeface="ＭＳ Ｐゴシック" charset="-128"/>
                        </a:rPr>
                        <a:t>17,318</a:t>
                      </a:r>
                      <a:endParaRPr kumimoji="0" lang="en-US" altLang="en-US" sz="1500" b="0"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371493">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charset="0"/>
                          <a:ea typeface="ＭＳ Ｐゴシック" charset="-128"/>
                        </a:rPr>
                        <a:t>Total Hours</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57.55</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121.82</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278.4</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321</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Calibri" charset="0"/>
                          <a:ea typeface="ＭＳ Ｐゴシック" charset="-128"/>
                        </a:rPr>
                        <a:t>289</a:t>
                      </a:r>
                      <a:endParaRPr kumimoji="0" lang="en-US" altLang="en-US" sz="1500" b="0"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371493">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charset="0"/>
                          <a:ea typeface="ＭＳ Ｐゴシック" charset="-128"/>
                        </a:rPr>
                        <a:t>Total Jobs</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195</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371</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1034</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1296</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Calibri" charset="0"/>
                          <a:ea typeface="ＭＳ Ｐゴシック" charset="-128"/>
                        </a:rPr>
                        <a:t>979</a:t>
                      </a:r>
                      <a:endParaRPr kumimoji="0" lang="en-US" altLang="en-US" sz="1500" b="0"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548700">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charset="0"/>
                          <a:ea typeface="ＭＳ Ｐゴシック" charset="-128"/>
                        </a:rPr>
                        <a:t>Hours (Outsourced)</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18.63</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68.97</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222.55</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275.95</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Calibri" charset="0"/>
                          <a:ea typeface="ＭＳ Ｐゴシック" charset="-128"/>
                        </a:rPr>
                        <a:t>277</a:t>
                      </a:r>
                      <a:endParaRPr kumimoji="0" lang="en-US" altLang="en-US" sz="1500" b="0"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371493">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charset="0"/>
                          <a:ea typeface="ＭＳ Ｐゴシック" charset="-128"/>
                        </a:rPr>
                        <a:t>Jobs (Outsourced)</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24</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177</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901</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1136</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Calibri" charset="0"/>
                          <a:ea typeface="ＭＳ Ｐゴシック" charset="-128"/>
                        </a:rPr>
                        <a:t>909</a:t>
                      </a:r>
                      <a:endParaRPr kumimoji="0" lang="en-US" altLang="en-US" sz="1500" b="0"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548700">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charset="0"/>
                          <a:ea typeface="ＭＳ Ｐゴシック" charset="-128"/>
                        </a:rPr>
                        <a:t>Avg. Cost/Min (Outsourced)</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Calibri" charset="0"/>
                          <a:ea typeface="ＭＳ Ｐゴシック" charset="-128"/>
                        </a:rPr>
                        <a:t>$2.94</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Calibri" charset="0"/>
                          <a:ea typeface="ＭＳ Ｐゴシック" charset="-128"/>
                        </a:rPr>
                        <a:t>$2.73</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Calibri" charset="0"/>
                          <a:ea typeface="ＭＳ Ｐゴシック" charset="-128"/>
                        </a:rPr>
                        <a:t>$2.35</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latin typeface="Calibri" charset="0"/>
                          <a:ea typeface="ＭＳ Ｐゴシック" charset="-128"/>
                        </a:rPr>
                        <a:t>$2.19</a:t>
                      </a:r>
                      <a:endParaRPr kumimoji="0" lang="en-US" altLang="en-US" sz="1500" b="1"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latin typeface="Calibri" charset="0"/>
                          <a:ea typeface="ＭＳ Ｐゴシック" charset="-128"/>
                        </a:rPr>
                        <a:t>$1.45</a:t>
                      </a:r>
                      <a:endParaRPr kumimoji="0" lang="en-US" altLang="en-US" sz="1500" b="1"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extLst>
              </a:tr>
              <a:tr h="371493">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charset="0"/>
                          <a:ea typeface="ＭＳ Ｐゴシック" charset="-128"/>
                        </a:rPr>
                        <a:t>Hours (In-house)*</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38.92</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52.85</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51.1</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45.05</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Calibri" charset="0"/>
                          <a:ea typeface="ＭＳ Ｐゴシック" charset="-128"/>
                        </a:rPr>
                        <a:t>11</a:t>
                      </a:r>
                      <a:endParaRPr kumimoji="0" lang="en-US" altLang="en-US" sz="1500" b="0"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371493">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charset="0"/>
                          <a:ea typeface="ＭＳ Ｐゴシック" charset="-128"/>
                        </a:rPr>
                        <a:t>Jobs (In-house)*</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171</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194</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133</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160</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Calibri" charset="0"/>
                          <a:ea typeface="ＭＳ Ｐゴシック" charset="-128"/>
                        </a:rPr>
                        <a:t>70</a:t>
                      </a:r>
                      <a:endParaRPr kumimoji="0" lang="en-US" altLang="en-US" sz="1500" b="0"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548700">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charset="0"/>
                          <a:ea typeface="ＭＳ Ｐゴシック" charset="-128"/>
                        </a:rPr>
                        <a:t>Total Costs (In-house)*</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a:t>
                      </a:r>
                      <a:r>
                        <a:rPr kumimoji="0" lang="en-US" altLang="en-US" sz="1500" b="0" i="0" u="none" strike="noStrike" cap="none" normalizeH="0" baseline="0" dirty="0" smtClean="0">
                          <a:ln>
                            <a:noFill/>
                          </a:ln>
                          <a:solidFill>
                            <a:srgbClr val="000000"/>
                          </a:solidFill>
                          <a:effectLst/>
                          <a:latin typeface="Calibri" charset="0"/>
                          <a:ea typeface="ＭＳ Ｐゴシック" charset="-128"/>
                        </a:rPr>
                        <a:t>13,707.62</a:t>
                      </a:r>
                      <a:endParaRPr kumimoji="0" lang="en-US" altLang="en-US" sz="1500" b="0"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$0</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$0</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$0</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Calibri" charset="0"/>
                          <a:ea typeface="ＭＳ Ｐゴシック" charset="-128"/>
                        </a:rPr>
                        <a:t>$0</a:t>
                      </a:r>
                      <a:endParaRPr kumimoji="0" lang="en-US" altLang="en-US" sz="1500" b="0"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777341">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charset="0"/>
                          <a:ea typeface="ＭＳ Ｐゴシック" charset="-128"/>
                        </a:rPr>
                        <a:t>Avg. Cost/Min (In-house)*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Calibri" charset="0"/>
                          <a:ea typeface="ＭＳ Ｐゴシック" charset="-128"/>
                        </a:rPr>
                        <a:t>$5.87</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$0</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$0</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charset="0"/>
                          <a:ea typeface="ＭＳ Ｐゴシック" charset="-128"/>
                        </a:rPr>
                        <a:t>$0</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Calibri" charset="0"/>
                          <a:ea typeface="ＭＳ Ｐゴシック" charset="-128"/>
                        </a:rPr>
                        <a:t>$0</a:t>
                      </a:r>
                      <a:endParaRPr kumimoji="0" lang="en-US" altLang="en-US" sz="1500" b="0"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extLst>
              </a:tr>
              <a:tr h="371493">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charset="0"/>
                          <a:ea typeface="ＭＳ Ｐゴシック" charset="-128"/>
                        </a:rPr>
                        <a:t>Cost </a:t>
                      </a:r>
                      <a:r>
                        <a:rPr kumimoji="0" lang="en-US" altLang="en-US" sz="1200" b="1" i="0" u="none" strike="noStrike" cap="none" normalizeH="0" baseline="0" dirty="0" smtClean="0">
                          <a:ln>
                            <a:noFill/>
                          </a:ln>
                          <a:solidFill>
                            <a:srgbClr val="000000"/>
                          </a:solidFill>
                          <a:effectLst/>
                          <a:latin typeface="Calibri" charset="0"/>
                          <a:ea typeface="ＭＳ Ｐゴシック" charset="-128"/>
                        </a:rPr>
                        <a:t>Savings (outsourcing)**</a:t>
                      </a:r>
                      <a:endParaRPr kumimoji="0" lang="en-US" altLang="en-US" sz="1200" b="1" i="0" u="none" strike="noStrike" cap="none" normalizeH="0" baseline="0" dirty="0">
                        <a:ln>
                          <a:noFill/>
                        </a:ln>
                        <a:solidFill>
                          <a:srgbClr val="000000"/>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Calibri" charset="0"/>
                          <a:ea typeface="ＭＳ Ｐゴシック" charset="-128"/>
                        </a:rPr>
                        <a:t>($6,858.55)*</a:t>
                      </a: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chemeClr val="tx1"/>
                          </a:solidFill>
                          <a:effectLst/>
                          <a:latin typeface="Calibri" charset="0"/>
                          <a:ea typeface="ＭＳ Ｐゴシック" charset="-128"/>
                        </a:rPr>
                        <a:t>$869.02</a:t>
                      </a:r>
                      <a:endParaRPr kumimoji="0" lang="en-US" altLang="en-US" sz="1500" b="1" i="0" u="none" strike="noStrike" cap="none" normalizeH="0" baseline="0" dirty="0">
                        <a:ln>
                          <a:noFill/>
                        </a:ln>
                        <a:solidFill>
                          <a:schemeClr val="tx1"/>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defTabSz="457200" eaLnBrk="0" hangingPunct="0">
                        <a:defRPr sz="1000">
                          <a:solidFill>
                            <a:schemeClr val="tx1"/>
                          </a:solidFill>
                          <a:latin typeface="Arial" charset="0"/>
                          <a:ea typeface="ＭＳ Ｐゴシック" charset="-128"/>
                        </a:defRPr>
                      </a:lvl1pPr>
                      <a:lvl2pPr marL="742950" indent="-285750" defTabSz="457200" eaLnBrk="0" hangingPunct="0">
                        <a:defRPr sz="1000">
                          <a:solidFill>
                            <a:schemeClr val="tx1"/>
                          </a:solidFill>
                          <a:latin typeface="Arial" charset="0"/>
                          <a:ea typeface="ＭＳ Ｐゴシック" charset="-128"/>
                        </a:defRPr>
                      </a:lvl2pPr>
                      <a:lvl3pPr marL="1143000" indent="-228600" defTabSz="457200" eaLnBrk="0" hangingPunct="0">
                        <a:defRPr sz="1000">
                          <a:solidFill>
                            <a:schemeClr val="tx1"/>
                          </a:solidFill>
                          <a:latin typeface="Arial" charset="0"/>
                          <a:ea typeface="ＭＳ Ｐゴシック" charset="-128"/>
                        </a:defRPr>
                      </a:lvl3pPr>
                      <a:lvl4pPr marL="1600200" indent="-228600" defTabSz="457200" eaLnBrk="0" hangingPunct="0">
                        <a:defRPr sz="1000">
                          <a:solidFill>
                            <a:schemeClr val="tx1"/>
                          </a:solidFill>
                          <a:latin typeface="Arial" charset="0"/>
                          <a:ea typeface="ＭＳ Ｐゴシック" charset="-128"/>
                        </a:defRPr>
                      </a:lvl4pPr>
                      <a:lvl5pPr marL="2057400" indent="-228600" defTabSz="457200" eaLnBrk="0" hangingPunct="0">
                        <a:defRPr sz="10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chemeClr val="tx1"/>
                          </a:solidFill>
                          <a:effectLst/>
                          <a:latin typeface="Calibri" charset="0"/>
                          <a:ea typeface="ＭＳ Ｐゴシック" charset="-128"/>
                        </a:rPr>
                        <a:t>$5,074.14</a:t>
                      </a:r>
                      <a:endParaRPr kumimoji="0" lang="en-US" altLang="en-US" sz="1500" b="1" i="0" u="none" strike="noStrike" cap="none" normalizeH="0" baseline="0" dirty="0">
                        <a:ln>
                          <a:noFill/>
                        </a:ln>
                        <a:solidFill>
                          <a:schemeClr val="tx1"/>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chemeClr val="tx1"/>
                          </a:solidFill>
                          <a:effectLst/>
                          <a:latin typeface="Calibri" charset="0"/>
                          <a:ea typeface="ＭＳ Ｐゴシック" charset="-128"/>
                        </a:rPr>
                        <a:t>$2,649.12</a:t>
                      </a:r>
                      <a:endParaRPr kumimoji="0" lang="en-US" altLang="en-US" sz="1500" b="1" i="0" u="none" strike="noStrike" cap="none" normalizeH="0" baseline="0" dirty="0">
                        <a:ln>
                          <a:noFill/>
                        </a:ln>
                        <a:solidFill>
                          <a:schemeClr val="tx1"/>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chemeClr val="tx1"/>
                          </a:solidFill>
                          <a:effectLst/>
                          <a:latin typeface="Calibri" charset="0"/>
                          <a:ea typeface="ＭＳ Ｐゴシック" charset="-128"/>
                        </a:rPr>
                        <a:t>$12,298.80</a:t>
                      </a:r>
                      <a:endParaRPr kumimoji="0" lang="en-US" altLang="en-US" sz="1500" b="1" i="0" u="none" strike="noStrike" cap="none" normalizeH="0" baseline="0" dirty="0">
                        <a:ln>
                          <a:noFill/>
                        </a:ln>
                        <a:solidFill>
                          <a:schemeClr val="tx1"/>
                        </a:solidFill>
                        <a:effectLst/>
                        <a:latin typeface="Calibri" charset="0"/>
                        <a:ea typeface="ＭＳ Ｐゴシック" charset="-128"/>
                      </a:endParaRPr>
                    </a:p>
                  </a:txBody>
                  <a:tcPr marL="80166" marR="8016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extLst>
              </a:tr>
            </a:tbl>
          </a:graphicData>
        </a:graphic>
      </p:graphicFrame>
      <p:sp>
        <p:nvSpPr>
          <p:cNvPr id="105566" name="Footer Placeholder 3"/>
          <p:cNvSpPr txBox="1">
            <a:spLocks/>
          </p:cNvSpPr>
          <p:nvPr/>
        </p:nvSpPr>
        <p:spPr bwMode="auto">
          <a:xfrm>
            <a:off x="2133600" y="6553200"/>
            <a:ext cx="6661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eaLnBrk="1" hangingPunct="1"/>
            <a:endParaRPr lang="en-US" sz="1100" b="1" dirty="0"/>
          </a:p>
        </p:txBody>
      </p:sp>
    </p:spTree>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533400"/>
            <a:ext cx="4419600" cy="3657600"/>
          </a:xfrm>
          <a:prstGeom prst="rect">
            <a:avLst/>
          </a:prstGeom>
          <a:noFill/>
        </p:spPr>
        <p:txBody>
          <a:bodyPr vert="horz"/>
          <a:lstStyle>
            <a:lvl1pPr algn="l" rtl="0" eaLnBrk="1" fontAlgn="base" hangingPunct="1">
              <a:spcBef>
                <a:spcPct val="0"/>
              </a:spcBef>
              <a:spcAft>
                <a:spcPct val="0"/>
              </a:spcAft>
              <a:defRPr sz="2000" b="0" cap="all" spc="150" baseline="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a:lstStyle>
          <a:p>
            <a:pPr fontAlgn="auto">
              <a:spcAft>
                <a:spcPts val="0"/>
              </a:spcAft>
              <a:defRPr/>
            </a:pPr>
            <a:r>
              <a:rPr lang="en-US" sz="4000" dirty="0" smtClean="0">
                <a:ea typeface="+mj-ea"/>
                <a:cs typeface="+mj-cs"/>
              </a:rPr>
              <a:t>Using Data to Enhance decision-making</a:t>
            </a:r>
            <a:endParaRPr lang="en-US" sz="4000" dirty="0">
              <a:ea typeface="+mj-ea"/>
              <a:cs typeface="+mj-cs"/>
            </a:endParaRPr>
          </a:p>
        </p:txBody>
      </p:sp>
    </p:spTree>
    <p:extLst>
      <p:ext uri="{BB962C8B-B14F-4D97-AF65-F5344CB8AC3E}">
        <p14:creationId xmlns:p14="http://schemas.microsoft.com/office/powerpoint/2010/main" val="2864874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rtlCol="0">
            <a:noAutofit/>
          </a:bodyPr>
          <a:lstStyle/>
          <a:p>
            <a:pPr eaLnBrk="1" fontAlgn="auto" hangingPunct="1">
              <a:spcAft>
                <a:spcPts val="0"/>
              </a:spcAft>
              <a:defRPr/>
            </a:pPr>
            <a:r>
              <a:rPr lang="en-US" sz="3600" dirty="0" smtClean="0">
                <a:solidFill>
                  <a:srgbClr val="1A6613"/>
                </a:solidFill>
                <a:ea typeface="+mj-ea"/>
                <a:cs typeface="+mj-cs"/>
              </a:rPr>
              <a:t>Strategic Partnerships (AccMedia)</a:t>
            </a:r>
            <a:endParaRPr lang="en-US" sz="3600" dirty="0">
              <a:solidFill>
                <a:srgbClr val="1A6613"/>
              </a:solidFill>
              <a:effectLst>
                <a:outerShdw blurRad="38100" dist="38100" dir="2700000" algn="tl">
                  <a:srgbClr val="DDDDDD"/>
                </a:outerShdw>
              </a:effectLst>
              <a:ea typeface="+mj-ea"/>
              <a:cs typeface="+mj-cs"/>
            </a:endParaRPr>
          </a:p>
        </p:txBody>
      </p:sp>
      <p:pic>
        <p:nvPicPr>
          <p:cNvPr id="112643" name="Content Placeholder 4" descr="image signifies collaboration, 4 persons, each standing on a different colored puzzle piece reaching out to shake each other's hands"/>
          <p:cNvPicPr>
            <a:picLocks noGrp="1" noChangeAspect="1"/>
          </p:cNvPicPr>
          <p:nvPr>
            <p:ph sz="half" idx="1"/>
          </p:nvPr>
        </p:nvPicPr>
        <p:blipFill>
          <a:blip r:embed="rId3" cstate="email">
            <a:extLst>
              <a:ext uri="{28A0092B-C50C-407E-A947-70E740481C1C}">
                <a14:useLocalDpi xmlns:a14="http://schemas.microsoft.com/office/drawing/2010/main"/>
              </a:ext>
            </a:extLst>
          </a:blip>
          <a:srcRect t="-7678" b="-7678"/>
          <a:stretch>
            <a:fillRect/>
          </a:stretch>
        </p:blipFill>
        <p:spPr/>
      </p:pic>
      <p:sp>
        <p:nvSpPr>
          <p:cNvPr id="24578" name="Content Placeholder 2"/>
          <p:cNvSpPr>
            <a:spLocks noGrp="1"/>
          </p:cNvSpPr>
          <p:nvPr>
            <p:ph sz="half" idx="2"/>
          </p:nvPr>
        </p:nvSpPr>
        <p:spPr>
          <a:xfrm>
            <a:off x="4114800" y="1143000"/>
            <a:ext cx="4315155" cy="4260615"/>
          </a:xfrm>
        </p:spPr>
        <p:txBody>
          <a:bodyPr rtlCol="0">
            <a:normAutofit/>
          </a:bodyPr>
          <a:lstStyle/>
          <a:p>
            <a:pPr marL="457200" indent="-457200" eaLnBrk="1" fontAlgn="auto" hangingPunct="1">
              <a:spcAft>
                <a:spcPts val="0"/>
              </a:spcAft>
              <a:buFont typeface="Lucida Grande"/>
              <a:buChar char="-"/>
              <a:defRPr/>
            </a:pPr>
            <a:r>
              <a:rPr lang="en-US" dirty="0" smtClean="0">
                <a:solidFill>
                  <a:srgbClr val="008000"/>
                </a:solidFill>
                <a:ea typeface="+mn-ea"/>
                <a:cs typeface="+mn-cs"/>
              </a:rPr>
              <a:t>Getting Started</a:t>
            </a:r>
          </a:p>
          <a:p>
            <a:pPr marL="800100" lvl="1" indent="-342900" eaLnBrk="1" fontAlgn="auto" hangingPunct="1">
              <a:spcAft>
                <a:spcPts val="0"/>
              </a:spcAft>
              <a:buFont typeface="Wingdings" charset="2"/>
              <a:buChar char="§"/>
              <a:defRPr/>
            </a:pPr>
            <a:r>
              <a:rPr lang="en-US" sz="2000" dirty="0" smtClean="0">
                <a:ea typeface="+mn-ea"/>
              </a:rPr>
              <a:t>Kellar </a:t>
            </a:r>
            <a:r>
              <a:rPr lang="en-US" sz="2000" dirty="0">
                <a:ea typeface="+mn-ea"/>
              </a:rPr>
              <a:t>Institute for Human </a:t>
            </a:r>
            <a:r>
              <a:rPr lang="en-US" sz="2000" dirty="0" err="1">
                <a:ea typeface="+mn-ea"/>
              </a:rPr>
              <a:t>disAbilities</a:t>
            </a:r>
            <a:r>
              <a:rPr lang="en-US" sz="2000" dirty="0">
                <a:ea typeface="+mn-ea"/>
              </a:rPr>
              <a:t> </a:t>
            </a:r>
            <a:endParaRPr lang="en-US" sz="2000" dirty="0" smtClean="0">
              <a:ea typeface="+mn-ea"/>
            </a:endParaRPr>
          </a:p>
          <a:p>
            <a:pPr marL="400050" fontAlgn="auto">
              <a:spcAft>
                <a:spcPts val="0"/>
              </a:spcAft>
              <a:buFont typeface="Wingdings" charset="2"/>
              <a:buChar char="§"/>
              <a:defRPr/>
            </a:pPr>
            <a:r>
              <a:rPr lang="en-US" dirty="0" smtClean="0">
                <a:solidFill>
                  <a:srgbClr val="008000"/>
                </a:solidFill>
                <a:ea typeface="+mn-ea"/>
                <a:cs typeface="+mn-cs"/>
              </a:rPr>
              <a:t>Ongoing</a:t>
            </a:r>
          </a:p>
          <a:p>
            <a:pPr marL="800100" lvl="1" indent="-342900" eaLnBrk="1" fontAlgn="auto" hangingPunct="1">
              <a:spcAft>
                <a:spcPts val="0"/>
              </a:spcAft>
              <a:buFont typeface="Wingdings" charset="2"/>
              <a:buChar char="§"/>
              <a:defRPr/>
            </a:pPr>
            <a:r>
              <a:rPr lang="en-US" sz="2000" dirty="0" smtClean="0">
                <a:ea typeface="+mn-ea"/>
              </a:rPr>
              <a:t>Disability Services </a:t>
            </a:r>
            <a:endParaRPr lang="en-US" sz="2000" dirty="0">
              <a:ea typeface="+mn-ea"/>
            </a:endParaRPr>
          </a:p>
          <a:p>
            <a:pPr marL="800100" lvl="1" indent="-342900" eaLnBrk="1" fontAlgn="auto" hangingPunct="1">
              <a:spcAft>
                <a:spcPts val="0"/>
              </a:spcAft>
              <a:buFont typeface="Lucida Grande"/>
              <a:buChar char="-"/>
              <a:defRPr/>
            </a:pPr>
            <a:r>
              <a:rPr lang="en-US" sz="2000" dirty="0">
                <a:ea typeface="+mn-ea"/>
              </a:rPr>
              <a:t>Information Technology </a:t>
            </a:r>
            <a:r>
              <a:rPr lang="en-US" sz="2000" dirty="0" smtClean="0">
                <a:ea typeface="+mn-ea"/>
              </a:rPr>
              <a:t>Unit </a:t>
            </a:r>
          </a:p>
          <a:p>
            <a:pPr marL="1200150" lvl="2" indent="-285750" eaLnBrk="1" fontAlgn="auto" hangingPunct="1">
              <a:spcAft>
                <a:spcPts val="0"/>
              </a:spcAft>
              <a:buFont typeface="Lucida Grande"/>
              <a:buChar char="-"/>
              <a:defRPr/>
            </a:pPr>
            <a:r>
              <a:rPr lang="en-US" sz="1800" dirty="0" smtClean="0">
                <a:ea typeface="+mn-ea"/>
              </a:rPr>
              <a:t>Online Learning Services 	</a:t>
            </a:r>
          </a:p>
          <a:p>
            <a:pPr marL="1200150" lvl="2" indent="-285750" eaLnBrk="1" fontAlgn="auto" hangingPunct="1">
              <a:spcAft>
                <a:spcPts val="0"/>
              </a:spcAft>
              <a:buFont typeface="Lucida Grande"/>
              <a:buChar char="-"/>
              <a:defRPr/>
            </a:pPr>
            <a:r>
              <a:rPr lang="en-US" sz="1800" dirty="0" smtClean="0">
                <a:ea typeface="+mn-ea"/>
              </a:rPr>
              <a:t>Instructional Design Team </a:t>
            </a:r>
            <a:endParaRPr lang="en-US" sz="1600" dirty="0">
              <a:ea typeface="+mn-ea"/>
            </a:endParaRPr>
          </a:p>
          <a:p>
            <a:pPr marL="800100" lvl="1" indent="-342900" eaLnBrk="1" fontAlgn="auto" hangingPunct="1">
              <a:spcAft>
                <a:spcPts val="0"/>
              </a:spcAft>
              <a:buFont typeface="Wingdings" charset="2"/>
              <a:buChar char="§"/>
              <a:defRPr/>
            </a:pPr>
            <a:r>
              <a:rPr lang="en-US" sz="2000" dirty="0" smtClean="0">
                <a:ea typeface="+mn-ea"/>
              </a:rPr>
              <a:t>University Libraries </a:t>
            </a:r>
          </a:p>
          <a:p>
            <a:pPr marL="800100" lvl="1" indent="-342900" eaLnBrk="1" fontAlgn="auto" hangingPunct="1">
              <a:spcAft>
                <a:spcPts val="0"/>
              </a:spcAft>
              <a:buFont typeface="Wingdings" charset="2"/>
              <a:buChar char="§"/>
              <a:defRPr/>
            </a:pPr>
            <a:r>
              <a:rPr lang="en-US" sz="2000" dirty="0" smtClean="0">
                <a:ea typeface="+mn-ea"/>
              </a:rPr>
              <a:t>Distance Education </a:t>
            </a:r>
            <a:endParaRPr lang="en-US" sz="2000" dirty="0">
              <a:ea typeface="+mn-ea"/>
            </a:endParaRPr>
          </a:p>
          <a:p>
            <a:pPr marL="800100" lvl="1" indent="-342900" eaLnBrk="1" fontAlgn="auto" hangingPunct="1">
              <a:spcAft>
                <a:spcPts val="0"/>
              </a:spcAft>
              <a:buFont typeface="Wingdings" charset="2"/>
              <a:buChar char="§"/>
              <a:defRPr/>
            </a:pPr>
            <a:r>
              <a:rPr lang="en-US" sz="2000" dirty="0" smtClean="0">
                <a:ea typeface="+mn-ea"/>
              </a:rPr>
              <a:t>Communications &amp; Marketing</a:t>
            </a:r>
            <a:endParaRPr lang="en-US" dirty="0" smtClean="0">
              <a:ea typeface="+mn-ea"/>
            </a:endParaRPr>
          </a:p>
          <a:p>
            <a:pPr eaLnBrk="1" fontAlgn="auto" hangingPunct="1">
              <a:spcAft>
                <a:spcPts val="0"/>
              </a:spcAft>
              <a:buFont typeface="Lucida Grande"/>
              <a:buChar char="-"/>
              <a:defRPr/>
            </a:pPr>
            <a:endParaRPr lang="en-US" sz="2400" b="1" i="1" dirty="0">
              <a:solidFill>
                <a:schemeClr val="accent5">
                  <a:lumMod val="50000"/>
                </a:schemeClr>
              </a:solidFill>
              <a:latin typeface="Corbel"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prstGeom prst="rect">
            <a:avLst/>
          </a:prstGeom>
        </p:spPr>
        <p:txBody>
          <a:bodyPr/>
          <a:lstStyle/>
          <a:p>
            <a:pPr eaLnBrk="1" hangingPunct="1"/>
            <a:r>
              <a:rPr lang="en-US" sz="4000" dirty="0">
                <a:solidFill>
                  <a:srgbClr val="1A6613"/>
                </a:solidFill>
              </a:rPr>
              <a:t>Who’s Using the Service?</a:t>
            </a:r>
          </a:p>
        </p:txBody>
      </p:sp>
      <p:sp>
        <p:nvSpPr>
          <p:cNvPr id="114690" name="Content Placeholder 2"/>
          <p:cNvSpPr>
            <a:spLocks noGrp="1"/>
          </p:cNvSpPr>
          <p:nvPr>
            <p:ph idx="1"/>
          </p:nvPr>
        </p:nvSpPr>
        <p:spPr>
          <a:xfrm>
            <a:off x="457200" y="1168400"/>
            <a:ext cx="7990652" cy="4622800"/>
          </a:xfrm>
        </p:spPr>
        <p:txBody>
          <a:bodyPr/>
          <a:lstStyle/>
          <a:p>
            <a:pPr eaLnBrk="1" hangingPunct="1">
              <a:buFont typeface="Lucida Grande"/>
              <a:buChar char="-"/>
            </a:pPr>
            <a:r>
              <a:rPr lang="en-US" sz="2800" dirty="0">
                <a:solidFill>
                  <a:srgbClr val="008000"/>
                </a:solidFill>
              </a:rPr>
              <a:t>Over 180 faculty/staff members have made requests</a:t>
            </a:r>
          </a:p>
          <a:p>
            <a:pPr eaLnBrk="1" hangingPunct="1">
              <a:buFont typeface="Lucida Grande"/>
              <a:buChar char="-"/>
            </a:pPr>
            <a:r>
              <a:rPr lang="en-US" sz="2800" dirty="0">
                <a:solidFill>
                  <a:srgbClr val="008000"/>
                </a:solidFill>
              </a:rPr>
              <a:t>Top 3 Schools/Colleges/Units making requests</a:t>
            </a:r>
            <a:r>
              <a:rPr lang="en-US" sz="2800" dirty="0"/>
              <a:t>	</a:t>
            </a:r>
          </a:p>
          <a:p>
            <a:pPr lvl="1" eaLnBrk="1" hangingPunct="1">
              <a:buFont typeface="Wingdings" charset="2"/>
              <a:buChar char="§"/>
            </a:pPr>
            <a:r>
              <a:rPr lang="en-US" sz="2000" dirty="0"/>
              <a:t>Volgenau School of Engineering</a:t>
            </a:r>
          </a:p>
          <a:p>
            <a:pPr lvl="1" eaLnBrk="1" hangingPunct="1">
              <a:buFont typeface="Wingdings" charset="2"/>
              <a:buChar char="§"/>
            </a:pPr>
            <a:r>
              <a:rPr lang="en-US" sz="2000" dirty="0"/>
              <a:t>College of Humanities and Social Sciences</a:t>
            </a:r>
          </a:p>
          <a:p>
            <a:pPr lvl="1" eaLnBrk="1" hangingPunct="1">
              <a:buFont typeface="Wingdings" charset="2"/>
              <a:buChar char="§"/>
            </a:pPr>
            <a:r>
              <a:rPr lang="en-US" sz="2000" dirty="0"/>
              <a:t>College of Science</a:t>
            </a:r>
          </a:p>
          <a:p>
            <a:pPr eaLnBrk="1" hangingPunct="1">
              <a:buFont typeface="Lucida Grande"/>
              <a:buChar char="-"/>
            </a:pPr>
            <a:r>
              <a:rPr lang="en-US" sz="2800" dirty="0">
                <a:solidFill>
                  <a:srgbClr val="008000"/>
                </a:solidFill>
              </a:rPr>
              <a:t>Reasons for Request</a:t>
            </a:r>
          </a:p>
          <a:p>
            <a:pPr lvl="1" eaLnBrk="1" hangingPunct="1">
              <a:buFont typeface="Wingdings" charset="2"/>
              <a:buChar char="§"/>
            </a:pPr>
            <a:r>
              <a:rPr lang="en-US" sz="2000" dirty="0"/>
              <a:t>Compliance for DE Course – </a:t>
            </a:r>
            <a:r>
              <a:rPr lang="en-US" sz="2000" dirty="0" smtClean="0"/>
              <a:t>74%</a:t>
            </a:r>
            <a:endParaRPr lang="en-US" sz="2000" dirty="0"/>
          </a:p>
          <a:p>
            <a:pPr lvl="1" eaLnBrk="1" hangingPunct="1">
              <a:buFont typeface="Wingdings" charset="2"/>
              <a:buChar char="§"/>
            </a:pPr>
            <a:r>
              <a:rPr lang="en-US" sz="2000" dirty="0"/>
              <a:t>Compliance for F2F Course – </a:t>
            </a:r>
            <a:r>
              <a:rPr lang="en-US" sz="2000" dirty="0" smtClean="0"/>
              <a:t>0.7%</a:t>
            </a:r>
            <a:endParaRPr lang="en-US" sz="2000" dirty="0"/>
          </a:p>
          <a:p>
            <a:pPr lvl="1" eaLnBrk="1" hangingPunct="1">
              <a:buFont typeface="Wingdings" charset="2"/>
              <a:buChar char="§"/>
            </a:pPr>
            <a:r>
              <a:rPr lang="en-US" sz="2000" dirty="0" smtClean="0"/>
              <a:t>Compliance for Websites </a:t>
            </a:r>
            <a:r>
              <a:rPr lang="en-US" sz="2000" dirty="0"/>
              <a:t>– </a:t>
            </a:r>
            <a:r>
              <a:rPr lang="en-US" sz="2000" dirty="0" smtClean="0"/>
              <a:t>4.3%</a:t>
            </a:r>
            <a:endParaRPr lang="en-US" sz="2000" dirty="0"/>
          </a:p>
          <a:p>
            <a:pPr lvl="1" eaLnBrk="1" hangingPunct="1">
              <a:buFont typeface="Wingdings" charset="2"/>
              <a:buChar char="§"/>
            </a:pPr>
            <a:r>
              <a:rPr lang="en-US" sz="2000" dirty="0"/>
              <a:t>Disability Accommodation – </a:t>
            </a:r>
            <a:r>
              <a:rPr lang="en-US" sz="2000" dirty="0" smtClean="0"/>
              <a:t>21%</a:t>
            </a:r>
            <a:endParaRPr lang="en-US" sz="2000" dirty="0"/>
          </a:p>
          <a:p>
            <a:pPr lvl="1" eaLnBrk="1" hangingPunct="1"/>
            <a:endParaRPr lang="en-US" sz="1400" dirty="0">
              <a:latin typeface="Arial" charset="0"/>
            </a:endParaRPr>
          </a:p>
          <a:p>
            <a:pPr eaLnBrk="1" hangingPunct="1">
              <a:buFont typeface="Arial" charset="0"/>
              <a:buNone/>
            </a:pPr>
            <a:endParaRPr lang="en-US" sz="20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defRPr/>
            </a:pPr>
            <a:r>
              <a:rPr lang="en-US" sz="4000" dirty="0" smtClean="0">
                <a:solidFill>
                  <a:srgbClr val="1A6613"/>
                </a:solidFill>
                <a:ea typeface="+mj-ea"/>
                <a:cs typeface="+mj-cs"/>
              </a:rPr>
              <a:t>Website and Videos</a:t>
            </a:r>
            <a:endParaRPr lang="en-US" sz="4000" dirty="0">
              <a:solidFill>
                <a:srgbClr val="1A6613"/>
              </a:solidFill>
              <a:ea typeface="+mj-ea"/>
              <a:cs typeface="+mj-cs"/>
            </a:endParaRPr>
          </a:p>
        </p:txBody>
      </p:sp>
      <p:sp>
        <p:nvSpPr>
          <p:cNvPr id="116738" name="Content Placeholder 2"/>
          <p:cNvSpPr>
            <a:spLocks noGrp="1"/>
          </p:cNvSpPr>
          <p:nvPr>
            <p:ph idx="1"/>
          </p:nvPr>
        </p:nvSpPr>
        <p:spPr>
          <a:xfrm>
            <a:off x="457200" y="1168400"/>
            <a:ext cx="7990652" cy="4241800"/>
          </a:xfrm>
        </p:spPr>
        <p:txBody>
          <a:bodyPr/>
          <a:lstStyle/>
          <a:p>
            <a:pPr>
              <a:buFont typeface="Lucida Grande"/>
              <a:buChar char="-"/>
            </a:pPr>
            <a:r>
              <a:rPr lang="en-US" sz="2000" dirty="0">
                <a:latin typeface="Calibri" charset="0"/>
              </a:rPr>
              <a:t>University Web Audit </a:t>
            </a:r>
            <a:r>
              <a:rPr lang="en-US" sz="2000" dirty="0" smtClean="0">
                <a:latin typeface="Calibri" charset="0"/>
              </a:rPr>
              <a:t>(FY14)</a:t>
            </a:r>
            <a:endParaRPr lang="en-US" sz="2000" dirty="0">
              <a:latin typeface="Calibri" charset="0"/>
            </a:endParaRPr>
          </a:p>
          <a:p>
            <a:pPr marL="800100" lvl="1" indent="-342900">
              <a:buFont typeface="Wingdings" charset="2"/>
              <a:buChar char="§"/>
            </a:pPr>
            <a:r>
              <a:rPr lang="en-US" sz="2000" dirty="0">
                <a:latin typeface="Calibri" charset="0"/>
              </a:rPr>
              <a:t>Provided accessibility reviews, which were included in University’s web audit, number of documents were included but number of videos were impossible.</a:t>
            </a:r>
          </a:p>
          <a:p>
            <a:pPr marL="800100" lvl="1" indent="-342900">
              <a:buFont typeface="Wingdings" charset="2"/>
              <a:buChar char="§"/>
            </a:pPr>
            <a:r>
              <a:rPr lang="en-US" sz="2000" dirty="0">
                <a:latin typeface="Calibri" charset="0"/>
              </a:rPr>
              <a:t>Reviewed </a:t>
            </a:r>
            <a:r>
              <a:rPr lang="en-US" sz="2000" i="1" dirty="0">
                <a:latin typeface="Calibri" charset="0"/>
              </a:rPr>
              <a:t>Priority 1 </a:t>
            </a:r>
            <a:r>
              <a:rPr lang="en-US" sz="2000" dirty="0">
                <a:latin typeface="Calibri" charset="0"/>
              </a:rPr>
              <a:t>and </a:t>
            </a:r>
            <a:r>
              <a:rPr lang="en-US" sz="2000" i="1" dirty="0">
                <a:latin typeface="Calibri" charset="0"/>
              </a:rPr>
              <a:t>Priority 2</a:t>
            </a:r>
            <a:r>
              <a:rPr lang="en-US" sz="2000" dirty="0">
                <a:latin typeface="Calibri" charset="0"/>
              </a:rPr>
              <a:t> websites (over 110 websites)</a:t>
            </a:r>
          </a:p>
          <a:p>
            <a:pPr marL="1200150" lvl="2" indent="-285750">
              <a:buFont typeface="Lucida Grande"/>
              <a:buChar char="-"/>
            </a:pPr>
            <a:r>
              <a:rPr lang="en-US" sz="1600" b="1" dirty="0">
                <a:latin typeface="Calibri" charset="0"/>
              </a:rPr>
              <a:t>P1:</a:t>
            </a:r>
            <a:r>
              <a:rPr lang="en-US" sz="1600" dirty="0">
                <a:latin typeface="Calibri" charset="0"/>
              </a:rPr>
              <a:t> Academics, Admissions, Financial Aid, Student Health, Housing, Visitors, HR</a:t>
            </a:r>
          </a:p>
          <a:p>
            <a:pPr marL="1200150" lvl="2" indent="-285750">
              <a:buFont typeface="Lucida Grande"/>
              <a:buChar char="-"/>
            </a:pPr>
            <a:r>
              <a:rPr lang="en-US" sz="1600" b="1" dirty="0">
                <a:latin typeface="Calibri" charset="0"/>
              </a:rPr>
              <a:t>P2:</a:t>
            </a:r>
            <a:r>
              <a:rPr lang="en-US" sz="1600" dirty="0">
                <a:latin typeface="Calibri" charset="0"/>
              </a:rPr>
              <a:t> Individual College and School websites</a:t>
            </a:r>
          </a:p>
          <a:p>
            <a:pPr marL="1657350" lvl="3" indent="-285750">
              <a:buFont typeface="Lucida Grande"/>
              <a:buChar char="-"/>
            </a:pPr>
            <a:r>
              <a:rPr lang="en-US" sz="1400" dirty="0">
                <a:latin typeface="Calibri" charset="0"/>
              </a:rPr>
              <a:t>Page scans 5 levels deep, up to 100 pages</a:t>
            </a:r>
          </a:p>
          <a:p>
            <a:pPr marL="1657350" lvl="3" indent="-285750">
              <a:buFont typeface="Lucida Grande"/>
              <a:buChar char="-"/>
            </a:pPr>
            <a:r>
              <a:rPr lang="en-US" sz="1400" dirty="0">
                <a:latin typeface="Calibri" charset="0"/>
              </a:rPr>
              <a:t>Reports provided to Web </a:t>
            </a:r>
            <a:r>
              <a:rPr lang="en-US" sz="1400" dirty="0" smtClean="0">
                <a:latin typeface="Calibri" charset="0"/>
              </a:rPr>
              <a:t>Developer</a:t>
            </a:r>
          </a:p>
          <a:p>
            <a:pPr marL="1657350" lvl="3" indent="-285750">
              <a:buFont typeface="Lucida Grande"/>
              <a:buChar char="-"/>
            </a:pPr>
            <a:endParaRPr lang="en-US" sz="1400" dirty="0">
              <a:latin typeface="Calibri" charset="0"/>
            </a:endParaRPr>
          </a:p>
          <a:p>
            <a:pPr>
              <a:buFont typeface="Lucida Grande"/>
              <a:buChar char="-"/>
            </a:pPr>
            <a:r>
              <a:rPr lang="en-US" sz="2000" dirty="0">
                <a:latin typeface="Calibri" charset="0"/>
              </a:rPr>
              <a:t>University Web </a:t>
            </a:r>
            <a:r>
              <a:rPr lang="en-US" sz="2000" dirty="0" smtClean="0">
                <a:latin typeface="Calibri" charset="0"/>
              </a:rPr>
              <a:t>Overhaul (FY15)</a:t>
            </a:r>
            <a:endParaRPr lang="en-US" sz="2000" dirty="0">
              <a:latin typeface="Calibri" charset="0"/>
            </a:endParaRPr>
          </a:p>
          <a:p>
            <a:pPr lvl="1">
              <a:buFont typeface="Wingdings" charset="2"/>
              <a:buChar char="§"/>
            </a:pPr>
            <a:r>
              <a:rPr lang="en-US" sz="1800" dirty="0">
                <a:latin typeface="Calibri" charset="0"/>
              </a:rPr>
              <a:t>Phase 1 websites redesigned.</a:t>
            </a:r>
          </a:p>
          <a:p>
            <a:pPr lvl="1">
              <a:buFont typeface="Wingdings" charset="2"/>
              <a:buChar char="§"/>
            </a:pPr>
            <a:r>
              <a:rPr lang="en-US" sz="1800" dirty="0">
                <a:latin typeface="Calibri" charset="0"/>
              </a:rPr>
              <a:t>Raise in captioning requests for websites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defRPr/>
            </a:pPr>
            <a:r>
              <a:rPr lang="en-US" sz="3200" dirty="0" smtClean="0">
                <a:solidFill>
                  <a:srgbClr val="1A6613"/>
                </a:solidFill>
              </a:rPr>
              <a:t>Improved Access to Library Resources </a:t>
            </a:r>
            <a:endParaRPr lang="en-US" sz="3200" dirty="0">
              <a:solidFill>
                <a:srgbClr val="1A6613"/>
              </a:solidFill>
              <a:ea typeface="+mj-ea"/>
              <a:cs typeface="+mj-cs"/>
            </a:endParaRPr>
          </a:p>
        </p:txBody>
      </p:sp>
      <p:sp>
        <p:nvSpPr>
          <p:cNvPr id="79874" name="Content Placeholder 2"/>
          <p:cNvSpPr>
            <a:spLocks noGrp="1"/>
          </p:cNvSpPr>
          <p:nvPr>
            <p:ph idx="1"/>
          </p:nvPr>
        </p:nvSpPr>
        <p:spPr>
          <a:xfrm>
            <a:off x="381000" y="1219200"/>
            <a:ext cx="7990652" cy="5181600"/>
          </a:xfrm>
        </p:spPr>
        <p:txBody>
          <a:bodyPr>
            <a:normAutofit fontScale="77500" lnSpcReduction="20000"/>
          </a:bodyPr>
          <a:lstStyle/>
          <a:p>
            <a:pPr marL="0" indent="0">
              <a:defRPr/>
            </a:pPr>
            <a:r>
              <a:rPr lang="en-US" sz="2800" dirty="0" smtClean="0">
                <a:solidFill>
                  <a:srgbClr val="008000"/>
                </a:solidFill>
                <a:latin typeface="Arial" charset="0"/>
              </a:rPr>
              <a:t>How does this effect captioning?</a:t>
            </a:r>
          </a:p>
          <a:p>
            <a:pPr marL="0" indent="0">
              <a:defRPr/>
            </a:pPr>
            <a:endParaRPr lang="en-US" sz="2800" dirty="0" smtClean="0">
              <a:solidFill>
                <a:srgbClr val="008000"/>
              </a:solidFill>
              <a:latin typeface="Arial" charset="0"/>
            </a:endParaRPr>
          </a:p>
          <a:p>
            <a:pPr lvl="1">
              <a:buFont typeface="Lucida Grande"/>
              <a:buChar char="-"/>
              <a:defRPr/>
            </a:pPr>
            <a:r>
              <a:rPr lang="en-US" sz="2100" dirty="0" smtClean="0">
                <a:solidFill>
                  <a:srgbClr val="000000"/>
                </a:solidFill>
                <a:latin typeface="Arial" charset="0"/>
              </a:rPr>
              <a:t>Library purchases </a:t>
            </a:r>
            <a:r>
              <a:rPr lang="en-US" sz="2100" b="1" dirty="0" smtClean="0">
                <a:solidFill>
                  <a:srgbClr val="000000"/>
                </a:solidFill>
                <a:latin typeface="Arial" charset="0"/>
              </a:rPr>
              <a:t>subscriptions to media databases</a:t>
            </a:r>
            <a:r>
              <a:rPr lang="en-US" sz="2100" dirty="0" smtClean="0">
                <a:solidFill>
                  <a:srgbClr val="000000"/>
                </a:solidFill>
                <a:latin typeface="Arial" charset="0"/>
              </a:rPr>
              <a:t>  </a:t>
            </a:r>
          </a:p>
          <a:p>
            <a:pPr lvl="1">
              <a:buFont typeface="Lucida Grande"/>
              <a:buChar char="-"/>
              <a:defRPr/>
            </a:pPr>
            <a:r>
              <a:rPr lang="en-US" sz="2100" b="1" dirty="0" smtClean="0">
                <a:solidFill>
                  <a:srgbClr val="000000"/>
                </a:solidFill>
                <a:latin typeface="Arial" charset="0"/>
              </a:rPr>
              <a:t>Library collections contain large number </a:t>
            </a:r>
            <a:r>
              <a:rPr lang="en-US" sz="2100" b="1" dirty="0" smtClean="0">
                <a:latin typeface="Arial" charset="0"/>
              </a:rPr>
              <a:t>of VHS/DVDs</a:t>
            </a:r>
            <a:r>
              <a:rPr lang="en-US" sz="2100" dirty="0" smtClean="0">
                <a:solidFill>
                  <a:srgbClr val="000000"/>
                </a:solidFill>
                <a:latin typeface="Arial" charset="0"/>
              </a:rPr>
              <a:t> that are loaned out.</a:t>
            </a:r>
          </a:p>
          <a:p>
            <a:pPr lvl="1">
              <a:buFont typeface="Lucida Grande"/>
              <a:buChar char="-"/>
              <a:defRPr/>
            </a:pPr>
            <a:r>
              <a:rPr lang="en-US" sz="2100" dirty="0" smtClean="0">
                <a:latin typeface="Arial" charset="0"/>
              </a:rPr>
              <a:t>Significant </a:t>
            </a:r>
            <a:r>
              <a:rPr lang="en-US" sz="2100" b="1" dirty="0" smtClean="0">
                <a:latin typeface="Arial" charset="0"/>
              </a:rPr>
              <a:t>resource for Faculty and Students</a:t>
            </a:r>
            <a:endParaRPr lang="en-US" sz="2100" b="1" dirty="0" smtClean="0">
              <a:solidFill>
                <a:srgbClr val="000000"/>
              </a:solidFill>
              <a:latin typeface="Arial" charset="0"/>
            </a:endParaRPr>
          </a:p>
          <a:p>
            <a:pPr marL="0" indent="0">
              <a:defRPr/>
            </a:pPr>
            <a:endParaRPr lang="en-US" sz="2800" dirty="0" smtClean="0">
              <a:solidFill>
                <a:srgbClr val="008000"/>
              </a:solidFill>
              <a:latin typeface="Arial" charset="0"/>
            </a:endParaRPr>
          </a:p>
          <a:p>
            <a:pPr marL="0" indent="0">
              <a:defRPr/>
            </a:pPr>
            <a:r>
              <a:rPr lang="en-US" sz="2800" dirty="0" smtClean="0">
                <a:solidFill>
                  <a:srgbClr val="008000"/>
                </a:solidFill>
                <a:latin typeface="Arial" charset="0"/>
              </a:rPr>
              <a:t>Staff Changes: </a:t>
            </a:r>
          </a:p>
          <a:p>
            <a:pPr marL="0" indent="0">
              <a:defRPr/>
            </a:pPr>
            <a:endParaRPr lang="en-US" sz="2100" dirty="0">
              <a:solidFill>
                <a:srgbClr val="008000"/>
              </a:solidFill>
              <a:latin typeface="Arial" charset="0"/>
            </a:endParaRPr>
          </a:p>
          <a:p>
            <a:pPr>
              <a:buFont typeface="Lucida Grande"/>
              <a:buChar char="-"/>
              <a:defRPr/>
            </a:pPr>
            <a:r>
              <a:rPr lang="en-US" sz="2100" dirty="0" smtClean="0">
                <a:solidFill>
                  <a:srgbClr val="000000"/>
                </a:solidFill>
                <a:latin typeface="Arial" charset="0"/>
              </a:rPr>
              <a:t>Library established an </a:t>
            </a:r>
            <a:r>
              <a:rPr lang="en-US" sz="2100" b="1" i="1" dirty="0" smtClean="0">
                <a:solidFill>
                  <a:srgbClr val="000000"/>
                </a:solidFill>
                <a:latin typeface="Arial" charset="0"/>
              </a:rPr>
              <a:t>Accessibility Coordinator/Instruction Designer</a:t>
            </a:r>
            <a:r>
              <a:rPr lang="en-US" sz="2100" dirty="0" smtClean="0">
                <a:solidFill>
                  <a:srgbClr val="000000"/>
                </a:solidFill>
                <a:latin typeface="Arial" charset="0"/>
              </a:rPr>
              <a:t> position (FY14)</a:t>
            </a:r>
            <a:endParaRPr lang="en-US" sz="1900" dirty="0" smtClean="0">
              <a:latin typeface="Arial" charset="0"/>
            </a:endParaRPr>
          </a:p>
          <a:p>
            <a:pPr lvl="1">
              <a:buFont typeface="Lucida Grande"/>
              <a:buChar char="-"/>
              <a:defRPr/>
            </a:pPr>
            <a:endParaRPr lang="en-US" sz="1900" dirty="0" smtClean="0">
              <a:latin typeface="Arial" charset="0"/>
            </a:endParaRPr>
          </a:p>
          <a:p>
            <a:pPr marL="0" indent="0">
              <a:defRPr/>
            </a:pPr>
            <a:r>
              <a:rPr lang="en-US" sz="2800" dirty="0" smtClean="0">
                <a:solidFill>
                  <a:srgbClr val="008000"/>
                </a:solidFill>
                <a:latin typeface="Arial" charset="0"/>
              </a:rPr>
              <a:t>Policy/Procedure Changes:</a:t>
            </a:r>
          </a:p>
          <a:p>
            <a:pPr marL="0" indent="0">
              <a:defRPr/>
            </a:pPr>
            <a:endParaRPr lang="en-US" sz="2800" dirty="0" smtClean="0">
              <a:solidFill>
                <a:srgbClr val="008000"/>
              </a:solidFill>
              <a:latin typeface="Arial" charset="0"/>
            </a:endParaRPr>
          </a:p>
          <a:p>
            <a:pPr marL="457200">
              <a:buFont typeface="Lucida Grande"/>
              <a:buChar char="-"/>
              <a:defRPr/>
            </a:pPr>
            <a:r>
              <a:rPr lang="en-US" sz="2100" b="1" dirty="0" smtClean="0">
                <a:solidFill>
                  <a:srgbClr val="000000"/>
                </a:solidFill>
                <a:latin typeface="Arial" charset="0"/>
              </a:rPr>
              <a:t>Improved hand-off</a:t>
            </a:r>
            <a:r>
              <a:rPr lang="en-US" sz="2100" dirty="0" smtClean="0">
                <a:solidFill>
                  <a:srgbClr val="000000"/>
                </a:solidFill>
                <a:latin typeface="Arial" charset="0"/>
              </a:rPr>
              <a:t> when captioning library resources</a:t>
            </a:r>
          </a:p>
          <a:p>
            <a:pPr marL="457200">
              <a:buFont typeface="Lucida Grande"/>
              <a:buChar char="-"/>
              <a:defRPr/>
            </a:pPr>
            <a:r>
              <a:rPr lang="en-US" sz="2100" dirty="0" smtClean="0">
                <a:solidFill>
                  <a:srgbClr val="000000"/>
                </a:solidFill>
                <a:latin typeface="Arial" charset="0"/>
              </a:rPr>
              <a:t>Improved </a:t>
            </a:r>
            <a:r>
              <a:rPr lang="en-US" sz="2100" b="1" dirty="0" smtClean="0">
                <a:solidFill>
                  <a:srgbClr val="000000"/>
                </a:solidFill>
                <a:latin typeface="Arial" charset="0"/>
              </a:rPr>
              <a:t>coordination with Copyright Office</a:t>
            </a:r>
          </a:p>
          <a:p>
            <a:pPr marL="457200">
              <a:buFont typeface="Lucida Grande"/>
              <a:buChar char="-"/>
              <a:defRPr/>
            </a:pPr>
            <a:r>
              <a:rPr lang="en-US" sz="2100" dirty="0" smtClean="0">
                <a:solidFill>
                  <a:srgbClr val="000000"/>
                </a:solidFill>
                <a:latin typeface="Arial" charset="0"/>
              </a:rPr>
              <a:t>Informal process for </a:t>
            </a:r>
            <a:r>
              <a:rPr lang="en-US" sz="2100" b="1" dirty="0" smtClean="0">
                <a:solidFill>
                  <a:srgbClr val="000000"/>
                </a:solidFill>
                <a:latin typeface="Arial" charset="0"/>
              </a:rPr>
              <a:t>review of library technology purchases</a:t>
            </a:r>
          </a:p>
          <a:p>
            <a:pPr marL="857250" lvl="1" indent="-342900">
              <a:buFont typeface="Lucida Grande"/>
              <a:buChar char="-"/>
              <a:defRPr/>
            </a:pPr>
            <a:r>
              <a:rPr lang="en-US" sz="1900" dirty="0" smtClean="0">
                <a:latin typeface="Arial" charset="0"/>
              </a:rPr>
              <a:t>E.g., helping procurement to ensure responsibility of captioning isn’t solely on Mason if a media database is inaccessible. </a:t>
            </a:r>
          </a:p>
          <a:p>
            <a:pPr marL="457200">
              <a:buFont typeface="Lucida Grande"/>
              <a:buChar char="-"/>
              <a:defRPr/>
            </a:pPr>
            <a:r>
              <a:rPr lang="en-US" sz="2100" dirty="0">
                <a:solidFill>
                  <a:srgbClr val="000000"/>
                </a:solidFill>
                <a:latin typeface="Arial" charset="0"/>
              </a:rPr>
              <a:t>Established library </a:t>
            </a:r>
            <a:r>
              <a:rPr lang="en-US" sz="2100" b="1" dirty="0">
                <a:solidFill>
                  <a:srgbClr val="000000"/>
                </a:solidFill>
                <a:latin typeface="Arial" charset="0"/>
              </a:rPr>
              <a:t>Streaming Media </a:t>
            </a:r>
            <a:r>
              <a:rPr lang="en-US" sz="2100" b="1" dirty="0" smtClean="0">
                <a:solidFill>
                  <a:srgbClr val="000000"/>
                </a:solidFill>
                <a:latin typeface="Arial" charset="0"/>
              </a:rPr>
              <a:t>Policy…</a:t>
            </a:r>
            <a:endParaRPr lang="en-US" sz="2100" b="1" dirty="0">
              <a:solidFill>
                <a:srgbClr val="000000"/>
              </a:solidFill>
              <a:latin typeface="Arial" charset="0"/>
            </a:endParaRPr>
          </a:p>
          <a:p>
            <a:pPr marL="457200">
              <a:buFont typeface="Lucida Grande"/>
              <a:buChar char="-"/>
              <a:defRPr/>
            </a:pPr>
            <a:endParaRPr lang="en-US" sz="2300" dirty="0">
              <a:latin typeface="Arial" charset="0"/>
            </a:endParaRPr>
          </a:p>
          <a:p>
            <a:pPr lvl="1">
              <a:buFont typeface="Arial" charset="0"/>
              <a:buChar char="•"/>
              <a:defRPr/>
            </a:pPr>
            <a:endParaRPr lang="en-US"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i="1" dirty="0" smtClean="0">
                <a:solidFill>
                  <a:schemeClr val="tx1"/>
                </a:solidFill>
              </a:rPr>
              <a:t>Library’s Streaming Media Policy</a:t>
            </a:r>
            <a:r>
              <a:rPr lang="en-US" sz="3600" dirty="0" smtClean="0">
                <a:solidFill>
                  <a:schemeClr val="tx1"/>
                </a:solidFill>
              </a:rPr>
              <a:t> </a:t>
            </a:r>
            <a:endParaRPr lang="en-US" sz="3600" dirty="0">
              <a:solidFill>
                <a:schemeClr val="tx1"/>
              </a:solidFill>
              <a:ea typeface="+mj-ea"/>
              <a:cs typeface="+mj-cs"/>
            </a:endParaRPr>
          </a:p>
        </p:txBody>
      </p:sp>
      <p:sp>
        <p:nvSpPr>
          <p:cNvPr id="79874" name="Content Placeholder 2"/>
          <p:cNvSpPr>
            <a:spLocks noGrp="1"/>
          </p:cNvSpPr>
          <p:nvPr>
            <p:ph idx="1"/>
          </p:nvPr>
        </p:nvSpPr>
        <p:spPr/>
        <p:txBody>
          <a:bodyPr>
            <a:normAutofit/>
          </a:bodyPr>
          <a:lstStyle/>
          <a:p>
            <a:pPr lvl="0">
              <a:buFont typeface="Lucida Grande"/>
              <a:buChar char="-"/>
            </a:pPr>
            <a:r>
              <a:rPr lang="en-US" sz="2000" dirty="0" smtClean="0"/>
              <a:t>At the request of the ATI, </a:t>
            </a:r>
            <a:r>
              <a:rPr lang="en-US" sz="2000" b="1" u="sng" dirty="0" smtClean="0"/>
              <a:t>the library will create a streaming version of any media items that already incorporate open- or closed-captions</a:t>
            </a:r>
            <a:r>
              <a:rPr lang="en-US" sz="2000" dirty="0" smtClean="0"/>
              <a:t>.</a:t>
            </a:r>
          </a:p>
          <a:p>
            <a:pPr lvl="0">
              <a:buFont typeface="Lucida Grande"/>
              <a:buChar char="-"/>
            </a:pPr>
            <a:r>
              <a:rPr lang="en-US" sz="2000" b="1" u="sng" dirty="0" smtClean="0"/>
              <a:t>Access vs. Copyright</a:t>
            </a:r>
            <a:r>
              <a:rPr lang="en-US" sz="2000" dirty="0" smtClean="0"/>
              <a:t> – The library will defer to the ATI’s request for equivalent access to library resources.</a:t>
            </a:r>
          </a:p>
          <a:p>
            <a:pPr lvl="0">
              <a:buFont typeface="Lucida Grande"/>
              <a:buChar char="-"/>
            </a:pPr>
            <a:r>
              <a:rPr lang="en-US" sz="2000" dirty="0" smtClean="0"/>
              <a:t>Library will seek the incorporation of captions, subtitles, etc. during </a:t>
            </a:r>
            <a:r>
              <a:rPr lang="en-US" sz="2000" b="1" u="sng" dirty="0" smtClean="0"/>
              <a:t>procurement process</a:t>
            </a:r>
            <a:r>
              <a:rPr lang="en-US" sz="2000" dirty="0" smtClean="0"/>
              <a:t>.</a:t>
            </a:r>
          </a:p>
          <a:p>
            <a:pPr lvl="0">
              <a:buFont typeface="Lucida Grande"/>
              <a:buChar char="-"/>
            </a:pPr>
            <a:r>
              <a:rPr lang="en-US" sz="2000" dirty="0" smtClean="0"/>
              <a:t>For titles already in library’s collection, </a:t>
            </a:r>
            <a:r>
              <a:rPr lang="en-US" sz="2000" b="1" u="sng" dirty="0" smtClean="0"/>
              <a:t>library will reach out to vendor</a:t>
            </a:r>
            <a:r>
              <a:rPr lang="en-US" sz="2000" dirty="0" smtClean="0"/>
              <a:t> to make their resources accessible.</a:t>
            </a:r>
          </a:p>
          <a:p>
            <a:pPr lvl="0">
              <a:buFont typeface="Lucida Grande"/>
              <a:buChar char="-"/>
            </a:pPr>
            <a:r>
              <a:rPr lang="en-US" sz="2000" dirty="0"/>
              <a:t>When requested to do so by the Assistive Technology Initiative or another unit, </a:t>
            </a:r>
            <a:r>
              <a:rPr lang="en-US" sz="2000" b="1" u="sng" dirty="0"/>
              <a:t>the library will check its holdings for the presence of captions</a:t>
            </a:r>
            <a:r>
              <a:rPr lang="en-US" sz="2000" dirty="0"/>
              <a:t>. If existing library catalog records do not accurately reflect the availability of captions, the library will attempt to update these records.</a:t>
            </a:r>
            <a:endParaRPr lang="en-US" sz="2000" dirty="0" smtClean="0"/>
          </a:p>
          <a:p>
            <a:pPr lvl="0"/>
            <a:endParaRPr lang="en-US" sz="2400" dirty="0" smtClean="0"/>
          </a:p>
          <a:p>
            <a:pPr lvl="0"/>
            <a:endParaRPr lang="en-US" sz="2400" dirty="0"/>
          </a:p>
          <a:p>
            <a:pPr>
              <a:buFont typeface="Arial"/>
              <a:buChar char="•"/>
            </a:pPr>
            <a:endParaRPr lang="en-US" sz="2400" dirty="0">
              <a:solidFill>
                <a:srgbClr val="008000"/>
              </a:solidFill>
              <a:latin typeface="Arial" charset="0"/>
            </a:endParaRPr>
          </a:p>
          <a:p>
            <a:pPr>
              <a:buFont typeface="Arial" charset="0"/>
              <a:buChar char="•"/>
            </a:pPr>
            <a:endParaRPr lang="en-US" sz="2000" dirty="0">
              <a:latin typeface="Arial" charset="0"/>
            </a:endParaRPr>
          </a:p>
          <a:p>
            <a:pPr lvl="1">
              <a:buFont typeface="Arial" charset="0"/>
              <a:buChar char="•"/>
            </a:pPr>
            <a:endParaRPr lang="en-US" sz="1600" dirty="0">
              <a:latin typeface="Arial" charset="0"/>
            </a:endParaRPr>
          </a:p>
        </p:txBody>
      </p:sp>
    </p:spTree>
    <p:extLst>
      <p:ext uri="{BB962C8B-B14F-4D97-AF65-F5344CB8AC3E}">
        <p14:creationId xmlns:p14="http://schemas.microsoft.com/office/powerpoint/2010/main" val="23984374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1A6613"/>
                </a:solidFill>
              </a:rPr>
              <a:t>ATI’s Mission</a:t>
            </a:r>
            <a:endParaRPr lang="en-US" sz="4000" dirty="0">
              <a:solidFill>
                <a:srgbClr val="1A6613"/>
              </a:solidFill>
            </a:endParaRPr>
          </a:p>
        </p:txBody>
      </p:sp>
      <p:sp>
        <p:nvSpPr>
          <p:cNvPr id="49154" name="Content Placeholder 2"/>
          <p:cNvSpPr>
            <a:spLocks noGrp="1"/>
          </p:cNvSpPr>
          <p:nvPr>
            <p:ph idx="1"/>
          </p:nvPr>
        </p:nvSpPr>
        <p:spPr>
          <a:xfrm>
            <a:off x="457200" y="1600201"/>
            <a:ext cx="7990652" cy="4241800"/>
          </a:xfrm>
        </p:spPr>
        <p:txBody>
          <a:bodyPr/>
          <a:lstStyle/>
          <a:p>
            <a:pPr marL="514350" indent="-514350">
              <a:buFont typeface="Lucida Grande"/>
              <a:buChar char="-"/>
            </a:pPr>
            <a:r>
              <a:rPr lang="en-US" sz="2400" dirty="0">
                <a:latin typeface="Calibri" charset="0"/>
              </a:rPr>
              <a:t>Provide equivalent access to electronic and IT resources.  </a:t>
            </a:r>
          </a:p>
          <a:p>
            <a:pPr marL="514350" indent="-514350">
              <a:buFont typeface="Lucida Grande"/>
              <a:buChar char="-"/>
            </a:pPr>
            <a:r>
              <a:rPr lang="en-US" sz="2400" dirty="0">
                <a:latin typeface="Calibri" charset="0"/>
              </a:rPr>
              <a:t>Working collaboratively with our partners</a:t>
            </a:r>
          </a:p>
          <a:p>
            <a:pPr marL="514350" indent="-514350">
              <a:buFont typeface="Lucida Grande"/>
              <a:buChar char="-"/>
            </a:pPr>
            <a:r>
              <a:rPr lang="en-US" sz="2400" dirty="0">
                <a:latin typeface="Calibri" charset="0"/>
              </a:rPr>
              <a:t>Developing, coordinating, and implementing a university-wide technology accessibility plan</a:t>
            </a:r>
          </a:p>
          <a:p>
            <a:pPr marL="514350" indent="-514350">
              <a:buFont typeface="Lucida Grande"/>
              <a:buChar char="-"/>
            </a:pPr>
            <a:r>
              <a:rPr lang="en-US" sz="2400" dirty="0">
                <a:latin typeface="Calibri" charset="0"/>
              </a:rPr>
              <a:t>Conformity with the technical standards outlined in WCAG 2.0 and Section 508. </a:t>
            </a:r>
          </a:p>
          <a:p>
            <a:pPr eaLnBrk="1" hangingPunct="1"/>
            <a:endParaRPr lang="en-US" sz="2400" dirty="0">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prstGeom prst="rect">
            <a:avLst/>
          </a:prstGeom>
        </p:spPr>
        <p:txBody>
          <a:bodyPr/>
          <a:lstStyle/>
          <a:p>
            <a:pPr eaLnBrk="1" hangingPunct="1"/>
            <a:r>
              <a:rPr lang="en-US" sz="3600" dirty="0">
                <a:solidFill>
                  <a:srgbClr val="1A6613"/>
                </a:solidFill>
                <a:latin typeface="Calibri" charset="0"/>
              </a:rPr>
              <a:t>Next Steps</a:t>
            </a:r>
          </a:p>
        </p:txBody>
      </p:sp>
      <p:sp>
        <p:nvSpPr>
          <p:cNvPr id="81922" name="Content Placeholder 2"/>
          <p:cNvSpPr>
            <a:spLocks noGrp="1"/>
          </p:cNvSpPr>
          <p:nvPr>
            <p:ph idx="1"/>
          </p:nvPr>
        </p:nvSpPr>
        <p:spPr>
          <a:xfrm>
            <a:off x="457200" y="1066800"/>
            <a:ext cx="7990652" cy="5334000"/>
          </a:xfrm>
        </p:spPr>
        <p:txBody>
          <a:bodyPr>
            <a:noAutofit/>
          </a:bodyPr>
          <a:lstStyle/>
          <a:p>
            <a:pPr eaLnBrk="1" hangingPunct="1">
              <a:buFont typeface="Lucida Grande"/>
              <a:buChar char="-"/>
              <a:defRPr/>
            </a:pPr>
            <a:r>
              <a:rPr lang="en-US" altLang="en-US" sz="1600" dirty="0" smtClean="0">
                <a:solidFill>
                  <a:srgbClr val="008000"/>
                </a:solidFill>
                <a:ea typeface="ＭＳ Ｐゴシック" panose="020B0600070205080204" pitchFamily="34" charset="-128"/>
              </a:rPr>
              <a:t>Assess Workflow</a:t>
            </a:r>
          </a:p>
          <a:p>
            <a:pPr lvl="1" eaLnBrk="1" hangingPunct="1">
              <a:buFont typeface="Wingdings" charset="2"/>
              <a:buChar char="§"/>
              <a:defRPr/>
            </a:pPr>
            <a:r>
              <a:rPr lang="en-US" altLang="en-US" dirty="0" smtClean="0">
                <a:ea typeface="ＭＳ Ｐゴシック" panose="020B0600070205080204" pitchFamily="34" charset="-128"/>
              </a:rPr>
              <a:t>Continue working with stakeholders (DE, Library)</a:t>
            </a:r>
          </a:p>
          <a:p>
            <a:pPr lvl="1" eaLnBrk="1" hangingPunct="1">
              <a:buFont typeface="Wingdings" charset="2"/>
              <a:buChar char="§"/>
              <a:defRPr/>
            </a:pPr>
            <a:r>
              <a:rPr lang="en-US" altLang="en-US" dirty="0" smtClean="0">
                <a:ea typeface="ＭＳ Ｐゴシック" panose="020B0600070205080204" pitchFamily="34" charset="-128"/>
              </a:rPr>
              <a:t>Continue tracking media, finding new areas for tracking</a:t>
            </a:r>
          </a:p>
          <a:p>
            <a:pPr lvl="1" eaLnBrk="1" hangingPunct="1">
              <a:buFont typeface="Wingdings" charset="2"/>
              <a:buChar char="§"/>
              <a:defRPr/>
            </a:pPr>
            <a:r>
              <a:rPr lang="en-US" altLang="en-US" dirty="0" smtClean="0">
                <a:ea typeface="ＭＳ Ｐゴシック" panose="020B0600070205080204" pitchFamily="34" charset="-128"/>
              </a:rPr>
              <a:t>All options on table!</a:t>
            </a:r>
          </a:p>
          <a:p>
            <a:pPr lvl="1" eaLnBrk="1" hangingPunct="1">
              <a:buFont typeface="Arial" panose="020B0604020202020204" pitchFamily="34" charset="0"/>
              <a:buChar char="•"/>
              <a:defRPr/>
            </a:pPr>
            <a:endParaRPr lang="en-US" altLang="en-US" sz="1600" dirty="0" smtClean="0">
              <a:ea typeface="ＭＳ Ｐゴシック" panose="020B0600070205080204" pitchFamily="34" charset="-128"/>
            </a:endParaRPr>
          </a:p>
          <a:p>
            <a:pPr eaLnBrk="1" hangingPunct="1">
              <a:buFont typeface="Lucida Grande"/>
              <a:buChar char="-"/>
              <a:defRPr/>
            </a:pPr>
            <a:r>
              <a:rPr lang="en-US" altLang="en-US" sz="1600" dirty="0" smtClean="0">
                <a:solidFill>
                  <a:srgbClr val="008000"/>
                </a:solidFill>
                <a:ea typeface="ＭＳ Ｐゴシック" panose="020B0600070205080204" pitchFamily="34" charset="-128"/>
              </a:rPr>
              <a:t>Continue to improve campus buy-in</a:t>
            </a:r>
          </a:p>
          <a:p>
            <a:pPr lvl="1" eaLnBrk="1" hangingPunct="1">
              <a:buFont typeface="Wingdings" charset="2"/>
              <a:buChar char="§"/>
              <a:defRPr/>
            </a:pPr>
            <a:r>
              <a:rPr lang="en-US" altLang="en-US" dirty="0" smtClean="0">
                <a:ea typeface="ＭＳ Ｐゴシック" panose="020B0600070205080204" pitchFamily="34" charset="-128"/>
              </a:rPr>
              <a:t>MARKETING, MARKETING, MARKETING!</a:t>
            </a:r>
          </a:p>
          <a:p>
            <a:pPr lvl="1" eaLnBrk="1" hangingPunct="1">
              <a:buFont typeface="Wingdings" charset="2"/>
              <a:buChar char="§"/>
              <a:defRPr/>
            </a:pPr>
            <a:r>
              <a:rPr lang="en-US" altLang="en-US" dirty="0" smtClean="0">
                <a:ea typeface="ＭＳ Ｐゴシック" panose="020B0600070205080204" pitchFamily="34" charset="-128"/>
              </a:rPr>
              <a:t>Targeted marketing (Semi-annual mailings)</a:t>
            </a:r>
          </a:p>
          <a:p>
            <a:pPr lvl="1" eaLnBrk="1" hangingPunct="1">
              <a:buFont typeface="Wingdings" charset="2"/>
              <a:buChar char="§"/>
              <a:defRPr/>
            </a:pPr>
            <a:r>
              <a:rPr lang="en-US" altLang="en-US" dirty="0" smtClean="0">
                <a:ea typeface="ＭＳ Ｐゴシック" panose="020B0600070205080204" pitchFamily="34" charset="-128"/>
              </a:rPr>
              <a:t>Faculty/Staff Trainings (monthly)</a:t>
            </a:r>
          </a:p>
          <a:p>
            <a:pPr lvl="1" eaLnBrk="1" hangingPunct="1">
              <a:buFont typeface="Wingdings" charset="2"/>
              <a:buChar char="§"/>
              <a:defRPr/>
            </a:pPr>
            <a:r>
              <a:rPr lang="en-US" altLang="en-US" dirty="0" smtClean="0">
                <a:ea typeface="ＭＳ Ｐゴシック" panose="020B0600070205080204" pitchFamily="34" charset="-128"/>
              </a:rPr>
              <a:t>DE Course Reviews</a:t>
            </a:r>
          </a:p>
          <a:p>
            <a:pPr lvl="1" eaLnBrk="1" hangingPunct="1">
              <a:buFont typeface="Wingdings" charset="2"/>
              <a:buChar char="§"/>
              <a:defRPr/>
            </a:pPr>
            <a:r>
              <a:rPr lang="en-US" altLang="en-US" dirty="0" smtClean="0">
                <a:ea typeface="ＭＳ Ｐゴシック" panose="020B0600070205080204" pitchFamily="34" charset="-128"/>
              </a:rPr>
              <a:t>Department Champions to help spread the word</a:t>
            </a:r>
          </a:p>
          <a:p>
            <a:pPr lvl="1" eaLnBrk="1" hangingPunct="1">
              <a:buFont typeface="Wingdings" charset="2"/>
              <a:buChar char="§"/>
              <a:defRPr/>
            </a:pPr>
            <a:r>
              <a:rPr lang="en-US" altLang="en-US" dirty="0" smtClean="0">
                <a:ea typeface="ＭＳ Ｐゴシック" panose="020B0600070205080204" pitchFamily="34" charset="-128"/>
              </a:rPr>
              <a:t>Everything located in one place</a:t>
            </a:r>
          </a:p>
          <a:p>
            <a:pPr lvl="1" eaLnBrk="1" hangingPunct="1">
              <a:buFont typeface="Arial" panose="020B0604020202020204" pitchFamily="34" charset="0"/>
              <a:buChar char="•"/>
              <a:defRPr/>
            </a:pPr>
            <a:endParaRPr lang="en-US" altLang="en-US" dirty="0" smtClean="0">
              <a:ea typeface="ＭＳ Ｐゴシック" panose="020B0600070205080204" pitchFamily="34" charset="-128"/>
            </a:endParaRPr>
          </a:p>
          <a:p>
            <a:pPr eaLnBrk="1" hangingPunct="1">
              <a:buFont typeface="Lucida Grande"/>
              <a:buChar char="-"/>
              <a:defRPr/>
            </a:pPr>
            <a:r>
              <a:rPr lang="en-US" altLang="en-US" sz="1600" dirty="0" smtClean="0">
                <a:solidFill>
                  <a:srgbClr val="008000"/>
                </a:solidFill>
                <a:ea typeface="ＭＳ Ｐゴシック" panose="020B0600070205080204" pitchFamily="34" charset="-128"/>
              </a:rPr>
              <a:t>Improve costs/timelines</a:t>
            </a:r>
          </a:p>
          <a:p>
            <a:pPr lvl="1" eaLnBrk="1" hangingPunct="1">
              <a:buFont typeface="Wingdings" charset="2"/>
              <a:buChar char="§"/>
              <a:defRPr/>
            </a:pPr>
            <a:r>
              <a:rPr lang="en-US" altLang="en-US" dirty="0" smtClean="0">
                <a:ea typeface="ＭＳ Ｐゴシック" panose="020B0600070205080204" pitchFamily="34" charset="-128"/>
              </a:rPr>
              <a:t>RFP for captioning was used to reduce per minute costs</a:t>
            </a:r>
          </a:p>
          <a:p>
            <a:pPr lvl="1" eaLnBrk="1" hangingPunct="1">
              <a:buFont typeface="Wingdings" charset="2"/>
              <a:buChar char="§"/>
              <a:defRPr/>
            </a:pPr>
            <a:r>
              <a:rPr lang="en-US" altLang="en-US" dirty="0" smtClean="0">
                <a:ea typeface="ＭＳ Ｐゴシック" panose="020B0600070205080204" pitchFamily="34" charset="-128"/>
              </a:rPr>
              <a:t>Outsource </a:t>
            </a:r>
            <a:r>
              <a:rPr lang="en-US" altLang="en-US" i="1" u="sng" dirty="0" smtClean="0">
                <a:ea typeface="ＭＳ Ｐゴシック" panose="020B0600070205080204" pitchFamily="34" charset="-128"/>
              </a:rPr>
              <a:t>ALL</a:t>
            </a:r>
            <a:r>
              <a:rPr lang="en-US" altLang="en-US" dirty="0" smtClean="0">
                <a:ea typeface="ＭＳ Ｐゴシック" panose="020B0600070205080204" pitchFamily="34" charset="-128"/>
              </a:rPr>
              <a:t> requests.  </a:t>
            </a:r>
          </a:p>
          <a:p>
            <a:pPr lvl="2">
              <a:buFont typeface="Wingdings" charset="2"/>
              <a:buChar char="§"/>
              <a:defRPr/>
            </a:pPr>
            <a:r>
              <a:rPr lang="en-US" altLang="en-US" dirty="0" smtClean="0">
                <a:ea typeface="ＭＳ Ｐゴシック" panose="020B0600070205080204" pitchFamily="34" charset="-128"/>
              </a:rPr>
              <a:t>Doing this allows more time for the Accessible Media Coordinator to work hands on with various faculty and departments to make the process easier which builds more overall business.</a:t>
            </a:r>
          </a:p>
          <a:p>
            <a:pPr eaLnBrk="1" hangingPunct="1">
              <a:defRPr/>
            </a:pPr>
            <a:endParaRPr lang="en-US" altLang="en-US" sz="1600" dirty="0" smtClean="0">
              <a:ea typeface="ＭＳ Ｐゴシック" panose="020B0600070205080204" pitchFamily="34" charset="-128"/>
            </a:endParaRPr>
          </a:p>
          <a:p>
            <a:pPr eaLnBrk="1" hangingPunct="1">
              <a:defRPr/>
            </a:pPr>
            <a:endParaRPr lang="en-US" altLang="en-US" sz="1600" dirty="0" smtClean="0">
              <a:ea typeface="ＭＳ Ｐゴシック" panose="020B0600070205080204" pitchFamily="34" charset="-128"/>
            </a:endParaRPr>
          </a:p>
          <a:p>
            <a:pPr lvl="1" eaLnBrk="1" hangingPunct="1">
              <a:buFont typeface="Arial" panose="020B0604020202020204" pitchFamily="34" charset="0"/>
              <a:buChar char="•"/>
              <a:defRPr/>
            </a:pPr>
            <a:endParaRPr lang="en-US" altLang="en-US" dirty="0" smtClean="0">
              <a:ea typeface="ＭＳ Ｐゴシック" panose="020B0600070205080204" pitchFamily="34"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prstGeom prst="rect">
            <a:avLst/>
          </a:prstGeom>
        </p:spPr>
        <p:txBody>
          <a:bodyPr/>
          <a:lstStyle/>
          <a:p>
            <a:pPr eaLnBrk="1" hangingPunct="1"/>
            <a:r>
              <a:rPr lang="en-US" sz="3200" dirty="0">
                <a:solidFill>
                  <a:srgbClr val="1A6613"/>
                </a:solidFill>
              </a:rPr>
              <a:t>Things to Consider for your Institution…</a:t>
            </a:r>
          </a:p>
        </p:txBody>
      </p:sp>
      <p:sp>
        <p:nvSpPr>
          <p:cNvPr id="52227" name="Content Placeholder 2"/>
          <p:cNvSpPr>
            <a:spLocks noGrp="1"/>
          </p:cNvSpPr>
          <p:nvPr>
            <p:ph idx="1"/>
          </p:nvPr>
        </p:nvSpPr>
        <p:spPr/>
        <p:txBody>
          <a:bodyPr rtlCol="0">
            <a:normAutofit/>
          </a:bodyPr>
          <a:lstStyle/>
          <a:p>
            <a:pPr eaLnBrk="1" hangingPunct="1">
              <a:buFont typeface="Lucida Grande"/>
              <a:buChar char="-"/>
              <a:defRPr/>
            </a:pPr>
            <a:r>
              <a:rPr lang="en-US" sz="2400" dirty="0" smtClean="0">
                <a:solidFill>
                  <a:srgbClr val="000000"/>
                </a:solidFill>
              </a:rPr>
              <a:t>Budget/Prioritization</a:t>
            </a:r>
          </a:p>
          <a:p>
            <a:pPr eaLnBrk="1" hangingPunct="1">
              <a:buFont typeface="Lucida Grande"/>
              <a:buChar char="-"/>
              <a:defRPr/>
            </a:pPr>
            <a:r>
              <a:rPr lang="en-US" sz="2400" dirty="0" smtClean="0">
                <a:solidFill>
                  <a:srgbClr val="000000"/>
                </a:solidFill>
              </a:rPr>
              <a:t>Build infrastructure first</a:t>
            </a:r>
          </a:p>
          <a:p>
            <a:pPr eaLnBrk="1" hangingPunct="1">
              <a:buFont typeface="Lucida Grande"/>
              <a:buChar char="-"/>
              <a:defRPr/>
            </a:pPr>
            <a:r>
              <a:rPr lang="en-US" sz="2400" dirty="0" smtClean="0">
                <a:solidFill>
                  <a:srgbClr val="000000"/>
                </a:solidFill>
              </a:rPr>
              <a:t>Involve stakeholders early </a:t>
            </a:r>
          </a:p>
          <a:p>
            <a:pPr eaLnBrk="1" hangingPunct="1">
              <a:buFont typeface="Lucida Grande"/>
              <a:buChar char="-"/>
              <a:defRPr/>
            </a:pPr>
            <a:r>
              <a:rPr lang="en-US" sz="2400" dirty="0" smtClean="0">
                <a:solidFill>
                  <a:srgbClr val="000000"/>
                </a:solidFill>
              </a:rPr>
              <a:t>In-house (i.e., students, staff/faculty) vs. Outsourcing </a:t>
            </a:r>
          </a:p>
          <a:p>
            <a:pPr eaLnBrk="1" hangingPunct="1">
              <a:buFont typeface="Lucida Grande"/>
              <a:buChar char="-"/>
              <a:defRPr/>
            </a:pPr>
            <a:r>
              <a:rPr lang="en-US" sz="2400" dirty="0" smtClean="0">
                <a:solidFill>
                  <a:srgbClr val="000000"/>
                </a:solidFill>
              </a:rPr>
              <a:t>Develop policies and procedures</a:t>
            </a:r>
          </a:p>
          <a:p>
            <a:pPr eaLnBrk="1" hangingPunct="1">
              <a:buFont typeface="Lucida Grande"/>
              <a:buChar char="-"/>
              <a:defRPr/>
            </a:pPr>
            <a:r>
              <a:rPr lang="en-US" sz="2400" dirty="0" smtClean="0">
                <a:solidFill>
                  <a:srgbClr val="000000"/>
                </a:solidFill>
              </a:rPr>
              <a:t>Training, Training, Training!!</a:t>
            </a:r>
          </a:p>
          <a:p>
            <a:pPr eaLnBrk="1" fontAlgn="auto" hangingPunct="1">
              <a:spcAft>
                <a:spcPts val="0"/>
              </a:spcAft>
              <a:buFont typeface="Lucida Grande"/>
              <a:buChar char="-"/>
              <a:defRPr/>
            </a:pPr>
            <a:endParaRPr lang="en-US" sz="2000" dirty="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28600"/>
            <a:ext cx="7407393" cy="1143000"/>
          </a:xfrm>
        </p:spPr>
        <p:txBody>
          <a:bodyPr/>
          <a:lstStyle/>
          <a:p>
            <a:r>
              <a:rPr lang="en-US" sz="4000" dirty="0" smtClean="0">
                <a:solidFill>
                  <a:srgbClr val="1A6613"/>
                </a:solidFill>
                <a:latin typeface="Calibri" charset="0"/>
              </a:rPr>
              <a:t>Vendor specific considerations</a:t>
            </a:r>
            <a:endParaRPr lang="en-US" sz="4000" dirty="0"/>
          </a:p>
        </p:txBody>
      </p:sp>
      <p:sp>
        <p:nvSpPr>
          <p:cNvPr id="3" name="Content Placeholder 2"/>
          <p:cNvSpPr>
            <a:spLocks noGrp="1"/>
          </p:cNvSpPr>
          <p:nvPr>
            <p:ph idx="1"/>
          </p:nvPr>
        </p:nvSpPr>
        <p:spPr>
          <a:xfrm>
            <a:off x="457200" y="1219200"/>
            <a:ext cx="7990652" cy="5105400"/>
          </a:xfrm>
        </p:spPr>
        <p:txBody>
          <a:bodyPr/>
          <a:lstStyle/>
          <a:p>
            <a:pPr>
              <a:buFontTx/>
              <a:buChar char="-"/>
            </a:pPr>
            <a:r>
              <a:rPr lang="en-US" sz="2000" dirty="0" smtClean="0"/>
              <a:t>Video Management Platform Integration</a:t>
            </a:r>
          </a:p>
          <a:p>
            <a:pPr lvl="1">
              <a:buFontTx/>
              <a:buChar char="-"/>
            </a:pPr>
            <a:r>
              <a:rPr lang="en-US" sz="1600" dirty="0" smtClean="0"/>
              <a:t>i.e. </a:t>
            </a:r>
            <a:r>
              <a:rPr lang="en-US" sz="1600" dirty="0" err="1" smtClean="0"/>
              <a:t>Kaltura</a:t>
            </a:r>
            <a:r>
              <a:rPr lang="en-US" sz="1600" dirty="0" smtClean="0"/>
              <a:t>, YouTube, </a:t>
            </a:r>
            <a:r>
              <a:rPr lang="en-US" sz="1600" dirty="0" err="1" smtClean="0"/>
              <a:t>Vimeo</a:t>
            </a:r>
            <a:endParaRPr lang="en-US" sz="1600" dirty="0" smtClean="0"/>
          </a:p>
          <a:p>
            <a:pPr lvl="1">
              <a:buFontTx/>
              <a:buChar char="-"/>
            </a:pPr>
            <a:r>
              <a:rPr lang="en-US" sz="1600" dirty="0" smtClean="0"/>
              <a:t>Creating tags &amp; tagging videos vs. direct integration</a:t>
            </a:r>
          </a:p>
          <a:p>
            <a:pPr lvl="1">
              <a:buFontTx/>
              <a:buChar char="-"/>
            </a:pPr>
            <a:r>
              <a:rPr lang="en-US" sz="1600" dirty="0" smtClean="0"/>
              <a:t>3</a:t>
            </a:r>
            <a:r>
              <a:rPr lang="en-US" sz="1600" baseline="30000" dirty="0" smtClean="0"/>
              <a:t>rd</a:t>
            </a:r>
            <a:r>
              <a:rPr lang="en-US" sz="1600" dirty="0" smtClean="0"/>
              <a:t> party tools i.e. Interactive Transcript Plugins</a:t>
            </a:r>
          </a:p>
          <a:p>
            <a:pPr marL="457200" lvl="1" indent="0"/>
            <a:endParaRPr lang="en-US" sz="1600" dirty="0" smtClean="0"/>
          </a:p>
          <a:p>
            <a:pPr>
              <a:buFontTx/>
              <a:buChar char="-"/>
            </a:pPr>
            <a:r>
              <a:rPr lang="en-US" sz="2000" dirty="0" smtClean="0"/>
              <a:t>Web Interface </a:t>
            </a:r>
          </a:p>
          <a:p>
            <a:pPr lvl="1">
              <a:buFontTx/>
              <a:buChar char="-"/>
            </a:pPr>
            <a:r>
              <a:rPr lang="en-US" sz="1600" dirty="0" smtClean="0"/>
              <a:t>Uploading videos</a:t>
            </a:r>
          </a:p>
          <a:p>
            <a:pPr lvl="1">
              <a:buFontTx/>
              <a:buChar char="-"/>
            </a:pPr>
            <a:r>
              <a:rPr lang="en-US" sz="1600" dirty="0" smtClean="0"/>
              <a:t>Downloading .</a:t>
            </a:r>
            <a:r>
              <a:rPr lang="en-US" sz="1600" dirty="0" err="1" smtClean="0"/>
              <a:t>srt</a:t>
            </a:r>
            <a:r>
              <a:rPr lang="en-US" sz="1600" dirty="0" smtClean="0"/>
              <a:t> and .txt</a:t>
            </a:r>
          </a:p>
          <a:p>
            <a:pPr lvl="1">
              <a:buFontTx/>
              <a:buChar char="-"/>
            </a:pPr>
            <a:r>
              <a:rPr lang="en-US" sz="1600" dirty="0" smtClean="0"/>
              <a:t>Cancelling jobs</a:t>
            </a:r>
          </a:p>
          <a:p>
            <a:pPr marL="457200" lvl="1" indent="0"/>
            <a:endParaRPr lang="en-US" sz="1600" dirty="0" smtClean="0"/>
          </a:p>
          <a:p>
            <a:pPr>
              <a:buFontTx/>
              <a:buChar char="-"/>
            </a:pPr>
            <a:r>
              <a:rPr lang="en-US" sz="2000" dirty="0" smtClean="0"/>
              <a:t>Language Options</a:t>
            </a:r>
          </a:p>
          <a:p>
            <a:pPr marL="457200" lvl="1" indent="0"/>
            <a:endParaRPr lang="en-US" sz="1600" dirty="0" smtClean="0"/>
          </a:p>
          <a:p>
            <a:pPr>
              <a:buFontTx/>
              <a:buChar char="-"/>
            </a:pPr>
            <a:r>
              <a:rPr lang="en-US" sz="2000" dirty="0" smtClean="0"/>
              <a:t>Customer Service</a:t>
            </a:r>
          </a:p>
          <a:p>
            <a:pPr lvl="1">
              <a:buFontTx/>
              <a:buChar char="-"/>
            </a:pPr>
            <a:r>
              <a:rPr lang="en-US" sz="1600" dirty="0" smtClean="0"/>
              <a:t>Billing</a:t>
            </a:r>
          </a:p>
          <a:p>
            <a:pPr lvl="1">
              <a:buFontTx/>
              <a:buChar char="-"/>
            </a:pPr>
            <a:r>
              <a:rPr lang="en-US" sz="1600" dirty="0" smtClean="0"/>
              <a:t>Bulk Purchases</a:t>
            </a:r>
          </a:p>
          <a:p>
            <a:pPr lvl="1">
              <a:buFontTx/>
              <a:buChar char="-"/>
            </a:pPr>
            <a:r>
              <a:rPr lang="en-US" sz="1600" dirty="0" smtClean="0"/>
              <a:t>Negotiate pricing based on delivery timelines</a:t>
            </a:r>
          </a:p>
          <a:p>
            <a:pPr lvl="2">
              <a:buFontTx/>
              <a:buChar char="-"/>
            </a:pPr>
            <a:r>
              <a:rPr lang="en-US" sz="1600" dirty="0" smtClean="0"/>
              <a:t>i.e. Compliance vs. immediate Disability Accommodation</a:t>
            </a:r>
          </a:p>
        </p:txBody>
      </p:sp>
    </p:spTree>
    <p:extLst>
      <p:ext uri="{BB962C8B-B14F-4D97-AF65-F5344CB8AC3E}">
        <p14:creationId xmlns:p14="http://schemas.microsoft.com/office/powerpoint/2010/main" val="260407936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6"/>
          <p:cNvSpPr>
            <a:spLocks noGrp="1"/>
          </p:cNvSpPr>
          <p:nvPr>
            <p:ph type="title"/>
          </p:nvPr>
        </p:nvSpPr>
        <p:spPr>
          <a:prstGeom prst="rect">
            <a:avLst/>
          </a:prstGeom>
        </p:spPr>
        <p:txBody>
          <a:bodyPr/>
          <a:lstStyle/>
          <a:p>
            <a:pPr eaLnBrk="1" hangingPunct="1"/>
            <a:r>
              <a:rPr lang="en-US">
                <a:latin typeface="Calibri" charset="0"/>
              </a:rPr>
              <a:t>Questions</a:t>
            </a:r>
          </a:p>
        </p:txBody>
      </p:sp>
      <p:pic>
        <p:nvPicPr>
          <p:cNvPr id="122882" name="Content Placeholder 5" descr="Any questions"/>
          <p:cNvPicPr>
            <a:picLocks noGrp="1" noChangeAspect="1"/>
          </p:cNvPicPr>
          <p:nvPr>
            <p:ph idx="1"/>
          </p:nvPr>
        </p:nvPicPr>
        <p:blipFill>
          <a:blip r:embed="rId3" cstate="email">
            <a:extLst>
              <a:ext uri="{28A0092B-C50C-407E-A947-70E740481C1C}">
                <a14:useLocalDpi xmlns:a14="http://schemas.microsoft.com/office/drawing/2010/main"/>
              </a:ext>
            </a:extLst>
          </a:blip>
          <a:srcRect l="-20642" r="-20642"/>
          <a:stretch>
            <a:fillRect/>
          </a:stretch>
        </p:blip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defRPr/>
            </a:pPr>
            <a:r>
              <a:rPr lang="en-US" sz="5400" dirty="0" smtClean="0">
                <a:solidFill>
                  <a:srgbClr val="116020"/>
                </a:solidFill>
                <a:ea typeface="+mj-ea"/>
              </a:rPr>
              <a:t>Contacting Us</a:t>
            </a:r>
            <a:endParaRPr lang="en-US" sz="5400" dirty="0">
              <a:solidFill>
                <a:srgbClr val="116020"/>
              </a:solidFill>
              <a:ea typeface="+mj-ea"/>
            </a:endParaRPr>
          </a:p>
        </p:txBody>
      </p:sp>
      <p:sp>
        <p:nvSpPr>
          <p:cNvPr id="86019" name="Text Placeholder 2"/>
          <p:cNvSpPr>
            <a:spLocks noGrp="1"/>
          </p:cNvSpPr>
          <p:nvPr>
            <p:ph idx="1"/>
          </p:nvPr>
        </p:nvSpPr>
        <p:spPr/>
        <p:txBody>
          <a:bodyPr/>
          <a:lstStyle/>
          <a:p>
            <a:r>
              <a:rPr lang="en-US" sz="4000" dirty="0">
                <a:latin typeface="Corbel" charset="0"/>
              </a:rPr>
              <a:t>Assistive Technology Initiative (ATI) </a:t>
            </a:r>
          </a:p>
        </p:txBody>
      </p:sp>
      <p:sp>
        <p:nvSpPr>
          <p:cNvPr id="4" name="Text Placeholder 2"/>
          <p:cNvSpPr txBox="1">
            <a:spLocks/>
          </p:cNvSpPr>
          <p:nvPr/>
        </p:nvSpPr>
        <p:spPr bwMode="auto">
          <a:xfrm>
            <a:off x="228600" y="2590800"/>
            <a:ext cx="5105400" cy="3276600"/>
          </a:xfrm>
          <a:prstGeom prst="rect">
            <a:avLst/>
          </a:prstGeom>
          <a:noFill/>
          <a:ln w="9525">
            <a:noFill/>
            <a:miter lim="800000"/>
            <a:headEnd/>
            <a:tailEnd/>
          </a:ln>
        </p:spPr>
        <p:txBody>
          <a:bodyPr lIns="146304" tIns="0" rIns="45720" bIns="0"/>
          <a:lstStyle/>
          <a:p>
            <a:pPr eaLnBrk="0" hangingPunct="0">
              <a:buClr>
                <a:schemeClr val="accent1"/>
              </a:buClr>
              <a:buSzPct val="80000"/>
              <a:defRPr/>
            </a:pPr>
            <a:r>
              <a:rPr lang="en-US" sz="2400" dirty="0" smtClean="0">
                <a:solidFill>
                  <a:srgbClr val="116020"/>
                </a:solidFill>
                <a:latin typeface="+mn-lt"/>
                <a:ea typeface="+mn-ea"/>
              </a:rPr>
              <a:t>4400 </a:t>
            </a:r>
            <a:r>
              <a:rPr lang="en-US" sz="2400" dirty="0">
                <a:solidFill>
                  <a:srgbClr val="116020"/>
                </a:solidFill>
                <a:latin typeface="+mn-lt"/>
                <a:ea typeface="+mn-ea"/>
              </a:rPr>
              <a:t>University </a:t>
            </a:r>
            <a:r>
              <a:rPr lang="en-US" sz="2400" dirty="0" smtClean="0">
                <a:solidFill>
                  <a:srgbClr val="116020"/>
                </a:solidFill>
                <a:latin typeface="+mn-lt"/>
                <a:ea typeface="+mn-ea"/>
              </a:rPr>
              <a:t>Drive, </a:t>
            </a:r>
            <a:r>
              <a:rPr lang="en-US" sz="2400" dirty="0">
                <a:solidFill>
                  <a:srgbClr val="116020"/>
                </a:solidFill>
              </a:rPr>
              <a:t>MSN 6A11</a:t>
            </a:r>
          </a:p>
          <a:p>
            <a:pPr eaLnBrk="0" hangingPunct="0">
              <a:buClr>
                <a:schemeClr val="accent1"/>
              </a:buClr>
              <a:buSzPct val="80000"/>
              <a:buFont typeface="Wingdings 2" pitchFamily="18" charset="2"/>
              <a:buNone/>
              <a:defRPr/>
            </a:pPr>
            <a:r>
              <a:rPr lang="en-US" sz="2400" dirty="0" smtClean="0">
                <a:solidFill>
                  <a:srgbClr val="116020"/>
                </a:solidFill>
                <a:latin typeface="+mn-lt"/>
                <a:ea typeface="+mn-ea"/>
              </a:rPr>
              <a:t>Aquia Building, Rm. 238</a:t>
            </a:r>
            <a:endParaRPr lang="en-US" sz="2400" dirty="0">
              <a:solidFill>
                <a:srgbClr val="116020"/>
              </a:solidFill>
              <a:latin typeface="+mn-lt"/>
              <a:ea typeface="+mn-ea"/>
            </a:endParaRPr>
          </a:p>
          <a:p>
            <a:pPr eaLnBrk="0" hangingPunct="0">
              <a:buClr>
                <a:schemeClr val="accent1"/>
              </a:buClr>
              <a:buSzPct val="80000"/>
              <a:buFont typeface="Wingdings 2" pitchFamily="18" charset="2"/>
              <a:buNone/>
              <a:defRPr/>
            </a:pPr>
            <a:r>
              <a:rPr lang="en-US" sz="2400" dirty="0" smtClean="0">
                <a:solidFill>
                  <a:srgbClr val="116020"/>
                </a:solidFill>
                <a:latin typeface="+mn-lt"/>
                <a:ea typeface="+mn-ea"/>
              </a:rPr>
              <a:t>Fairfax</a:t>
            </a:r>
            <a:r>
              <a:rPr lang="en-US" sz="2400" dirty="0">
                <a:solidFill>
                  <a:srgbClr val="116020"/>
                </a:solidFill>
                <a:latin typeface="+mn-lt"/>
                <a:ea typeface="+mn-ea"/>
              </a:rPr>
              <a:t>, VA 22030</a:t>
            </a:r>
          </a:p>
          <a:p>
            <a:pPr eaLnBrk="0" hangingPunct="0">
              <a:buClr>
                <a:schemeClr val="accent1"/>
              </a:buClr>
              <a:buSzPct val="80000"/>
              <a:buFont typeface="Wingdings 2" pitchFamily="18" charset="2"/>
              <a:buNone/>
              <a:defRPr/>
            </a:pPr>
            <a:endParaRPr lang="en-US" sz="2400" dirty="0">
              <a:solidFill>
                <a:srgbClr val="116020"/>
              </a:solidFill>
              <a:latin typeface="+mn-lt"/>
              <a:ea typeface="+mn-ea"/>
            </a:endParaRPr>
          </a:p>
          <a:p>
            <a:pPr eaLnBrk="0" hangingPunct="0">
              <a:buClr>
                <a:schemeClr val="accent1"/>
              </a:buClr>
              <a:buSzPct val="80000"/>
              <a:buFont typeface="Wingdings 2" pitchFamily="18" charset="2"/>
              <a:buNone/>
              <a:defRPr/>
            </a:pPr>
            <a:r>
              <a:rPr lang="en-US" sz="2400" dirty="0">
                <a:solidFill>
                  <a:srgbClr val="116020"/>
                </a:solidFill>
                <a:latin typeface="+mn-lt"/>
                <a:ea typeface="+mn-ea"/>
              </a:rPr>
              <a:t>Phone: 703-993-4329</a:t>
            </a:r>
          </a:p>
          <a:p>
            <a:pPr eaLnBrk="0" hangingPunct="0">
              <a:buClr>
                <a:schemeClr val="accent1"/>
              </a:buClr>
              <a:buSzPct val="80000"/>
              <a:buFont typeface="Wingdings 2" pitchFamily="18" charset="2"/>
              <a:buNone/>
              <a:defRPr/>
            </a:pPr>
            <a:r>
              <a:rPr lang="en-US" sz="2400" dirty="0">
                <a:solidFill>
                  <a:srgbClr val="116020"/>
                </a:solidFill>
                <a:latin typeface="+mn-lt"/>
                <a:ea typeface="+mn-ea"/>
              </a:rPr>
              <a:t>Fax: 703-993-</a:t>
            </a:r>
            <a:r>
              <a:rPr lang="en-US" sz="2400" dirty="0" smtClean="0">
                <a:solidFill>
                  <a:srgbClr val="116020"/>
                </a:solidFill>
                <a:latin typeface="+mn-lt"/>
                <a:ea typeface="+mn-ea"/>
              </a:rPr>
              <a:t>4743</a:t>
            </a:r>
          </a:p>
          <a:p>
            <a:pPr eaLnBrk="0" hangingPunct="0">
              <a:buClr>
                <a:schemeClr val="accent1"/>
              </a:buClr>
              <a:buSzPct val="80000"/>
              <a:buFont typeface="Wingdings 2" charset="0"/>
              <a:buNone/>
            </a:pPr>
            <a:r>
              <a:rPr lang="en-US" sz="2400" dirty="0">
                <a:solidFill>
                  <a:srgbClr val="116020"/>
                </a:solidFill>
                <a:latin typeface="Corbel" charset="0"/>
              </a:rPr>
              <a:t>E-mail: </a:t>
            </a:r>
            <a:r>
              <a:rPr lang="en-US" sz="2400" dirty="0">
                <a:solidFill>
                  <a:srgbClr val="FFFFFF"/>
                </a:solidFill>
                <a:latin typeface="Corbel" charset="0"/>
                <a:hlinkClick r:id="rId3"/>
              </a:rPr>
              <a:t>ati@gmu.edu</a:t>
            </a:r>
            <a:endParaRPr lang="en-US" sz="2400" dirty="0">
              <a:solidFill>
                <a:srgbClr val="FFFFFF"/>
              </a:solidFill>
              <a:latin typeface="Corbel" charset="0"/>
            </a:endParaRPr>
          </a:p>
          <a:p>
            <a:pPr eaLnBrk="0" hangingPunct="0">
              <a:buClr>
                <a:schemeClr val="accent1"/>
              </a:buClr>
              <a:buSzPct val="80000"/>
              <a:buFont typeface="Wingdings 2" charset="0"/>
              <a:buNone/>
            </a:pPr>
            <a:r>
              <a:rPr lang="en-US" sz="2400" dirty="0">
                <a:solidFill>
                  <a:srgbClr val="116020"/>
                </a:solidFill>
                <a:latin typeface="Corbel" charset="0"/>
              </a:rPr>
              <a:t>Web: 	</a:t>
            </a:r>
            <a:r>
              <a:rPr lang="en-US" sz="2400" dirty="0">
                <a:solidFill>
                  <a:srgbClr val="FFFFFF"/>
                </a:solidFill>
                <a:latin typeface="Corbel" charset="0"/>
                <a:hlinkClick r:id="rId4"/>
              </a:rPr>
              <a:t>http://ati.gmu.edu</a:t>
            </a:r>
            <a:r>
              <a:rPr lang="en-US" sz="2400" dirty="0" smtClean="0">
                <a:solidFill>
                  <a:srgbClr val="FFFFFF"/>
                </a:solidFill>
                <a:latin typeface="Corbel" charset="0"/>
              </a:rPr>
              <a:t>,</a:t>
            </a:r>
            <a:endParaRPr lang="en-US" sz="2400" dirty="0" smtClean="0">
              <a:latin typeface="Corbel" charset="0"/>
            </a:endParaRPr>
          </a:p>
          <a:p>
            <a:pPr eaLnBrk="0" hangingPunct="0">
              <a:buClr>
                <a:schemeClr val="accent1"/>
              </a:buClr>
              <a:buSzPct val="80000"/>
              <a:buFont typeface="Wingdings 2" charset="0"/>
              <a:buNone/>
            </a:pPr>
            <a:r>
              <a:rPr lang="en-US" sz="2400" dirty="0" smtClean="0">
                <a:latin typeface="Corbel" charset="0"/>
              </a:rPr>
              <a:t>Twitter: @AccessibleMason</a:t>
            </a:r>
            <a:r>
              <a:rPr lang="en-US" sz="2400" dirty="0" smtClean="0">
                <a:solidFill>
                  <a:srgbClr val="FFFFFF"/>
                </a:solidFill>
                <a:latin typeface="Corbel" charset="0"/>
              </a:rPr>
              <a:t> </a:t>
            </a:r>
            <a:r>
              <a:rPr lang="en-US" sz="2400" dirty="0">
                <a:solidFill>
                  <a:srgbClr val="FFFFFF"/>
                </a:solidFill>
                <a:latin typeface="Corbel" charset="0"/>
              </a:rPr>
              <a:t>	</a:t>
            </a:r>
          </a:p>
          <a:p>
            <a:pPr eaLnBrk="0" hangingPunct="0">
              <a:buClr>
                <a:schemeClr val="accent1"/>
              </a:buClr>
              <a:buSzPct val="80000"/>
              <a:buFont typeface="Wingdings 2" pitchFamily="18" charset="2"/>
              <a:buNone/>
              <a:defRPr/>
            </a:pPr>
            <a:endParaRPr lang="en-US" sz="2400" dirty="0">
              <a:solidFill>
                <a:srgbClr val="116020"/>
              </a:solidFill>
              <a:latin typeface="+mn-lt"/>
              <a:ea typeface="+mn-ea"/>
            </a:endParaRPr>
          </a:p>
          <a:p>
            <a:pPr eaLnBrk="0" hangingPunct="0">
              <a:buClr>
                <a:schemeClr val="accent1"/>
              </a:buClr>
              <a:buSzPct val="80000"/>
              <a:buFont typeface="Wingdings 2" pitchFamily="18" charset="2"/>
              <a:buNone/>
              <a:defRPr/>
            </a:pPr>
            <a:endParaRPr lang="en-US" sz="2000" dirty="0">
              <a:solidFill>
                <a:srgbClr val="FFFFFF"/>
              </a:solidFill>
              <a:effectLst>
                <a:outerShdw blurRad="38100" dist="38100" dir="2700000" algn="tl">
                  <a:srgbClr val="000000">
                    <a:alpha val="43137"/>
                  </a:srgbClr>
                </a:outerShdw>
              </a:effectLst>
              <a:latin typeface="+mn-lt"/>
              <a:ea typeface="+mn-ea"/>
            </a:endParaRPr>
          </a:p>
          <a:p>
            <a:pPr eaLnBrk="0" hangingPunct="0">
              <a:buClr>
                <a:schemeClr val="accent1"/>
              </a:buClr>
              <a:buSzPct val="80000"/>
              <a:buFont typeface="Wingdings 2" pitchFamily="18" charset="2"/>
              <a:buNone/>
              <a:defRPr/>
            </a:pPr>
            <a:endParaRPr lang="en-US" sz="2800" dirty="0">
              <a:solidFill>
                <a:srgbClr val="FFFFFF"/>
              </a:solidFill>
              <a:effectLst>
                <a:outerShdw blurRad="38100" dist="38100" dir="2700000" algn="tl">
                  <a:srgbClr val="000000">
                    <a:alpha val="43137"/>
                  </a:srgbClr>
                </a:outerShdw>
              </a:effectLst>
              <a:latin typeface="+mn-lt"/>
              <a:ea typeface="+mn-ea"/>
            </a:endParaRPr>
          </a:p>
        </p:txBody>
      </p:sp>
    </p:spTree>
    <p:extLst>
      <p:ext uri="{BB962C8B-B14F-4D97-AF65-F5344CB8AC3E}">
        <p14:creationId xmlns:p14="http://schemas.microsoft.com/office/powerpoint/2010/main" val="26444314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prstGeom prst="rect">
            <a:avLst/>
          </a:prstGeom>
        </p:spPr>
        <p:txBody>
          <a:bodyPr/>
          <a:lstStyle/>
          <a:p>
            <a:pPr eaLnBrk="1" hangingPunct="1"/>
            <a:r>
              <a:rPr lang="en-US" sz="4000" dirty="0" smtClean="0">
                <a:solidFill>
                  <a:srgbClr val="1A6613"/>
                </a:solidFill>
                <a:latin typeface="Calibri" charset="0"/>
              </a:rPr>
              <a:t>Services</a:t>
            </a:r>
            <a:endParaRPr lang="en-US" sz="4000" dirty="0">
              <a:solidFill>
                <a:srgbClr val="1A6613"/>
              </a:solidFill>
              <a:latin typeface="Calibri" charset="0"/>
            </a:endParaRPr>
          </a:p>
        </p:txBody>
      </p:sp>
      <p:sp>
        <p:nvSpPr>
          <p:cNvPr id="51202" name="Content Placeholder 2"/>
          <p:cNvSpPr>
            <a:spLocks noGrp="1"/>
          </p:cNvSpPr>
          <p:nvPr>
            <p:ph idx="1"/>
          </p:nvPr>
        </p:nvSpPr>
        <p:spPr/>
        <p:txBody>
          <a:bodyPr/>
          <a:lstStyle/>
          <a:p>
            <a:pPr eaLnBrk="1" hangingPunct="1"/>
            <a:r>
              <a:rPr lang="en-US" sz="2400" dirty="0">
                <a:solidFill>
                  <a:srgbClr val="008000"/>
                </a:solidFill>
                <a:latin typeface="Calibri" charset="0"/>
              </a:rPr>
              <a:t>Accessible Text (e-text conversion/OCR) &amp; Media </a:t>
            </a:r>
          </a:p>
          <a:p>
            <a:pPr lvl="1" eaLnBrk="1" hangingPunct="1">
              <a:buFont typeface="Lucida Grande"/>
              <a:buChar char="-"/>
            </a:pPr>
            <a:r>
              <a:rPr lang="en-US" sz="1800" dirty="0">
                <a:latin typeface="Calibri" charset="0"/>
              </a:rPr>
              <a:t>Provision of accessible text to students, faculty, and staff with print-related disabilities (referral only).</a:t>
            </a:r>
          </a:p>
          <a:p>
            <a:pPr lvl="1" eaLnBrk="1" hangingPunct="1">
              <a:buFont typeface="Lucida Grande"/>
              <a:buChar char="-"/>
            </a:pPr>
            <a:r>
              <a:rPr lang="en-US" sz="1800" dirty="0">
                <a:latin typeface="Calibri" charset="0"/>
              </a:rPr>
              <a:t>Provision of accessible media: closed captioning and audio description.</a:t>
            </a:r>
          </a:p>
          <a:p>
            <a:pPr eaLnBrk="1" hangingPunct="1"/>
            <a:r>
              <a:rPr lang="en-US" sz="2400" dirty="0">
                <a:solidFill>
                  <a:srgbClr val="008000"/>
                </a:solidFill>
                <a:latin typeface="Calibri" charset="0"/>
              </a:rPr>
              <a:t>Web Accessibility</a:t>
            </a:r>
          </a:p>
          <a:p>
            <a:pPr lvl="1" eaLnBrk="1" hangingPunct="1">
              <a:buFont typeface="Lucida Grande"/>
              <a:buChar char="-"/>
            </a:pPr>
            <a:r>
              <a:rPr lang="en-US" sz="1800" dirty="0">
                <a:latin typeface="Calibri" charset="0"/>
              </a:rPr>
              <a:t>Section 508/Web Accessibility Training and Support for Mason employees and students.</a:t>
            </a:r>
          </a:p>
          <a:p>
            <a:pPr lvl="1" eaLnBrk="1" hangingPunct="1">
              <a:buFont typeface="Lucida Grande"/>
              <a:buChar char="-"/>
            </a:pPr>
            <a:r>
              <a:rPr lang="en-US" sz="1800" dirty="0">
                <a:latin typeface="Calibri" charset="0"/>
              </a:rPr>
              <a:t>Web Accessibility Testing for all Mason websites and web-based resources used in the classroom.</a:t>
            </a:r>
          </a:p>
          <a:p>
            <a:pPr eaLnBrk="1" hangingPunct="1"/>
            <a:r>
              <a:rPr lang="en-US" sz="2400" dirty="0">
                <a:solidFill>
                  <a:srgbClr val="008000"/>
                </a:solidFill>
                <a:latin typeface="Calibri" charset="0"/>
              </a:rPr>
              <a:t>Assistive Technology Assessments, Support, and Training</a:t>
            </a:r>
            <a:r>
              <a:rPr lang="en-US" sz="2400" dirty="0">
                <a:latin typeface="Calibri" charset="0"/>
              </a:rPr>
              <a:t> </a:t>
            </a:r>
          </a:p>
          <a:p>
            <a:pPr lvl="1" eaLnBrk="1" hangingPunct="1">
              <a:buFont typeface="Lucida Grande"/>
              <a:buChar char="-"/>
            </a:pPr>
            <a:r>
              <a:rPr lang="en-US" sz="1800" dirty="0">
                <a:latin typeface="Calibri" charset="0"/>
              </a:rPr>
              <a:t>Informal assistive technology assessments and trainings for Mason students, staff, and faculty (walk-ins and referrals).</a:t>
            </a:r>
          </a:p>
          <a:p>
            <a:pPr lvl="1" eaLnBrk="1" hangingPunct="1">
              <a:buFont typeface="Lucida Grande"/>
              <a:buChar char="-"/>
            </a:pPr>
            <a:r>
              <a:rPr lang="en-US" sz="1800" dirty="0">
                <a:latin typeface="Calibri" charset="0"/>
              </a:rPr>
              <a:t>Maintenance of Assistive Technology Labs on all campuses.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prstGeom prst="rect">
            <a:avLst/>
          </a:prstGeom>
        </p:spPr>
        <p:txBody>
          <a:bodyPr/>
          <a:lstStyle/>
          <a:p>
            <a:pPr eaLnBrk="1" hangingPunct="1"/>
            <a:r>
              <a:rPr lang="en-US" sz="4000" dirty="0" smtClean="0">
                <a:solidFill>
                  <a:srgbClr val="1A6613"/>
                </a:solidFill>
                <a:latin typeface="Calibri" charset="0"/>
              </a:rPr>
              <a:t>ATI Staff &amp; Reporting Structure</a:t>
            </a:r>
            <a:endParaRPr lang="en-US" sz="4000" dirty="0">
              <a:solidFill>
                <a:srgbClr val="1A6613"/>
              </a:solidFill>
              <a:latin typeface="Calibri" charset="0"/>
            </a:endParaRP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2600682510"/>
              </p:ext>
            </p:extLst>
          </p:nvPr>
        </p:nvGraphicFramePr>
        <p:xfrm>
          <a:off x="4143045" y="1600216"/>
          <a:ext cx="4086555" cy="4571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1"/>
          </p:nvPr>
        </p:nvSpPr>
        <p:spPr/>
        <p:txBody>
          <a:bodyPr/>
          <a:lstStyle/>
          <a:p>
            <a:pPr>
              <a:buFont typeface="Lucida Grande"/>
              <a:buChar char="-"/>
              <a:defRPr/>
            </a:pPr>
            <a:r>
              <a:rPr lang="en-US" sz="2000" dirty="0"/>
              <a:t>ATI operates under </a:t>
            </a:r>
            <a:r>
              <a:rPr lang="en-US" sz="2000" i="1" dirty="0"/>
              <a:t>Compliance, Diversity, and Ethics </a:t>
            </a:r>
            <a:r>
              <a:rPr lang="en-US" sz="2000" dirty="0"/>
              <a:t>Office</a:t>
            </a:r>
          </a:p>
          <a:p>
            <a:pPr lvl="1">
              <a:buFont typeface="Wingdings" charset="2"/>
              <a:buChar char="§"/>
              <a:defRPr/>
            </a:pPr>
            <a:r>
              <a:rPr lang="en-US" sz="1400" dirty="0"/>
              <a:t>Reports up through ADA Coordinator to VP for CDE, who reports directly to University President</a:t>
            </a:r>
          </a:p>
          <a:p>
            <a:pPr marL="285750" indent="-285750">
              <a:buFont typeface="Lucida Grande"/>
              <a:buChar char="-"/>
              <a:defRPr/>
            </a:pPr>
            <a:endParaRPr lang="en-US" sz="1800" dirty="0"/>
          </a:p>
          <a:p>
            <a:pPr>
              <a:buFont typeface="Lucida Grande"/>
              <a:buChar char="-"/>
              <a:defRPr/>
            </a:pPr>
            <a:r>
              <a:rPr lang="en-US" sz="1800" dirty="0"/>
              <a:t>More information about us available at </a:t>
            </a:r>
            <a:r>
              <a:rPr lang="en-US" sz="1800" dirty="0">
                <a:hlinkClick r:id="rId8"/>
              </a:rPr>
              <a:t>http://ati.gmu.edu</a:t>
            </a:r>
            <a:endParaRPr lang="en-US" sz="1800" dirty="0"/>
          </a:p>
          <a:p>
            <a:pPr marL="285750" indent="-285750">
              <a:buFont typeface="Lucida Grande"/>
              <a:buChar char="-"/>
              <a:defRPr/>
            </a:pPr>
            <a:endParaRPr lang="en-US" sz="1800" dirty="0"/>
          </a:p>
          <a:p>
            <a:pPr>
              <a:buFont typeface="Lucida Grande"/>
              <a:buChar char="-"/>
              <a:defRPr/>
            </a:pPr>
            <a:r>
              <a:rPr lang="en-US" sz="1800" b="1" dirty="0"/>
              <a:t>Presentation:</a:t>
            </a:r>
            <a:r>
              <a:rPr lang="en-US" sz="1800" dirty="0"/>
              <a:t> </a:t>
            </a:r>
            <a:r>
              <a:rPr lang="en-US" sz="1800" dirty="0">
                <a:hlinkClick r:id="rId9"/>
              </a:rPr>
              <a:t>http://ati.gmu.edu/training/presentations/</a:t>
            </a:r>
            <a:endParaRPr lang="en-US" sz="1800" dirty="0"/>
          </a:p>
          <a:p>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2"/>
          <p:cNvSpPr>
            <a:spLocks noGrp="1"/>
          </p:cNvSpPr>
          <p:nvPr>
            <p:ph type="title"/>
          </p:nvPr>
        </p:nvSpPr>
        <p:spPr>
          <a:prstGeom prst="rect">
            <a:avLst/>
          </a:prstGeom>
        </p:spPr>
        <p:txBody>
          <a:bodyPr/>
          <a:lstStyle/>
          <a:p>
            <a:r>
              <a:rPr lang="en-US" sz="3200" i="1" dirty="0">
                <a:solidFill>
                  <a:srgbClr val="1A6613"/>
                </a:solidFill>
                <a:latin typeface="Calibri" charset="0"/>
              </a:rPr>
              <a:t>Accessibility@Mason:</a:t>
            </a:r>
            <a:r>
              <a:rPr lang="en-US" sz="3200" dirty="0">
                <a:solidFill>
                  <a:srgbClr val="1A6613"/>
                </a:solidFill>
                <a:latin typeface="Calibri" charset="0"/>
              </a:rPr>
              <a:t/>
            </a:r>
            <a:br>
              <a:rPr lang="en-US" sz="3200" dirty="0">
                <a:solidFill>
                  <a:srgbClr val="1A6613"/>
                </a:solidFill>
                <a:latin typeface="Calibri" charset="0"/>
              </a:rPr>
            </a:br>
            <a:r>
              <a:rPr lang="en-US" sz="3200" dirty="0">
                <a:solidFill>
                  <a:srgbClr val="1A6613"/>
                </a:solidFill>
                <a:latin typeface="Calibri" charset="0"/>
              </a:rPr>
              <a:t>A Collaborative Partnership</a:t>
            </a:r>
          </a:p>
        </p:txBody>
      </p:sp>
      <p:graphicFrame>
        <p:nvGraphicFramePr>
          <p:cNvPr id="4" name="Content Placeholder 3"/>
          <p:cNvGraphicFramePr>
            <a:graphicFrameLocks noGrp="1"/>
          </p:cNvGraphicFramePr>
          <p:nvPr>
            <p:ph idx="1"/>
          </p:nvPr>
        </p:nvGraphicFramePr>
        <p:xfrm>
          <a:off x="457200" y="1600200"/>
          <a:ext cx="7989888"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299" name="TextBox 4"/>
          <p:cNvSpPr txBox="1">
            <a:spLocks noChangeArrowheads="1"/>
          </p:cNvSpPr>
          <p:nvPr/>
        </p:nvSpPr>
        <p:spPr bwMode="auto">
          <a:xfrm>
            <a:off x="5329117" y="1915585"/>
            <a:ext cx="16337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2000" b="1">
                <a:solidFill>
                  <a:srgbClr val="008000"/>
                </a:solidFill>
              </a:rPr>
              <a:t>Students w/ </a:t>
            </a:r>
          </a:p>
          <a:p>
            <a:pPr algn="ctr" eaLnBrk="1" hangingPunct="1"/>
            <a:r>
              <a:rPr lang="en-US" sz="2000" b="1">
                <a:solidFill>
                  <a:srgbClr val="008000"/>
                </a:solidFill>
              </a:rPr>
              <a:t>Disabilities</a:t>
            </a:r>
          </a:p>
        </p:txBody>
      </p:sp>
      <p:sp>
        <p:nvSpPr>
          <p:cNvPr id="55300" name="TextBox 5"/>
          <p:cNvSpPr txBox="1">
            <a:spLocks noChangeArrowheads="1"/>
          </p:cNvSpPr>
          <p:nvPr/>
        </p:nvSpPr>
        <p:spPr bwMode="auto">
          <a:xfrm>
            <a:off x="1155701" y="4472518"/>
            <a:ext cx="2339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2000" b="1">
                <a:solidFill>
                  <a:srgbClr val="E66819"/>
                </a:solidFill>
              </a:rPr>
              <a:t>Employees w/</a:t>
            </a:r>
          </a:p>
          <a:p>
            <a:pPr algn="ctr" eaLnBrk="1" hangingPunct="1"/>
            <a:r>
              <a:rPr lang="en-US" sz="2000" b="1">
                <a:solidFill>
                  <a:srgbClr val="E66819"/>
                </a:solidFill>
              </a:rPr>
              <a:t>Disabilities</a:t>
            </a:r>
          </a:p>
        </p:txBody>
      </p:sp>
      <p:sp>
        <p:nvSpPr>
          <p:cNvPr id="55301" name="TextBox 6"/>
          <p:cNvSpPr txBox="1">
            <a:spLocks noChangeArrowheads="1"/>
          </p:cNvSpPr>
          <p:nvPr/>
        </p:nvSpPr>
        <p:spPr bwMode="auto">
          <a:xfrm>
            <a:off x="5100045" y="5765801"/>
            <a:ext cx="22236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2000" b="1">
                <a:solidFill>
                  <a:srgbClr val="4A7488"/>
                </a:solidFill>
              </a:rPr>
              <a:t>EIT Accessibility </a:t>
            </a:r>
          </a:p>
          <a:p>
            <a:pPr algn="ctr" eaLnBrk="1" hangingPunct="1"/>
            <a:r>
              <a:rPr lang="en-US" sz="2000" b="1">
                <a:solidFill>
                  <a:srgbClr val="4A7488"/>
                </a:solidFill>
              </a:rPr>
              <a:t>&amp; Compliance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048000"/>
            <a:ext cx="4114800" cy="3657600"/>
          </a:xfrm>
        </p:spPr>
        <p:txBody>
          <a:bodyPr/>
          <a:lstStyle/>
          <a:p>
            <a:r>
              <a:rPr lang="en-US" sz="4000" dirty="0"/>
              <a:t>The Legal Landscape and TECHNOLOGY ACCESSIBILITY IN HIGHER ED</a:t>
            </a:r>
          </a:p>
        </p:txBody>
      </p:sp>
    </p:spTree>
    <p:extLst>
      <p:ext uri="{BB962C8B-B14F-4D97-AF65-F5344CB8AC3E}">
        <p14:creationId xmlns:p14="http://schemas.microsoft.com/office/powerpoint/2010/main" val="14625706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sonBrand.pxtx">
  <a:themeElements>
    <a:clrScheme name="Custom 6">
      <a:dk1>
        <a:srgbClr val="116020"/>
      </a:dk1>
      <a:lt1>
        <a:sysClr val="window" lastClr="FFFFFF"/>
      </a:lt1>
      <a:dk2>
        <a:srgbClr val="1E6E86"/>
      </a:dk2>
      <a:lt2>
        <a:srgbClr val="C5D1D7"/>
      </a:lt2>
      <a:accent1>
        <a:srgbClr val="990B01"/>
      </a:accent1>
      <a:accent2>
        <a:srgbClr val="DFBD17"/>
      </a:accent2>
      <a:accent3>
        <a:srgbClr val="99611F"/>
      </a:accent3>
      <a:accent4>
        <a:srgbClr val="8C7B70"/>
      </a:accent4>
      <a:accent5>
        <a:srgbClr val="719920"/>
      </a:accent5>
      <a:accent6>
        <a:srgbClr val="EE6D17"/>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Custom 6">
    <a:dk1>
      <a:srgbClr val="116020"/>
    </a:dk1>
    <a:lt1>
      <a:sysClr val="window" lastClr="FFFFFF"/>
    </a:lt1>
    <a:dk2>
      <a:srgbClr val="1E6E86"/>
    </a:dk2>
    <a:lt2>
      <a:srgbClr val="C5D1D7"/>
    </a:lt2>
    <a:accent1>
      <a:srgbClr val="990B01"/>
    </a:accent1>
    <a:accent2>
      <a:srgbClr val="DFBD17"/>
    </a:accent2>
    <a:accent3>
      <a:srgbClr val="99611F"/>
    </a:accent3>
    <a:accent4>
      <a:srgbClr val="8C7B70"/>
    </a:accent4>
    <a:accent5>
      <a:srgbClr val="719920"/>
    </a:accent5>
    <a:accent6>
      <a:srgbClr val="EE6D17"/>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4266</Words>
  <Application>Microsoft Macintosh PowerPoint</Application>
  <PresentationFormat>On-screen Show (4:3)</PresentationFormat>
  <Paragraphs>739</Paragraphs>
  <Slides>54</Slides>
  <Notes>30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MasonBrand.pxtx</vt:lpstr>
      <vt:lpstr>Captioning and Transcription Project</vt:lpstr>
      <vt:lpstr>Today’s Agenda</vt:lpstr>
      <vt:lpstr>ABOUT US</vt:lpstr>
      <vt:lpstr>Location and Enrollment</vt:lpstr>
      <vt:lpstr>ATI’s Mission</vt:lpstr>
      <vt:lpstr>Services</vt:lpstr>
      <vt:lpstr>ATI Staff &amp; Reporting Structure</vt:lpstr>
      <vt:lpstr>Accessibility@Mason: A Collaborative Partnership</vt:lpstr>
      <vt:lpstr>The Legal Landscape and TECHNOLOGY ACCESSIBILITY IN HIGHER ED</vt:lpstr>
      <vt:lpstr>Accessibility Laws: 508, ADA, CVAA</vt:lpstr>
      <vt:lpstr>Accessibility Guidelines &amp; Policies: WCAG, UP 1308</vt:lpstr>
      <vt:lpstr>World Content Accessibility Guidelines (WCAG)</vt:lpstr>
      <vt:lpstr>Closed Captioning Lawsuits: Netflix</vt:lpstr>
      <vt:lpstr>Closed Captioning Lawsuits: Harvard/MIT</vt:lpstr>
      <vt:lpstr>Accessibility Lawsuits: Resolution Agreements cont.</vt:lpstr>
      <vt:lpstr>How we got started</vt:lpstr>
      <vt:lpstr>Background (Docsoft:AV unit)</vt:lpstr>
      <vt:lpstr>Docsoft:AV Unit &amp; :TE Application</vt:lpstr>
      <vt:lpstr>Background (Docsoft:AV unit cont’d)</vt:lpstr>
      <vt:lpstr>Getting to a Pilot Project!</vt:lpstr>
      <vt:lpstr>Accessible Media Pilot Workflow (Fall 2011)</vt:lpstr>
      <vt:lpstr>Pilot Project Results</vt:lpstr>
      <vt:lpstr>Retool for Spring Rollout</vt:lpstr>
      <vt:lpstr>Improved Accessible Media Workflow (Spring 2012)</vt:lpstr>
      <vt:lpstr>Evolution since FY12</vt:lpstr>
      <vt:lpstr>FY13-14 IT Accessibility Working Group (ITAG)</vt:lpstr>
      <vt:lpstr>What was happening at Mason?</vt:lpstr>
      <vt:lpstr>IT Accessibility Working Group (ITAG)</vt:lpstr>
      <vt:lpstr>Issues Identified by ITAG</vt:lpstr>
      <vt:lpstr>High Priority/High Impact Recommendations </vt:lpstr>
      <vt:lpstr>ATI Specific Updates</vt:lpstr>
      <vt:lpstr>Updated Accessible Media Workflow – FY15</vt:lpstr>
      <vt:lpstr>PowerPoint Presentation</vt:lpstr>
      <vt:lpstr>Completed Accessible Media Requests, FY12-present</vt:lpstr>
      <vt:lpstr>Compliance Breakdown vs. Accommodation</vt:lpstr>
      <vt:lpstr>Video Breakdown per Academic Unit</vt:lpstr>
      <vt:lpstr>How files are delivered</vt:lpstr>
      <vt:lpstr>How files are delivered (By FY)</vt:lpstr>
      <vt:lpstr>How files are delivered (FY Trendlines)</vt:lpstr>
      <vt:lpstr>Costs (fy12-present)</vt:lpstr>
      <vt:lpstr>FY12 Costs (Per-minute, Annual)</vt:lpstr>
      <vt:lpstr>Drilling Down By Grad Student (In-house FY12)</vt:lpstr>
      <vt:lpstr>Cost Comparisons by FY </vt:lpstr>
      <vt:lpstr>PowerPoint Presentation</vt:lpstr>
      <vt:lpstr>Strategic Partnerships (AccMedia)</vt:lpstr>
      <vt:lpstr>Who’s Using the Service?</vt:lpstr>
      <vt:lpstr>Website and Videos</vt:lpstr>
      <vt:lpstr>Improved Access to Library Resources </vt:lpstr>
      <vt:lpstr>Library’s Streaming Media Policy </vt:lpstr>
      <vt:lpstr>Next Steps</vt:lpstr>
      <vt:lpstr>Things to Consider for your Institution…</vt:lpstr>
      <vt:lpstr>Vendor specific considerations</vt:lpstr>
      <vt:lpstr>Questions</vt:lpstr>
      <vt:lpstr>Contacting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2010-04-19T20:44:32Z</dcterms:created>
  <dcterms:modified xsi:type="dcterms:W3CDTF">2016-07-11T19:05:21Z</dcterms:modified>
</cp:coreProperties>
</file>